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notesSlides/notesSlide3.xml" ContentType="application/vnd.openxmlformats-officedocument.presentationml.notesSlide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notesSlides/notesSlide4.xml" ContentType="application/vnd.openxmlformats-officedocument.presentationml.notesSlide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notesSlides/notesSlide5.xml" ContentType="application/vnd.openxmlformats-officedocument.presentationml.notesSlide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notesSlides/notesSlide6.xml" ContentType="application/vnd.openxmlformats-officedocument.presentationml.notesSlide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diagrams/data20.xml" ContentType="application/vnd.openxmlformats-officedocument.drawingml.diagramData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ppt/diagrams/data21.xml" ContentType="application/vnd.openxmlformats-officedocument.drawingml.diagramData+xml"/>
  <Override PartName="/ppt/diagrams/layout21.xml" ContentType="application/vnd.openxmlformats-officedocument.drawingml.diagramLayout+xml"/>
  <Override PartName="/ppt/diagrams/quickStyle21.xml" ContentType="application/vnd.openxmlformats-officedocument.drawingml.diagramStyle+xml"/>
  <Override PartName="/ppt/diagrams/colors21.xml" ContentType="application/vnd.openxmlformats-officedocument.drawingml.diagramColors+xml"/>
  <Override PartName="/ppt/diagrams/drawing21.xml" ContentType="application/vnd.ms-office.drawingml.diagramDrawing+xml"/>
  <Override PartName="/ppt/diagrams/data22.xml" ContentType="application/vnd.openxmlformats-officedocument.drawingml.diagramData+xml"/>
  <Override PartName="/ppt/diagrams/layout22.xml" ContentType="application/vnd.openxmlformats-officedocument.drawingml.diagramLayout+xml"/>
  <Override PartName="/ppt/diagrams/quickStyle22.xml" ContentType="application/vnd.openxmlformats-officedocument.drawingml.diagramStyle+xml"/>
  <Override PartName="/ppt/diagrams/colors22.xml" ContentType="application/vnd.openxmlformats-officedocument.drawingml.diagramColors+xml"/>
  <Override PartName="/ppt/diagrams/drawing22.xml" ContentType="application/vnd.ms-office.drawingml.diagramDrawing+xml"/>
  <Override PartName="/ppt/diagrams/data23.xml" ContentType="application/vnd.openxmlformats-officedocument.drawingml.diagramData+xml"/>
  <Override PartName="/ppt/diagrams/layout23.xml" ContentType="application/vnd.openxmlformats-officedocument.drawingml.diagramLayout+xml"/>
  <Override PartName="/ppt/diagrams/quickStyle23.xml" ContentType="application/vnd.openxmlformats-officedocument.drawingml.diagramStyle+xml"/>
  <Override PartName="/ppt/diagrams/colors23.xml" ContentType="application/vnd.openxmlformats-officedocument.drawingml.diagramColors+xml"/>
  <Override PartName="/ppt/diagrams/drawing23.xml" ContentType="application/vnd.ms-office.drawingml.diagramDrawing+xml"/>
  <Override PartName="/ppt/notesSlides/notesSlide7.xml" ContentType="application/vnd.openxmlformats-officedocument.presentationml.notesSlide+xml"/>
  <Override PartName="/ppt/diagrams/data24.xml" ContentType="application/vnd.openxmlformats-officedocument.drawingml.diagramData+xml"/>
  <Override PartName="/ppt/diagrams/layout24.xml" ContentType="application/vnd.openxmlformats-officedocument.drawingml.diagramLayout+xml"/>
  <Override PartName="/ppt/diagrams/quickStyle24.xml" ContentType="application/vnd.openxmlformats-officedocument.drawingml.diagramStyle+xml"/>
  <Override PartName="/ppt/diagrams/colors24.xml" ContentType="application/vnd.openxmlformats-officedocument.drawingml.diagramColors+xml"/>
  <Override PartName="/ppt/diagrams/drawing24.xml" ContentType="application/vnd.ms-office.drawingml.diagramDrawing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handoutMasterIdLst>
    <p:handoutMasterId r:id="rId34"/>
  </p:handoutMasterIdLst>
  <p:sldIdLst>
    <p:sldId id="638" r:id="rId2"/>
    <p:sldId id="639" r:id="rId3"/>
    <p:sldId id="738" r:id="rId4"/>
    <p:sldId id="739" r:id="rId5"/>
    <p:sldId id="740" r:id="rId6"/>
    <p:sldId id="677" r:id="rId7"/>
    <p:sldId id="640" r:id="rId8"/>
    <p:sldId id="683" r:id="rId9"/>
    <p:sldId id="684" r:id="rId10"/>
    <p:sldId id="666" r:id="rId11"/>
    <p:sldId id="668" r:id="rId12"/>
    <p:sldId id="675" r:id="rId13"/>
    <p:sldId id="737" r:id="rId14"/>
    <p:sldId id="741" r:id="rId15"/>
    <p:sldId id="742" r:id="rId16"/>
    <p:sldId id="743" r:id="rId17"/>
    <p:sldId id="744" r:id="rId18"/>
    <p:sldId id="745" r:id="rId19"/>
    <p:sldId id="746" r:id="rId20"/>
    <p:sldId id="747" r:id="rId21"/>
    <p:sldId id="748" r:id="rId22"/>
    <p:sldId id="670" r:id="rId23"/>
    <p:sldId id="673" r:id="rId24"/>
    <p:sldId id="676" r:id="rId25"/>
    <p:sldId id="671" r:id="rId26"/>
    <p:sldId id="672" r:id="rId27"/>
    <p:sldId id="658" r:id="rId28"/>
    <p:sldId id="669" r:id="rId29"/>
    <p:sldId id="642" r:id="rId30"/>
    <p:sldId id="648" r:id="rId31"/>
    <p:sldId id="329" r:id="rId32"/>
  </p:sldIdLst>
  <p:sldSz cx="9144000" cy="6858000" type="screen4x3"/>
  <p:notesSz cx="69977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4">
          <p15:clr>
            <a:srgbClr val="A4A3A4"/>
          </p15:clr>
        </p15:guide>
        <p15:guide id="2" pos="22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3399FF"/>
    <a:srgbClr val="FFCCFF"/>
    <a:srgbClr val="FF7C80"/>
    <a:srgbClr val="DCFCF6"/>
    <a:srgbClr val="0097CC"/>
    <a:srgbClr val="4D4D4D"/>
    <a:srgbClr val="33CCFF"/>
    <a:srgbClr val="99CCFF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743" autoAdjust="0"/>
    <p:restoredTop sz="95932" autoAdjust="0"/>
  </p:normalViewPr>
  <p:slideViewPr>
    <p:cSldViewPr>
      <p:cViewPr varScale="1">
        <p:scale>
          <a:sx n="89" d="100"/>
          <a:sy n="89" d="100"/>
        </p:scale>
        <p:origin x="1140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87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75" d="100"/>
          <a:sy n="75" d="100"/>
        </p:scale>
        <p:origin x="-2142" y="-72"/>
      </p:cViewPr>
      <p:guideLst>
        <p:guide orient="horz" pos="2924"/>
        <p:guide pos="22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colorful1#3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2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4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7F68755-7317-403A-8A02-0B1DAEFA4A91}" type="doc">
      <dgm:prSet loTypeId="urn:microsoft.com/office/officeart/2005/8/layout/hProcess9" loCatId="process" qsTypeId="urn:microsoft.com/office/officeart/2005/8/quickstyle/3d7" qsCatId="3D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3E42B7FF-6B31-488D-A075-0E07EA8D2959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توسعۀ سیستم مالی</a:t>
          </a:r>
          <a:endParaRPr lang="en-US" dirty="0">
            <a:cs typeface="B Zar" pitchFamily="2" charset="-78"/>
          </a:endParaRPr>
        </a:p>
      </dgm:t>
    </dgm:pt>
    <dgm:pt modelId="{0EDB5FF2-0489-4376-8B2F-BCC90454B04E}" type="parTrans" cxnId="{12C275EF-7965-47E3-B44A-000E5E5A346D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2663FB0E-4909-4E28-B341-F848BA2B8B30}" type="sibTrans" cxnId="{12C275EF-7965-47E3-B44A-000E5E5A346D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ECBF1433-9C01-4696-B829-60C76C19C97B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تسهیل تجهیز سرمایه</a:t>
          </a:r>
          <a:endParaRPr lang="en-US" dirty="0">
            <a:cs typeface="B Zar" pitchFamily="2" charset="-78"/>
          </a:endParaRPr>
        </a:p>
      </dgm:t>
    </dgm:pt>
    <dgm:pt modelId="{038EE77C-406F-4659-9E71-43D6E3EC65B9}" type="parTrans" cxnId="{5B429D95-8FB2-4BD4-8FA6-DA1F5864D290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70027ABD-42D8-4368-B961-5BE3B1C615B0}" type="sibTrans" cxnId="{5B429D95-8FB2-4BD4-8FA6-DA1F5864D290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773FF4A5-0177-476B-840F-E112416667B4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رشد اقتصادی</a:t>
          </a:r>
          <a:endParaRPr lang="en-US" dirty="0">
            <a:cs typeface="B Zar" pitchFamily="2" charset="-78"/>
          </a:endParaRPr>
        </a:p>
      </dgm:t>
    </dgm:pt>
    <dgm:pt modelId="{223CFD3F-CD11-46DB-9EA1-504C0B956344}" type="parTrans" cxnId="{5D71B206-B874-4218-8BDC-7859BA94B8D9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A02276E9-900A-4E51-908A-FB8ED551489B}" type="sibTrans" cxnId="{5D71B206-B874-4218-8BDC-7859BA94B8D9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B056EFB6-6E36-4864-BA74-27B614757711}" type="pres">
      <dgm:prSet presAssocID="{27F68755-7317-403A-8A02-0B1DAEFA4A91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5006219-497A-4A23-AC33-08F06F3B863A}" type="pres">
      <dgm:prSet presAssocID="{27F68755-7317-403A-8A02-0B1DAEFA4A91}" presName="arrow" presStyleLbl="bgShp" presStyleIdx="0" presStyleCnt="1"/>
      <dgm:spPr/>
    </dgm:pt>
    <dgm:pt modelId="{62C74B01-9D35-47AA-A955-8EABC5EB67AF}" type="pres">
      <dgm:prSet presAssocID="{27F68755-7317-403A-8A02-0B1DAEFA4A91}" presName="linearProcess" presStyleCnt="0"/>
      <dgm:spPr/>
    </dgm:pt>
    <dgm:pt modelId="{204F0768-A322-411B-A474-DA9A813DCFA5}" type="pres">
      <dgm:prSet presAssocID="{3E42B7FF-6B31-488D-A075-0E07EA8D2959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080A526-C36B-4251-8DDB-67806135D97D}" type="pres">
      <dgm:prSet presAssocID="{2663FB0E-4909-4E28-B341-F848BA2B8B30}" presName="sibTrans" presStyleCnt="0"/>
      <dgm:spPr/>
    </dgm:pt>
    <dgm:pt modelId="{1E8DF387-4FBE-4285-8D5C-23F30265B3C8}" type="pres">
      <dgm:prSet presAssocID="{ECBF1433-9C01-4696-B829-60C76C19C97B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3FBFA10-5475-492D-9D9C-5D63C7EDB2CA}" type="pres">
      <dgm:prSet presAssocID="{70027ABD-42D8-4368-B961-5BE3B1C615B0}" presName="sibTrans" presStyleCnt="0"/>
      <dgm:spPr/>
    </dgm:pt>
    <dgm:pt modelId="{E4783644-2A2F-44F8-8FBB-DCF4E11D2EF1}" type="pres">
      <dgm:prSet presAssocID="{773FF4A5-0177-476B-840F-E112416667B4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D71B206-B874-4218-8BDC-7859BA94B8D9}" srcId="{27F68755-7317-403A-8A02-0B1DAEFA4A91}" destId="{773FF4A5-0177-476B-840F-E112416667B4}" srcOrd="2" destOrd="0" parTransId="{223CFD3F-CD11-46DB-9EA1-504C0B956344}" sibTransId="{A02276E9-900A-4E51-908A-FB8ED551489B}"/>
    <dgm:cxn modelId="{5B429D95-8FB2-4BD4-8FA6-DA1F5864D290}" srcId="{27F68755-7317-403A-8A02-0B1DAEFA4A91}" destId="{ECBF1433-9C01-4696-B829-60C76C19C97B}" srcOrd="1" destOrd="0" parTransId="{038EE77C-406F-4659-9E71-43D6E3EC65B9}" sibTransId="{70027ABD-42D8-4368-B961-5BE3B1C615B0}"/>
    <dgm:cxn modelId="{65AB4D24-9EFE-4A37-AF2D-84D896ED8474}" type="presOf" srcId="{27F68755-7317-403A-8A02-0B1DAEFA4A91}" destId="{B056EFB6-6E36-4864-BA74-27B614757711}" srcOrd="0" destOrd="0" presId="urn:microsoft.com/office/officeart/2005/8/layout/hProcess9"/>
    <dgm:cxn modelId="{AD89F61B-DEE5-4A61-BE83-E618A0CA4703}" type="presOf" srcId="{ECBF1433-9C01-4696-B829-60C76C19C97B}" destId="{1E8DF387-4FBE-4285-8D5C-23F30265B3C8}" srcOrd="0" destOrd="0" presId="urn:microsoft.com/office/officeart/2005/8/layout/hProcess9"/>
    <dgm:cxn modelId="{904CA78C-1366-49C8-8153-C9ACF8BF9385}" type="presOf" srcId="{773FF4A5-0177-476B-840F-E112416667B4}" destId="{E4783644-2A2F-44F8-8FBB-DCF4E11D2EF1}" srcOrd="0" destOrd="0" presId="urn:microsoft.com/office/officeart/2005/8/layout/hProcess9"/>
    <dgm:cxn modelId="{12C275EF-7965-47E3-B44A-000E5E5A346D}" srcId="{27F68755-7317-403A-8A02-0B1DAEFA4A91}" destId="{3E42B7FF-6B31-488D-A075-0E07EA8D2959}" srcOrd="0" destOrd="0" parTransId="{0EDB5FF2-0489-4376-8B2F-BCC90454B04E}" sibTransId="{2663FB0E-4909-4E28-B341-F848BA2B8B30}"/>
    <dgm:cxn modelId="{B8F5B21B-27DC-4767-933F-02E9B728741E}" type="presOf" srcId="{3E42B7FF-6B31-488D-A075-0E07EA8D2959}" destId="{204F0768-A322-411B-A474-DA9A813DCFA5}" srcOrd="0" destOrd="0" presId="urn:microsoft.com/office/officeart/2005/8/layout/hProcess9"/>
    <dgm:cxn modelId="{13E25B88-7A87-4AEB-B349-52A545E31ABB}" type="presParOf" srcId="{B056EFB6-6E36-4864-BA74-27B614757711}" destId="{25006219-497A-4A23-AC33-08F06F3B863A}" srcOrd="0" destOrd="0" presId="urn:microsoft.com/office/officeart/2005/8/layout/hProcess9"/>
    <dgm:cxn modelId="{A6ACD969-FEA0-40D2-A6FC-DE6A2E82338C}" type="presParOf" srcId="{B056EFB6-6E36-4864-BA74-27B614757711}" destId="{62C74B01-9D35-47AA-A955-8EABC5EB67AF}" srcOrd="1" destOrd="0" presId="urn:microsoft.com/office/officeart/2005/8/layout/hProcess9"/>
    <dgm:cxn modelId="{2A120690-F8D0-45C0-B079-D40C3E6A264D}" type="presParOf" srcId="{62C74B01-9D35-47AA-A955-8EABC5EB67AF}" destId="{204F0768-A322-411B-A474-DA9A813DCFA5}" srcOrd="0" destOrd="0" presId="urn:microsoft.com/office/officeart/2005/8/layout/hProcess9"/>
    <dgm:cxn modelId="{E255EE9B-D918-4CF6-8DAF-AC74EA2B3A92}" type="presParOf" srcId="{62C74B01-9D35-47AA-A955-8EABC5EB67AF}" destId="{9080A526-C36B-4251-8DDB-67806135D97D}" srcOrd="1" destOrd="0" presId="urn:microsoft.com/office/officeart/2005/8/layout/hProcess9"/>
    <dgm:cxn modelId="{A3D3FFD0-FEAA-4CB5-B3D7-B7C2E604B635}" type="presParOf" srcId="{62C74B01-9D35-47AA-A955-8EABC5EB67AF}" destId="{1E8DF387-4FBE-4285-8D5C-23F30265B3C8}" srcOrd="2" destOrd="0" presId="urn:microsoft.com/office/officeart/2005/8/layout/hProcess9"/>
    <dgm:cxn modelId="{E76CB8FB-083E-476D-932B-B8818A2DC52A}" type="presParOf" srcId="{62C74B01-9D35-47AA-A955-8EABC5EB67AF}" destId="{53FBFA10-5475-492D-9D9C-5D63C7EDB2CA}" srcOrd="3" destOrd="0" presId="urn:microsoft.com/office/officeart/2005/8/layout/hProcess9"/>
    <dgm:cxn modelId="{3C08391C-4C59-4810-8CB1-3A956F2A4293}" type="presParOf" srcId="{62C74B01-9D35-47AA-A955-8EABC5EB67AF}" destId="{E4783644-2A2F-44F8-8FBB-DCF4E11D2EF1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3B50075E-E4A2-4B60-A4C1-780F70FF071E}" type="doc">
      <dgm:prSet loTypeId="urn:microsoft.com/office/officeart/2005/8/layout/lProcess2" loCatId="list" qsTypeId="urn:microsoft.com/office/officeart/2005/8/quickstyle/3d2" qsCatId="3D" csTypeId="urn:microsoft.com/office/officeart/2005/8/colors/accent2_1" csCatId="accent2"/>
      <dgm:spPr/>
      <dgm:t>
        <a:bodyPr/>
        <a:lstStyle/>
        <a:p>
          <a:endParaRPr lang="en-US"/>
        </a:p>
      </dgm:t>
    </dgm:pt>
    <dgm:pt modelId="{D1FCD278-67F2-4E91-8D35-EE617EB93A4D}">
      <dgm:prSet/>
      <dgm:spPr/>
      <dgm:t>
        <a:bodyPr/>
        <a:lstStyle/>
        <a:p>
          <a:pPr rtl="1"/>
          <a:r>
            <a:rPr lang="fa-IR" dirty="0" smtClean="0">
              <a:cs typeface="B Titr" pitchFamily="2" charset="-78"/>
            </a:rPr>
            <a:t>در معماری سیستم مالی:</a:t>
          </a:r>
          <a:endParaRPr lang="en-US" dirty="0">
            <a:cs typeface="B Titr" pitchFamily="2" charset="-78"/>
          </a:endParaRPr>
        </a:p>
      </dgm:t>
    </dgm:pt>
    <dgm:pt modelId="{227BB9A2-48F9-4030-B744-FF26CDB2F8A9}" type="parTrans" cxnId="{A4775447-C58E-47CD-94C0-D6174A31A716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42D0DCB0-9066-4A17-96D3-FA50DC70F132}" type="sibTrans" cxnId="{A4775447-C58E-47CD-94C0-D6174A31A716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A2D67175-2970-49D8-A527-75C70D07E249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آیا بانک‌پایگی بهتر است یا بازار پایگی؟</a:t>
          </a:r>
          <a:endParaRPr lang="en-US" dirty="0">
            <a:cs typeface="B Zar" pitchFamily="2" charset="-78"/>
          </a:endParaRPr>
        </a:p>
      </dgm:t>
    </dgm:pt>
    <dgm:pt modelId="{286840EB-AF00-41D5-A947-45159FD1D2C3}" type="parTrans" cxnId="{2182AFB2-78CF-43BD-A387-D02D7A7947E6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E14C4C7C-2D84-4F9C-BB55-D303C9B5EBD4}" type="sibTrans" cxnId="{2182AFB2-78CF-43BD-A387-D02D7A7947E6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5661E00B-7DE4-46BE-9F96-6FD8A02AE7DE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آیا بانک‌ها و بازارهای سرمایه جایگزین یکدیگرند؟</a:t>
          </a:r>
          <a:endParaRPr lang="en-US" dirty="0">
            <a:cs typeface="B Zar" pitchFamily="2" charset="-78"/>
          </a:endParaRPr>
        </a:p>
      </dgm:t>
    </dgm:pt>
    <dgm:pt modelId="{7E61A2BD-C9A9-4B14-96C3-22DD2A4A31C4}" type="parTrans" cxnId="{924C3DE2-D186-4CD4-90A9-320085FA1A59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36B92EF2-8E4F-484E-9378-A61D55DCA0E1}" type="sibTrans" cxnId="{924C3DE2-D186-4CD4-90A9-320085FA1A59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B380D7C1-2596-4A38-A655-485C86B8FAC1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آیا توسعۀ سیستم مالی بیشتر بر توسعۀ بانک‌ها استوار است یا بازارهای سرمایه؟</a:t>
          </a:r>
          <a:endParaRPr lang="en-US" dirty="0">
            <a:cs typeface="B Zar" pitchFamily="2" charset="-78"/>
          </a:endParaRPr>
        </a:p>
      </dgm:t>
    </dgm:pt>
    <dgm:pt modelId="{352DEFB9-28C6-43D1-A462-88B9400FB243}" type="parTrans" cxnId="{3665BF0D-183E-49FD-A0E4-69A751278EF1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F7E14772-FAC4-40C6-B7D6-B574AA2B5F4F}" type="sibTrans" cxnId="{3665BF0D-183E-49FD-A0E4-69A751278EF1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8D64A764-4907-461E-B0B7-0F7D608ABA85}" type="pres">
      <dgm:prSet presAssocID="{3B50075E-E4A2-4B60-A4C1-780F70FF071E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92A3B3F-72C1-422A-8B4B-58B1D691095A}" type="pres">
      <dgm:prSet presAssocID="{D1FCD278-67F2-4E91-8D35-EE617EB93A4D}" presName="compNode" presStyleCnt="0"/>
      <dgm:spPr/>
    </dgm:pt>
    <dgm:pt modelId="{05340D2D-9EA5-462D-8015-73E07C8463D7}" type="pres">
      <dgm:prSet presAssocID="{D1FCD278-67F2-4E91-8D35-EE617EB93A4D}" presName="aNode" presStyleLbl="bgShp" presStyleIdx="0" presStyleCnt="1"/>
      <dgm:spPr/>
      <dgm:t>
        <a:bodyPr/>
        <a:lstStyle/>
        <a:p>
          <a:endParaRPr lang="en-US"/>
        </a:p>
      </dgm:t>
    </dgm:pt>
    <dgm:pt modelId="{4A8C4628-D7DF-40EC-B9C5-52890D67A400}" type="pres">
      <dgm:prSet presAssocID="{D1FCD278-67F2-4E91-8D35-EE617EB93A4D}" presName="textNode" presStyleLbl="bgShp" presStyleIdx="0" presStyleCnt="1"/>
      <dgm:spPr/>
      <dgm:t>
        <a:bodyPr/>
        <a:lstStyle/>
        <a:p>
          <a:endParaRPr lang="en-US"/>
        </a:p>
      </dgm:t>
    </dgm:pt>
    <dgm:pt modelId="{8EB4C632-AB20-40A9-B4A2-1B86B97837A5}" type="pres">
      <dgm:prSet presAssocID="{D1FCD278-67F2-4E91-8D35-EE617EB93A4D}" presName="compChildNode" presStyleCnt="0"/>
      <dgm:spPr/>
    </dgm:pt>
    <dgm:pt modelId="{5F85828E-7875-474E-9AF9-46AFBEC69FC3}" type="pres">
      <dgm:prSet presAssocID="{D1FCD278-67F2-4E91-8D35-EE617EB93A4D}" presName="theInnerList" presStyleCnt="0"/>
      <dgm:spPr/>
    </dgm:pt>
    <dgm:pt modelId="{54D9FA93-43EE-49BE-AE1D-76606486C655}" type="pres">
      <dgm:prSet presAssocID="{A2D67175-2970-49D8-A527-75C70D07E249}" presName="child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42FA257-E3D5-409A-8897-3768A89569B4}" type="pres">
      <dgm:prSet presAssocID="{A2D67175-2970-49D8-A527-75C70D07E249}" presName="aSpace2" presStyleCnt="0"/>
      <dgm:spPr/>
    </dgm:pt>
    <dgm:pt modelId="{2A02A463-CA2A-466A-8F2E-508B7E9ABB48}" type="pres">
      <dgm:prSet presAssocID="{5661E00B-7DE4-46BE-9F96-6FD8A02AE7DE}" presName="child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D9A05E9-EA3C-479D-868F-FC9703083274}" type="pres">
      <dgm:prSet presAssocID="{5661E00B-7DE4-46BE-9F96-6FD8A02AE7DE}" presName="aSpace2" presStyleCnt="0"/>
      <dgm:spPr/>
    </dgm:pt>
    <dgm:pt modelId="{8638AE8E-90BB-4A3E-A2BA-92874FAC39DF}" type="pres">
      <dgm:prSet presAssocID="{B380D7C1-2596-4A38-A655-485C86B8FAC1}" presName="child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A1C8613-1577-425D-AE56-CC8B1E7B6BEA}" type="presOf" srcId="{5661E00B-7DE4-46BE-9F96-6FD8A02AE7DE}" destId="{2A02A463-CA2A-466A-8F2E-508B7E9ABB48}" srcOrd="0" destOrd="0" presId="urn:microsoft.com/office/officeart/2005/8/layout/lProcess2"/>
    <dgm:cxn modelId="{A4775447-C58E-47CD-94C0-D6174A31A716}" srcId="{3B50075E-E4A2-4B60-A4C1-780F70FF071E}" destId="{D1FCD278-67F2-4E91-8D35-EE617EB93A4D}" srcOrd="0" destOrd="0" parTransId="{227BB9A2-48F9-4030-B744-FF26CDB2F8A9}" sibTransId="{42D0DCB0-9066-4A17-96D3-FA50DC70F132}"/>
    <dgm:cxn modelId="{924C3DE2-D186-4CD4-90A9-320085FA1A59}" srcId="{D1FCD278-67F2-4E91-8D35-EE617EB93A4D}" destId="{5661E00B-7DE4-46BE-9F96-6FD8A02AE7DE}" srcOrd="1" destOrd="0" parTransId="{7E61A2BD-C9A9-4B14-96C3-22DD2A4A31C4}" sibTransId="{36B92EF2-8E4F-484E-9378-A61D55DCA0E1}"/>
    <dgm:cxn modelId="{9CD2995C-F072-4C12-9AAE-1E6D658A179F}" type="presOf" srcId="{3B50075E-E4A2-4B60-A4C1-780F70FF071E}" destId="{8D64A764-4907-461E-B0B7-0F7D608ABA85}" srcOrd="0" destOrd="0" presId="urn:microsoft.com/office/officeart/2005/8/layout/lProcess2"/>
    <dgm:cxn modelId="{8A5985B2-159B-4D60-90D9-0079A3EBBBAD}" type="presOf" srcId="{B380D7C1-2596-4A38-A655-485C86B8FAC1}" destId="{8638AE8E-90BB-4A3E-A2BA-92874FAC39DF}" srcOrd="0" destOrd="0" presId="urn:microsoft.com/office/officeart/2005/8/layout/lProcess2"/>
    <dgm:cxn modelId="{67618277-554A-4C28-8E1A-0398998978EE}" type="presOf" srcId="{D1FCD278-67F2-4E91-8D35-EE617EB93A4D}" destId="{4A8C4628-D7DF-40EC-B9C5-52890D67A400}" srcOrd="1" destOrd="0" presId="urn:microsoft.com/office/officeart/2005/8/layout/lProcess2"/>
    <dgm:cxn modelId="{3665BF0D-183E-49FD-A0E4-69A751278EF1}" srcId="{D1FCD278-67F2-4E91-8D35-EE617EB93A4D}" destId="{B380D7C1-2596-4A38-A655-485C86B8FAC1}" srcOrd="2" destOrd="0" parTransId="{352DEFB9-28C6-43D1-A462-88B9400FB243}" sibTransId="{F7E14772-FAC4-40C6-B7D6-B574AA2B5F4F}"/>
    <dgm:cxn modelId="{4B18E3B2-522B-4E68-B464-4AA5F4EDDC69}" type="presOf" srcId="{D1FCD278-67F2-4E91-8D35-EE617EB93A4D}" destId="{05340D2D-9EA5-462D-8015-73E07C8463D7}" srcOrd="0" destOrd="0" presId="urn:microsoft.com/office/officeart/2005/8/layout/lProcess2"/>
    <dgm:cxn modelId="{4399CD1B-D385-4BB7-BDF2-B357E79356FA}" type="presOf" srcId="{A2D67175-2970-49D8-A527-75C70D07E249}" destId="{54D9FA93-43EE-49BE-AE1D-76606486C655}" srcOrd="0" destOrd="0" presId="urn:microsoft.com/office/officeart/2005/8/layout/lProcess2"/>
    <dgm:cxn modelId="{2182AFB2-78CF-43BD-A387-D02D7A7947E6}" srcId="{D1FCD278-67F2-4E91-8D35-EE617EB93A4D}" destId="{A2D67175-2970-49D8-A527-75C70D07E249}" srcOrd="0" destOrd="0" parTransId="{286840EB-AF00-41D5-A947-45159FD1D2C3}" sibTransId="{E14C4C7C-2D84-4F9C-BB55-D303C9B5EBD4}"/>
    <dgm:cxn modelId="{F47EC503-D721-41ED-ABE3-1D5BE266E1C4}" type="presParOf" srcId="{8D64A764-4907-461E-B0B7-0F7D608ABA85}" destId="{992A3B3F-72C1-422A-8B4B-58B1D691095A}" srcOrd="0" destOrd="0" presId="urn:microsoft.com/office/officeart/2005/8/layout/lProcess2"/>
    <dgm:cxn modelId="{F06CCDA8-B974-4B06-8B8E-1883A669B7BC}" type="presParOf" srcId="{992A3B3F-72C1-422A-8B4B-58B1D691095A}" destId="{05340D2D-9EA5-462D-8015-73E07C8463D7}" srcOrd="0" destOrd="0" presId="urn:microsoft.com/office/officeart/2005/8/layout/lProcess2"/>
    <dgm:cxn modelId="{D02E3106-634E-44C8-A300-B55DC9EE9DE5}" type="presParOf" srcId="{992A3B3F-72C1-422A-8B4B-58B1D691095A}" destId="{4A8C4628-D7DF-40EC-B9C5-52890D67A400}" srcOrd="1" destOrd="0" presId="urn:microsoft.com/office/officeart/2005/8/layout/lProcess2"/>
    <dgm:cxn modelId="{3B7251A0-8A5A-4FDE-B092-675209C4F773}" type="presParOf" srcId="{992A3B3F-72C1-422A-8B4B-58B1D691095A}" destId="{8EB4C632-AB20-40A9-B4A2-1B86B97837A5}" srcOrd="2" destOrd="0" presId="urn:microsoft.com/office/officeart/2005/8/layout/lProcess2"/>
    <dgm:cxn modelId="{AB87B4DA-BAAC-43FE-823B-C0BBFDEB9D1C}" type="presParOf" srcId="{8EB4C632-AB20-40A9-B4A2-1B86B97837A5}" destId="{5F85828E-7875-474E-9AF9-46AFBEC69FC3}" srcOrd="0" destOrd="0" presId="urn:microsoft.com/office/officeart/2005/8/layout/lProcess2"/>
    <dgm:cxn modelId="{4EDCCA74-8989-433C-BFBE-4D42C710B218}" type="presParOf" srcId="{5F85828E-7875-474E-9AF9-46AFBEC69FC3}" destId="{54D9FA93-43EE-49BE-AE1D-76606486C655}" srcOrd="0" destOrd="0" presId="urn:microsoft.com/office/officeart/2005/8/layout/lProcess2"/>
    <dgm:cxn modelId="{87AF3CC6-7CFB-486F-B1CD-65B3151623EB}" type="presParOf" srcId="{5F85828E-7875-474E-9AF9-46AFBEC69FC3}" destId="{E42FA257-E3D5-409A-8897-3768A89569B4}" srcOrd="1" destOrd="0" presId="urn:microsoft.com/office/officeart/2005/8/layout/lProcess2"/>
    <dgm:cxn modelId="{A1667CC6-9185-4262-B409-3211492E44BB}" type="presParOf" srcId="{5F85828E-7875-474E-9AF9-46AFBEC69FC3}" destId="{2A02A463-CA2A-466A-8F2E-508B7E9ABB48}" srcOrd="2" destOrd="0" presId="urn:microsoft.com/office/officeart/2005/8/layout/lProcess2"/>
    <dgm:cxn modelId="{D7DDF90D-B72B-4AD7-B153-3303D136A7CC}" type="presParOf" srcId="{5F85828E-7875-474E-9AF9-46AFBEC69FC3}" destId="{0D9A05E9-EA3C-479D-868F-FC9703083274}" srcOrd="3" destOrd="0" presId="urn:microsoft.com/office/officeart/2005/8/layout/lProcess2"/>
    <dgm:cxn modelId="{F480BF8F-D045-4D90-9F1E-B08CCAABEDED}" type="presParOf" srcId="{5F85828E-7875-474E-9AF9-46AFBEC69FC3}" destId="{8638AE8E-90BB-4A3E-A2BA-92874FAC39DF}" srcOrd="4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0C1A0B9B-D755-4CBB-8AB8-993860EC4F83}" type="doc">
      <dgm:prSet loTypeId="urn:microsoft.com/office/officeart/2005/8/layout/vList2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C118586-0D83-4997-92D1-3278515E51BF}">
      <dgm:prSet phldrT="[Text]"/>
      <dgm:spPr/>
      <dgm:t>
        <a:bodyPr/>
        <a:lstStyle/>
        <a:p>
          <a:pPr algn="justLow" rtl="1"/>
          <a:r>
            <a:rPr lang="fa-IR" dirty="0" smtClean="0">
              <a:cs typeface="B Zar" pitchFamily="2" charset="-78"/>
            </a:rPr>
            <a:t>صندوق‏هاي بازنشستگي ابزاري براي تأمين مالي بخش عمده‏اي از جمعيت كشور محسوب مي‏شوند. از اين رو توجه به  موضوعاتي چون تدوين مقررات، نظارت مؤثر و تعريف ساختار سازماني و عملياتي كارا براي آن از اولويت برخوردار است.</a:t>
          </a:r>
          <a:endParaRPr lang="en-US" dirty="0"/>
        </a:p>
      </dgm:t>
    </dgm:pt>
    <dgm:pt modelId="{37ACE35C-E30C-48DC-8151-1B7657E989F4}" type="parTrans" cxnId="{0D7D57CF-B362-4A19-AB2F-DB158920F4C2}">
      <dgm:prSet/>
      <dgm:spPr/>
      <dgm:t>
        <a:bodyPr/>
        <a:lstStyle/>
        <a:p>
          <a:pPr algn="justLow" rtl="1"/>
          <a:endParaRPr lang="en-US"/>
        </a:p>
      </dgm:t>
    </dgm:pt>
    <dgm:pt modelId="{025B577E-8739-4F1C-BFD1-3A16889B6B17}" type="sibTrans" cxnId="{0D7D57CF-B362-4A19-AB2F-DB158920F4C2}">
      <dgm:prSet/>
      <dgm:spPr/>
      <dgm:t>
        <a:bodyPr/>
        <a:lstStyle/>
        <a:p>
          <a:pPr algn="justLow" rtl="1"/>
          <a:endParaRPr lang="en-US"/>
        </a:p>
      </dgm:t>
    </dgm:pt>
    <dgm:pt modelId="{48DFB625-8B2D-47A9-A8AA-755E0E1B988F}">
      <dgm:prSet phldrT="[Text]"/>
      <dgm:spPr/>
      <dgm:t>
        <a:bodyPr/>
        <a:lstStyle/>
        <a:p>
          <a:pPr algn="justLow" rtl="1"/>
          <a:r>
            <a:rPr lang="fa-IR" dirty="0" smtClean="0">
              <a:cs typeface="B Zar" pitchFamily="2" charset="-78"/>
            </a:rPr>
            <a:t>صندوق‏هاي بازنشستگي نقش عمده‏اي در بازارهاي مالي و سرمايه عهده‏دار هستند. از اين رو توجه به مقولاتي چون استراتژي‏هاي سرمايه‏گذاري با توجه به حجم و منابع دارايي‏هاو مديريت ريسك حائز اهميت است</a:t>
          </a:r>
          <a:endParaRPr lang="en-US" dirty="0">
            <a:cs typeface="B Zar" pitchFamily="2" charset="-78"/>
          </a:endParaRPr>
        </a:p>
      </dgm:t>
    </dgm:pt>
    <dgm:pt modelId="{A82AA2BA-45DC-4B1E-928F-641F24A2BC30}" type="parTrans" cxnId="{C5E7BEAC-E202-4E03-B2F7-245AB065FDF8}">
      <dgm:prSet/>
      <dgm:spPr/>
      <dgm:t>
        <a:bodyPr/>
        <a:lstStyle/>
        <a:p>
          <a:pPr algn="justLow" rtl="1"/>
          <a:endParaRPr lang="en-US"/>
        </a:p>
      </dgm:t>
    </dgm:pt>
    <dgm:pt modelId="{698C696D-44B9-4678-8B1A-969670B03444}" type="sibTrans" cxnId="{C5E7BEAC-E202-4E03-B2F7-245AB065FDF8}">
      <dgm:prSet/>
      <dgm:spPr/>
      <dgm:t>
        <a:bodyPr/>
        <a:lstStyle/>
        <a:p>
          <a:pPr algn="justLow" rtl="1"/>
          <a:endParaRPr lang="en-US"/>
        </a:p>
      </dgm:t>
    </dgm:pt>
    <dgm:pt modelId="{605EAAF8-9F05-4FCA-9074-06E6B893A541}" type="pres">
      <dgm:prSet presAssocID="{0C1A0B9B-D755-4CBB-8AB8-993860EC4F8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DAE065C-C6CF-4147-8C6F-53D126D5D4C0}" type="pres">
      <dgm:prSet presAssocID="{9C118586-0D83-4997-92D1-3278515E51BF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8A70CE5-CFBE-425C-87E0-2A1F3CB4FA0C}" type="pres">
      <dgm:prSet presAssocID="{025B577E-8739-4F1C-BFD1-3A16889B6B17}" presName="spacer" presStyleCnt="0"/>
      <dgm:spPr/>
    </dgm:pt>
    <dgm:pt modelId="{198A4C0B-73A4-438A-A685-0161EF8B2FD2}" type="pres">
      <dgm:prSet presAssocID="{48DFB625-8B2D-47A9-A8AA-755E0E1B988F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6700576-12F8-4EA0-BD24-B8562FB5612B}" type="presOf" srcId="{0C1A0B9B-D755-4CBB-8AB8-993860EC4F83}" destId="{605EAAF8-9F05-4FCA-9074-06E6B893A541}" srcOrd="0" destOrd="0" presId="urn:microsoft.com/office/officeart/2005/8/layout/vList2"/>
    <dgm:cxn modelId="{C5E7BEAC-E202-4E03-B2F7-245AB065FDF8}" srcId="{0C1A0B9B-D755-4CBB-8AB8-993860EC4F83}" destId="{48DFB625-8B2D-47A9-A8AA-755E0E1B988F}" srcOrd="1" destOrd="0" parTransId="{A82AA2BA-45DC-4B1E-928F-641F24A2BC30}" sibTransId="{698C696D-44B9-4678-8B1A-969670B03444}"/>
    <dgm:cxn modelId="{0FF691CB-1904-430E-9896-6CC9E71CA72D}" type="presOf" srcId="{9C118586-0D83-4997-92D1-3278515E51BF}" destId="{EDAE065C-C6CF-4147-8C6F-53D126D5D4C0}" srcOrd="0" destOrd="0" presId="urn:microsoft.com/office/officeart/2005/8/layout/vList2"/>
    <dgm:cxn modelId="{80B2A7B0-E043-44B5-B0B9-EA4A982B9D1B}" type="presOf" srcId="{48DFB625-8B2D-47A9-A8AA-755E0E1B988F}" destId="{198A4C0B-73A4-438A-A685-0161EF8B2FD2}" srcOrd="0" destOrd="0" presId="urn:microsoft.com/office/officeart/2005/8/layout/vList2"/>
    <dgm:cxn modelId="{0D7D57CF-B362-4A19-AB2F-DB158920F4C2}" srcId="{0C1A0B9B-D755-4CBB-8AB8-993860EC4F83}" destId="{9C118586-0D83-4997-92D1-3278515E51BF}" srcOrd="0" destOrd="0" parTransId="{37ACE35C-E30C-48DC-8151-1B7657E989F4}" sibTransId="{025B577E-8739-4F1C-BFD1-3A16889B6B17}"/>
    <dgm:cxn modelId="{141EFE88-4A0D-43E7-8072-C161133123D6}" type="presParOf" srcId="{605EAAF8-9F05-4FCA-9074-06E6B893A541}" destId="{EDAE065C-C6CF-4147-8C6F-53D126D5D4C0}" srcOrd="0" destOrd="0" presId="urn:microsoft.com/office/officeart/2005/8/layout/vList2"/>
    <dgm:cxn modelId="{4B93B85B-95A5-4FD0-8B41-5444F1AF415C}" type="presParOf" srcId="{605EAAF8-9F05-4FCA-9074-06E6B893A541}" destId="{98A70CE5-CFBE-425C-87E0-2A1F3CB4FA0C}" srcOrd="1" destOrd="0" presId="urn:microsoft.com/office/officeart/2005/8/layout/vList2"/>
    <dgm:cxn modelId="{31C05E2F-58BC-4268-8CFE-848A713CF216}" type="presParOf" srcId="{605EAAF8-9F05-4FCA-9074-06E6B893A541}" destId="{198A4C0B-73A4-438A-A685-0161EF8B2FD2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56F27749-94B2-446C-89A8-F9320EF1DC28}" type="doc">
      <dgm:prSet loTypeId="urn:microsoft.com/office/officeart/2005/8/layout/list1" loCatId="list" qsTypeId="urn:microsoft.com/office/officeart/2005/8/quickstyle/simple3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5E691740-A32C-417D-96C8-293BE4DF0F5E}">
      <dgm:prSet phldrT="[Text]" custT="1"/>
      <dgm:spPr/>
      <dgm:t>
        <a:bodyPr/>
        <a:lstStyle/>
        <a:p>
          <a:pPr algn="r" rtl="1"/>
          <a:r>
            <a:rPr lang="fa-IR" sz="2400" b="1" dirty="0" smtClean="0">
              <a:cs typeface="B Lotus" pitchFamily="2" charset="-78"/>
            </a:rPr>
            <a:t>300 صندوق بزرگ بازنشستگي در دنيا در مجموع به ميران20 تريليون دلار دارايي دارند.</a:t>
          </a:r>
        </a:p>
      </dgm:t>
    </dgm:pt>
    <dgm:pt modelId="{AE86CAC3-87C0-41A1-BBE8-5D29F654A57A}" type="parTrans" cxnId="{849BF6E7-6C5F-4210-90E7-494C362C52C9}">
      <dgm:prSet/>
      <dgm:spPr/>
      <dgm:t>
        <a:bodyPr/>
        <a:lstStyle/>
        <a:p>
          <a:endParaRPr lang="en-US"/>
        </a:p>
      </dgm:t>
    </dgm:pt>
    <dgm:pt modelId="{7F51744A-0240-4BEE-91CB-D16F54396136}" type="sibTrans" cxnId="{849BF6E7-6C5F-4210-90E7-494C362C52C9}">
      <dgm:prSet/>
      <dgm:spPr/>
      <dgm:t>
        <a:bodyPr/>
        <a:lstStyle/>
        <a:p>
          <a:endParaRPr lang="en-US"/>
        </a:p>
      </dgm:t>
    </dgm:pt>
    <dgm:pt modelId="{C4521C60-6690-4500-83D3-8401E3FDB0AE}">
      <dgm:prSet phldrT="[Text]" custT="1"/>
      <dgm:spPr/>
      <dgm:t>
        <a:bodyPr/>
        <a:lstStyle/>
        <a:p>
          <a:pPr algn="r" rtl="1"/>
          <a:r>
            <a:rPr lang="fa-IR" sz="2400" b="1" dirty="0" smtClean="0">
              <a:cs typeface="B Lotus" pitchFamily="2" charset="-78"/>
            </a:rPr>
            <a:t>اين ميزان دارايي بيشتر از دارايي انباشته ساير نهادهاي مالي است</a:t>
          </a:r>
          <a:endParaRPr lang="en-US" sz="2400" dirty="0">
            <a:cs typeface="B Lotus" pitchFamily="2" charset="-78"/>
          </a:endParaRPr>
        </a:p>
      </dgm:t>
    </dgm:pt>
    <dgm:pt modelId="{8FC7B362-2FA7-44B5-943B-0E70C07DC003}" type="parTrans" cxnId="{29F5D436-C1C9-47F6-9684-CD39A6930662}">
      <dgm:prSet/>
      <dgm:spPr/>
      <dgm:t>
        <a:bodyPr/>
        <a:lstStyle/>
        <a:p>
          <a:endParaRPr lang="en-US"/>
        </a:p>
      </dgm:t>
    </dgm:pt>
    <dgm:pt modelId="{FA297ECB-1F93-4D60-9B26-F18DD1A792E7}" type="sibTrans" cxnId="{29F5D436-C1C9-47F6-9684-CD39A6930662}">
      <dgm:prSet/>
      <dgm:spPr/>
      <dgm:t>
        <a:bodyPr/>
        <a:lstStyle/>
        <a:p>
          <a:endParaRPr lang="en-US"/>
        </a:p>
      </dgm:t>
    </dgm:pt>
    <dgm:pt modelId="{BEDA89CE-B856-44D8-96CB-9C947643F44A}">
      <dgm:prSet phldrT="[Text]" custT="1"/>
      <dgm:spPr/>
      <dgm:t>
        <a:bodyPr/>
        <a:lstStyle/>
        <a:p>
          <a:pPr algn="r" rtl="1"/>
          <a:r>
            <a:rPr lang="fa-IR" sz="2400" dirty="0" smtClean="0">
              <a:cs typeface="B Lotus" pitchFamily="2" charset="-78"/>
            </a:rPr>
            <a:t>صندوق بازنشستگي دولتي ژاپن بيشترين دارايي را بالغ بر 1.5 تريليون دلار در اختيار دارد</a:t>
          </a:r>
          <a:r>
            <a:rPr lang="en-US" sz="2400" dirty="0" smtClean="0">
              <a:cs typeface="B Lotus" pitchFamily="2" charset="-78"/>
            </a:rPr>
            <a:t>.</a:t>
          </a:r>
          <a:r>
            <a:rPr lang="fa-IR" sz="2400" dirty="0" smtClean="0">
              <a:cs typeface="B Lotus" pitchFamily="2" charset="-78"/>
            </a:rPr>
            <a:t> در رتبه دوم صندوق‏هاي بازنشستگي نروژ با بزرگترين حجم دارايي‏ها قرار دارد.</a:t>
          </a:r>
          <a:endParaRPr lang="en-US" sz="2400" dirty="0">
            <a:cs typeface="B Lotus" pitchFamily="2" charset="-78"/>
          </a:endParaRPr>
        </a:p>
      </dgm:t>
    </dgm:pt>
    <dgm:pt modelId="{60FE03BA-4D61-468F-974E-45F646E00571}" type="parTrans" cxnId="{90E6813F-1B3B-4ED3-878A-71A3C8AE1862}">
      <dgm:prSet/>
      <dgm:spPr/>
      <dgm:t>
        <a:bodyPr/>
        <a:lstStyle/>
        <a:p>
          <a:endParaRPr lang="en-US"/>
        </a:p>
      </dgm:t>
    </dgm:pt>
    <dgm:pt modelId="{FDF5EB55-00B1-4BC8-A27C-624534FF8575}" type="sibTrans" cxnId="{90E6813F-1B3B-4ED3-878A-71A3C8AE1862}">
      <dgm:prSet/>
      <dgm:spPr/>
      <dgm:t>
        <a:bodyPr/>
        <a:lstStyle/>
        <a:p>
          <a:endParaRPr lang="en-US"/>
        </a:p>
      </dgm:t>
    </dgm:pt>
    <dgm:pt modelId="{650C7A5D-A756-4D13-998E-D38634ED08C8}" type="pres">
      <dgm:prSet presAssocID="{56F27749-94B2-446C-89A8-F9320EF1DC28}" presName="linear" presStyleCnt="0">
        <dgm:presLayoutVars>
          <dgm:dir val="rev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2B359B8-8D2B-4896-B134-CA3230D97751}" type="pres">
      <dgm:prSet presAssocID="{5E691740-A32C-417D-96C8-293BE4DF0F5E}" presName="parentLin" presStyleCnt="0"/>
      <dgm:spPr/>
      <dgm:t>
        <a:bodyPr/>
        <a:lstStyle/>
        <a:p>
          <a:endParaRPr lang="en-US"/>
        </a:p>
      </dgm:t>
    </dgm:pt>
    <dgm:pt modelId="{41080E0D-B231-451A-A981-5BD529FD64E8}" type="pres">
      <dgm:prSet presAssocID="{5E691740-A32C-417D-96C8-293BE4DF0F5E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E6066F69-C74D-4B9E-8BF1-AB81549ECC97}" type="pres">
      <dgm:prSet presAssocID="{5E691740-A32C-417D-96C8-293BE4DF0F5E}" presName="parentText" presStyleLbl="node1" presStyleIdx="0" presStyleCnt="3" custScaleX="154310" custScaleY="107212" custLinFactNeighborX="52883" custLinFactNeighborY="-144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9077D40-30BA-44E7-9ED3-9D3C3934DEFB}" type="pres">
      <dgm:prSet presAssocID="{5E691740-A32C-417D-96C8-293BE4DF0F5E}" presName="negativeSpace" presStyleCnt="0"/>
      <dgm:spPr/>
      <dgm:t>
        <a:bodyPr/>
        <a:lstStyle/>
        <a:p>
          <a:endParaRPr lang="en-US"/>
        </a:p>
      </dgm:t>
    </dgm:pt>
    <dgm:pt modelId="{0C29C8F0-2A65-42ED-8C87-F8DF889DBD04}" type="pres">
      <dgm:prSet presAssocID="{5E691740-A32C-417D-96C8-293BE4DF0F5E}" presName="childText" presStyleLbl="conFgAcc1" presStyleIdx="0" presStyleCnt="3">
        <dgm:presLayoutVars>
          <dgm:bulletEnabled val="1"/>
        </dgm:presLayoutVars>
      </dgm:prSet>
      <dgm:spPr>
        <a:noFill/>
      </dgm:spPr>
      <dgm:t>
        <a:bodyPr/>
        <a:lstStyle/>
        <a:p>
          <a:endParaRPr lang="en-US"/>
        </a:p>
      </dgm:t>
    </dgm:pt>
    <dgm:pt modelId="{EFC5CEFF-3307-4C2B-814A-D53CA14185C3}" type="pres">
      <dgm:prSet presAssocID="{7F51744A-0240-4BEE-91CB-D16F54396136}" presName="spaceBetweenRectangles" presStyleCnt="0"/>
      <dgm:spPr/>
      <dgm:t>
        <a:bodyPr/>
        <a:lstStyle/>
        <a:p>
          <a:endParaRPr lang="en-US"/>
        </a:p>
      </dgm:t>
    </dgm:pt>
    <dgm:pt modelId="{B096DF95-A941-43CB-839E-1123F82F8F4A}" type="pres">
      <dgm:prSet presAssocID="{C4521C60-6690-4500-83D3-8401E3FDB0AE}" presName="parentLin" presStyleCnt="0"/>
      <dgm:spPr/>
      <dgm:t>
        <a:bodyPr/>
        <a:lstStyle/>
        <a:p>
          <a:endParaRPr lang="en-US"/>
        </a:p>
      </dgm:t>
    </dgm:pt>
    <dgm:pt modelId="{440DABF8-3D3E-4FBB-BA10-FBD0A70997BD}" type="pres">
      <dgm:prSet presAssocID="{C4521C60-6690-4500-83D3-8401E3FDB0AE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9DE37F7F-E17D-44F9-9C74-7F47AC05A615}" type="pres">
      <dgm:prSet presAssocID="{C4521C60-6690-4500-83D3-8401E3FDB0AE}" presName="parentText" presStyleLbl="node1" presStyleIdx="1" presStyleCnt="3" custScaleX="154800" custScaleY="102078" custLinFactNeighborX="53059" custLinFactNeighborY="-144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DB9FC18-2047-42CE-996F-C6D7DC2D269A}" type="pres">
      <dgm:prSet presAssocID="{C4521C60-6690-4500-83D3-8401E3FDB0AE}" presName="negativeSpace" presStyleCnt="0"/>
      <dgm:spPr/>
      <dgm:t>
        <a:bodyPr/>
        <a:lstStyle/>
        <a:p>
          <a:endParaRPr lang="en-US"/>
        </a:p>
      </dgm:t>
    </dgm:pt>
    <dgm:pt modelId="{57D63B7A-4747-4079-B091-F415FC4429BA}" type="pres">
      <dgm:prSet presAssocID="{C4521C60-6690-4500-83D3-8401E3FDB0AE}" presName="childText" presStyleLbl="conFgAcc1" presStyleIdx="1" presStyleCnt="3">
        <dgm:presLayoutVars>
          <dgm:bulletEnabled val="1"/>
        </dgm:presLayoutVars>
      </dgm:prSet>
      <dgm:spPr>
        <a:noFill/>
      </dgm:spPr>
      <dgm:t>
        <a:bodyPr/>
        <a:lstStyle/>
        <a:p>
          <a:endParaRPr lang="en-US"/>
        </a:p>
      </dgm:t>
    </dgm:pt>
    <dgm:pt modelId="{E15407DC-2294-4076-8EE0-4A977CE15D5A}" type="pres">
      <dgm:prSet presAssocID="{FA297ECB-1F93-4D60-9B26-F18DD1A792E7}" presName="spaceBetweenRectangles" presStyleCnt="0"/>
      <dgm:spPr/>
      <dgm:t>
        <a:bodyPr/>
        <a:lstStyle/>
        <a:p>
          <a:endParaRPr lang="en-US"/>
        </a:p>
      </dgm:t>
    </dgm:pt>
    <dgm:pt modelId="{C37F1343-2DEC-4638-9278-C4B263AA6BD0}" type="pres">
      <dgm:prSet presAssocID="{BEDA89CE-B856-44D8-96CB-9C947643F44A}" presName="parentLin" presStyleCnt="0"/>
      <dgm:spPr/>
      <dgm:t>
        <a:bodyPr/>
        <a:lstStyle/>
        <a:p>
          <a:endParaRPr lang="en-US"/>
        </a:p>
      </dgm:t>
    </dgm:pt>
    <dgm:pt modelId="{62740554-4911-40DE-A5BE-5047F963CA15}" type="pres">
      <dgm:prSet presAssocID="{BEDA89CE-B856-44D8-96CB-9C947643F44A}" presName="parentLeftMargin" presStyleLbl="node1" presStyleIdx="1" presStyleCnt="3"/>
      <dgm:spPr/>
      <dgm:t>
        <a:bodyPr/>
        <a:lstStyle/>
        <a:p>
          <a:endParaRPr lang="en-US"/>
        </a:p>
      </dgm:t>
    </dgm:pt>
    <dgm:pt modelId="{D768CBBB-CB6B-4541-B69B-063DC2E4348C}" type="pres">
      <dgm:prSet presAssocID="{BEDA89CE-B856-44D8-96CB-9C947643F44A}" presName="parentText" presStyleLbl="node1" presStyleIdx="2" presStyleCnt="3" custScaleX="141154" custScaleY="130056" custLinFactNeighborX="46789" custLinFactNeighborY="-144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9538608-456B-4448-AA22-4D98295FD361}" type="pres">
      <dgm:prSet presAssocID="{BEDA89CE-B856-44D8-96CB-9C947643F44A}" presName="negativeSpace" presStyleCnt="0"/>
      <dgm:spPr/>
      <dgm:t>
        <a:bodyPr/>
        <a:lstStyle/>
        <a:p>
          <a:endParaRPr lang="en-US"/>
        </a:p>
      </dgm:t>
    </dgm:pt>
    <dgm:pt modelId="{D0E3E0DE-B93B-4B90-B603-A8DECE0B40CD}" type="pres">
      <dgm:prSet presAssocID="{BEDA89CE-B856-44D8-96CB-9C947643F44A}" presName="childText" presStyleLbl="conFgAcc1" presStyleIdx="2" presStyleCnt="3">
        <dgm:presLayoutVars>
          <dgm:bulletEnabled val="1"/>
        </dgm:presLayoutVars>
      </dgm:prSet>
      <dgm:spPr>
        <a:noFill/>
      </dgm:spPr>
      <dgm:t>
        <a:bodyPr/>
        <a:lstStyle/>
        <a:p>
          <a:endParaRPr lang="en-US"/>
        </a:p>
      </dgm:t>
    </dgm:pt>
  </dgm:ptLst>
  <dgm:cxnLst>
    <dgm:cxn modelId="{D06E1AD2-BE76-4A24-8276-7F584C5212F1}" type="presOf" srcId="{BEDA89CE-B856-44D8-96CB-9C947643F44A}" destId="{62740554-4911-40DE-A5BE-5047F963CA15}" srcOrd="0" destOrd="0" presId="urn:microsoft.com/office/officeart/2005/8/layout/list1"/>
    <dgm:cxn modelId="{B60EBAFB-0765-4138-BB3B-443E010B637F}" type="presOf" srcId="{5E691740-A32C-417D-96C8-293BE4DF0F5E}" destId="{E6066F69-C74D-4B9E-8BF1-AB81549ECC97}" srcOrd="1" destOrd="0" presId="urn:microsoft.com/office/officeart/2005/8/layout/list1"/>
    <dgm:cxn modelId="{849BF6E7-6C5F-4210-90E7-494C362C52C9}" srcId="{56F27749-94B2-446C-89A8-F9320EF1DC28}" destId="{5E691740-A32C-417D-96C8-293BE4DF0F5E}" srcOrd="0" destOrd="0" parTransId="{AE86CAC3-87C0-41A1-BBE8-5D29F654A57A}" sibTransId="{7F51744A-0240-4BEE-91CB-D16F54396136}"/>
    <dgm:cxn modelId="{F4DFCDD1-1397-43FC-AC1A-AEFF8321D7CF}" type="presOf" srcId="{BEDA89CE-B856-44D8-96CB-9C947643F44A}" destId="{D768CBBB-CB6B-4541-B69B-063DC2E4348C}" srcOrd="1" destOrd="0" presId="urn:microsoft.com/office/officeart/2005/8/layout/list1"/>
    <dgm:cxn modelId="{A6AE3DF5-5CA1-406E-8E9B-93FD69A90974}" type="presOf" srcId="{5E691740-A32C-417D-96C8-293BE4DF0F5E}" destId="{41080E0D-B231-451A-A981-5BD529FD64E8}" srcOrd="0" destOrd="0" presId="urn:microsoft.com/office/officeart/2005/8/layout/list1"/>
    <dgm:cxn modelId="{90E6813F-1B3B-4ED3-878A-71A3C8AE1862}" srcId="{56F27749-94B2-446C-89A8-F9320EF1DC28}" destId="{BEDA89CE-B856-44D8-96CB-9C947643F44A}" srcOrd="2" destOrd="0" parTransId="{60FE03BA-4D61-468F-974E-45F646E00571}" sibTransId="{FDF5EB55-00B1-4BC8-A27C-624534FF8575}"/>
    <dgm:cxn modelId="{0C0E4BB2-2037-4E62-916B-46503CA2E421}" type="presOf" srcId="{C4521C60-6690-4500-83D3-8401E3FDB0AE}" destId="{440DABF8-3D3E-4FBB-BA10-FBD0A70997BD}" srcOrd="0" destOrd="0" presId="urn:microsoft.com/office/officeart/2005/8/layout/list1"/>
    <dgm:cxn modelId="{0209F0C8-69CE-4031-97DD-A4D57A69BCF6}" type="presOf" srcId="{C4521C60-6690-4500-83D3-8401E3FDB0AE}" destId="{9DE37F7F-E17D-44F9-9C74-7F47AC05A615}" srcOrd="1" destOrd="0" presId="urn:microsoft.com/office/officeart/2005/8/layout/list1"/>
    <dgm:cxn modelId="{DF43544B-B5D6-4E5A-B158-7F9AB5EC49E2}" type="presOf" srcId="{56F27749-94B2-446C-89A8-F9320EF1DC28}" destId="{650C7A5D-A756-4D13-998E-D38634ED08C8}" srcOrd="0" destOrd="0" presId="urn:microsoft.com/office/officeart/2005/8/layout/list1"/>
    <dgm:cxn modelId="{29F5D436-C1C9-47F6-9684-CD39A6930662}" srcId="{56F27749-94B2-446C-89A8-F9320EF1DC28}" destId="{C4521C60-6690-4500-83D3-8401E3FDB0AE}" srcOrd="1" destOrd="0" parTransId="{8FC7B362-2FA7-44B5-943B-0E70C07DC003}" sibTransId="{FA297ECB-1F93-4D60-9B26-F18DD1A792E7}"/>
    <dgm:cxn modelId="{48558057-F7FB-4949-92F6-3BB4EBF5F988}" type="presParOf" srcId="{650C7A5D-A756-4D13-998E-D38634ED08C8}" destId="{92B359B8-8D2B-4896-B134-CA3230D97751}" srcOrd="0" destOrd="0" presId="urn:microsoft.com/office/officeart/2005/8/layout/list1"/>
    <dgm:cxn modelId="{C08C5AB3-F4B2-405A-9F87-48149988CE1A}" type="presParOf" srcId="{92B359B8-8D2B-4896-B134-CA3230D97751}" destId="{41080E0D-B231-451A-A981-5BD529FD64E8}" srcOrd="0" destOrd="0" presId="urn:microsoft.com/office/officeart/2005/8/layout/list1"/>
    <dgm:cxn modelId="{A92CA0E7-6957-40D8-84A7-6D6320BA0634}" type="presParOf" srcId="{92B359B8-8D2B-4896-B134-CA3230D97751}" destId="{E6066F69-C74D-4B9E-8BF1-AB81549ECC97}" srcOrd="1" destOrd="0" presId="urn:microsoft.com/office/officeart/2005/8/layout/list1"/>
    <dgm:cxn modelId="{160EA71F-A1E6-412A-95F4-0B7D22DD81C0}" type="presParOf" srcId="{650C7A5D-A756-4D13-998E-D38634ED08C8}" destId="{99077D40-30BA-44E7-9ED3-9D3C3934DEFB}" srcOrd="1" destOrd="0" presId="urn:microsoft.com/office/officeart/2005/8/layout/list1"/>
    <dgm:cxn modelId="{1EF4BE4B-C55B-48AC-BDCC-5B8E73462A3C}" type="presParOf" srcId="{650C7A5D-A756-4D13-998E-D38634ED08C8}" destId="{0C29C8F0-2A65-42ED-8C87-F8DF889DBD04}" srcOrd="2" destOrd="0" presId="urn:microsoft.com/office/officeart/2005/8/layout/list1"/>
    <dgm:cxn modelId="{E04B73C9-4223-4F21-9DF8-232E6F72828A}" type="presParOf" srcId="{650C7A5D-A756-4D13-998E-D38634ED08C8}" destId="{EFC5CEFF-3307-4C2B-814A-D53CA14185C3}" srcOrd="3" destOrd="0" presId="urn:microsoft.com/office/officeart/2005/8/layout/list1"/>
    <dgm:cxn modelId="{34828C43-0527-4337-B86E-F45FFFD1BFF5}" type="presParOf" srcId="{650C7A5D-A756-4D13-998E-D38634ED08C8}" destId="{B096DF95-A941-43CB-839E-1123F82F8F4A}" srcOrd="4" destOrd="0" presId="urn:microsoft.com/office/officeart/2005/8/layout/list1"/>
    <dgm:cxn modelId="{98D9BEF6-4ADF-4A00-AE07-1C7DDC1FCD78}" type="presParOf" srcId="{B096DF95-A941-43CB-839E-1123F82F8F4A}" destId="{440DABF8-3D3E-4FBB-BA10-FBD0A70997BD}" srcOrd="0" destOrd="0" presId="urn:microsoft.com/office/officeart/2005/8/layout/list1"/>
    <dgm:cxn modelId="{64D72170-EB57-4CC3-BCE2-1624F74D4C60}" type="presParOf" srcId="{B096DF95-A941-43CB-839E-1123F82F8F4A}" destId="{9DE37F7F-E17D-44F9-9C74-7F47AC05A615}" srcOrd="1" destOrd="0" presId="urn:microsoft.com/office/officeart/2005/8/layout/list1"/>
    <dgm:cxn modelId="{8C249A0C-B4CC-4365-8109-1DFC678120F9}" type="presParOf" srcId="{650C7A5D-A756-4D13-998E-D38634ED08C8}" destId="{2DB9FC18-2047-42CE-996F-C6D7DC2D269A}" srcOrd="5" destOrd="0" presId="urn:microsoft.com/office/officeart/2005/8/layout/list1"/>
    <dgm:cxn modelId="{F055DEA4-DD4E-4396-9C01-AA9DA83A9CDE}" type="presParOf" srcId="{650C7A5D-A756-4D13-998E-D38634ED08C8}" destId="{57D63B7A-4747-4079-B091-F415FC4429BA}" srcOrd="6" destOrd="0" presId="urn:microsoft.com/office/officeart/2005/8/layout/list1"/>
    <dgm:cxn modelId="{63636279-5F39-4AF2-8002-C2CFB4311DAA}" type="presParOf" srcId="{650C7A5D-A756-4D13-998E-D38634ED08C8}" destId="{E15407DC-2294-4076-8EE0-4A977CE15D5A}" srcOrd="7" destOrd="0" presId="urn:microsoft.com/office/officeart/2005/8/layout/list1"/>
    <dgm:cxn modelId="{CB44C4BD-E6D7-4F12-A148-08A71BE126B6}" type="presParOf" srcId="{650C7A5D-A756-4D13-998E-D38634ED08C8}" destId="{C37F1343-2DEC-4638-9278-C4B263AA6BD0}" srcOrd="8" destOrd="0" presId="urn:microsoft.com/office/officeart/2005/8/layout/list1"/>
    <dgm:cxn modelId="{6B82A478-F108-4E87-8D05-E4D01AA3CFE7}" type="presParOf" srcId="{C37F1343-2DEC-4638-9278-C4B263AA6BD0}" destId="{62740554-4911-40DE-A5BE-5047F963CA15}" srcOrd="0" destOrd="0" presId="urn:microsoft.com/office/officeart/2005/8/layout/list1"/>
    <dgm:cxn modelId="{448E206A-9090-41F5-A567-C383E1739F47}" type="presParOf" srcId="{C37F1343-2DEC-4638-9278-C4B263AA6BD0}" destId="{D768CBBB-CB6B-4541-B69B-063DC2E4348C}" srcOrd="1" destOrd="0" presId="urn:microsoft.com/office/officeart/2005/8/layout/list1"/>
    <dgm:cxn modelId="{AB093E8F-1D06-4AAB-B633-2A7115E48A82}" type="presParOf" srcId="{650C7A5D-A756-4D13-998E-D38634ED08C8}" destId="{59538608-456B-4448-AA22-4D98295FD361}" srcOrd="9" destOrd="0" presId="urn:microsoft.com/office/officeart/2005/8/layout/list1"/>
    <dgm:cxn modelId="{CDBF6B6A-9D04-4E67-A851-E714B1744DC3}" type="presParOf" srcId="{650C7A5D-A756-4D13-998E-D38634ED08C8}" destId="{D0E3E0DE-B93B-4B90-B603-A8DECE0B40CD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68F14F2D-EB7F-4138-8EFB-5366F7453720}" type="doc">
      <dgm:prSet loTypeId="urn:microsoft.com/office/officeart/2005/8/layout/vList2" loCatId="list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0933C7D6-0032-4C97-9497-353FE6573169}">
      <dgm:prSet custT="1"/>
      <dgm:spPr/>
      <dgm:t>
        <a:bodyPr/>
        <a:lstStyle/>
        <a:p>
          <a:pPr algn="justLow" rtl="1"/>
          <a:r>
            <a:rPr lang="fa-IR" sz="2000" dirty="0" smtClean="0">
              <a:latin typeface="Times New Roman" pitchFamily="18" charset="0"/>
              <a:cs typeface="B Zar" pitchFamily="2" charset="-78"/>
            </a:rPr>
            <a:t>تقریباً در تمام کشورهای توسعه‌یافته صندوق‌های بازنشستگی و تأمین اجتماعی زیر نظر یک نهاد مالی قانون‌گذار فعالیت می‌کنند.</a:t>
          </a:r>
          <a:endParaRPr lang="en-US" sz="2000" dirty="0">
            <a:latin typeface="Times New Roman" pitchFamily="18" charset="0"/>
            <a:cs typeface="B Zar" pitchFamily="2" charset="-78"/>
          </a:endParaRPr>
        </a:p>
      </dgm:t>
    </dgm:pt>
    <dgm:pt modelId="{EBA49415-526F-4D63-8FCD-860323C332AC}" type="parTrans" cxnId="{385A32FE-AC4E-4D5D-BA09-CF03AAFB6BE4}">
      <dgm:prSet/>
      <dgm:spPr/>
      <dgm:t>
        <a:bodyPr/>
        <a:lstStyle/>
        <a:p>
          <a:pPr algn="justLow" rtl="1"/>
          <a:endParaRPr lang="en-US" sz="2000">
            <a:latin typeface="Times New Roman" pitchFamily="18" charset="0"/>
            <a:cs typeface="B Zar" pitchFamily="2" charset="-78"/>
          </a:endParaRPr>
        </a:p>
      </dgm:t>
    </dgm:pt>
    <dgm:pt modelId="{2C73F16D-0F26-460D-8699-18D4A582F54C}" type="sibTrans" cxnId="{385A32FE-AC4E-4D5D-BA09-CF03AAFB6BE4}">
      <dgm:prSet/>
      <dgm:spPr/>
      <dgm:t>
        <a:bodyPr/>
        <a:lstStyle/>
        <a:p>
          <a:pPr algn="justLow" rtl="1"/>
          <a:endParaRPr lang="en-US" sz="2000">
            <a:latin typeface="Times New Roman" pitchFamily="18" charset="0"/>
            <a:cs typeface="B Zar" pitchFamily="2" charset="-78"/>
          </a:endParaRPr>
        </a:p>
      </dgm:t>
    </dgm:pt>
    <dgm:pt modelId="{6C34C71F-3BF1-43C7-B859-108B3C316198}">
      <dgm:prSet custT="1"/>
      <dgm:spPr/>
      <dgm:t>
        <a:bodyPr/>
        <a:lstStyle/>
        <a:p>
          <a:pPr algn="justLow" rtl="1"/>
          <a:r>
            <a:rPr lang="fa-IR" sz="1800" dirty="0" smtClean="0">
              <a:latin typeface="Times New Roman" pitchFamily="18" charset="0"/>
              <a:cs typeface="B Zar" pitchFamily="2" charset="-78"/>
            </a:rPr>
            <a:t>به عنوان مثال،  در کشور انگلستان از تاریخ 6 آوریل سال 2005 کلیۀ صندوق‌های بازنشستگی مبتنی بر کار (</a:t>
          </a:r>
          <a:r>
            <a:rPr lang="da-DK" sz="1800" dirty="0" smtClean="0">
              <a:latin typeface="Times New Roman" pitchFamily="18" charset="0"/>
              <a:cs typeface="B Zar" pitchFamily="2" charset="-78"/>
            </a:rPr>
            <a:t>work</a:t>
          </a:r>
          <a:r>
            <a:rPr lang="en-US" sz="1800" dirty="0" smtClean="0">
              <a:latin typeface="Times New Roman" pitchFamily="18" charset="0"/>
              <a:cs typeface="B Zar" pitchFamily="2" charset="-78"/>
            </a:rPr>
            <a:t>-based</a:t>
          </a:r>
          <a:r>
            <a:rPr lang="fa-IR" sz="1800" dirty="0" smtClean="0">
              <a:latin typeface="Times New Roman" pitchFamily="18" charset="0"/>
              <a:cs typeface="B Zar" pitchFamily="2" charset="-78"/>
            </a:rPr>
            <a:t>) زیر نظر قانون‌گذار صندوق‌های بازنشستگی (</a:t>
          </a:r>
          <a:r>
            <a:rPr lang="da-DK" sz="1800" dirty="0" smtClean="0">
              <a:latin typeface="Times New Roman" pitchFamily="18" charset="0"/>
              <a:cs typeface="B Zar" pitchFamily="2" charset="-78"/>
            </a:rPr>
            <a:t>Pensions Regulator</a:t>
          </a:r>
          <a:r>
            <a:rPr lang="fa-IR" sz="1800" dirty="0" smtClean="0">
              <a:latin typeface="Times New Roman" pitchFamily="18" charset="0"/>
              <a:cs typeface="B Zar" pitchFamily="2" charset="-78"/>
            </a:rPr>
            <a:t>) هستند. پیش از این تاریخ نهادی تحت عنوان </a:t>
          </a:r>
          <a:r>
            <a:rPr lang="da-DK" sz="1800" dirty="0" smtClean="0">
              <a:latin typeface="Times New Roman" pitchFamily="18" charset="0"/>
              <a:cs typeface="B Zar" pitchFamily="2" charset="-78"/>
            </a:rPr>
            <a:t>OPRA </a:t>
          </a:r>
          <a:r>
            <a:rPr lang="fa-IR" sz="1800" dirty="0" smtClean="0">
              <a:latin typeface="Times New Roman" pitchFamily="18" charset="0"/>
              <a:cs typeface="B Zar" pitchFamily="2" charset="-78"/>
            </a:rPr>
            <a:t> این مسئولیت را به عهده داشت: </a:t>
          </a:r>
          <a:r>
            <a:rPr lang="en-US" sz="1800" dirty="0" smtClean="0">
              <a:latin typeface="Times New Roman" pitchFamily="18" charset="0"/>
              <a:cs typeface="B Zar" pitchFamily="2" charset="-78"/>
            </a:rPr>
            <a:t>Occupational Pensions Regulatory Authority</a:t>
          </a:r>
          <a:endParaRPr lang="da-DK" sz="1800" dirty="0">
            <a:latin typeface="Times New Roman" pitchFamily="18" charset="0"/>
            <a:cs typeface="B Zar" pitchFamily="2" charset="-78"/>
          </a:endParaRPr>
        </a:p>
      </dgm:t>
    </dgm:pt>
    <dgm:pt modelId="{EC8896A7-36DF-4760-9543-EDAF52A4F089}" type="parTrans" cxnId="{E1EB73C6-13C9-461B-8068-617FEBEAC923}">
      <dgm:prSet/>
      <dgm:spPr/>
      <dgm:t>
        <a:bodyPr/>
        <a:lstStyle/>
        <a:p>
          <a:pPr algn="justLow" rtl="1"/>
          <a:endParaRPr lang="en-US" sz="2000">
            <a:latin typeface="Times New Roman" pitchFamily="18" charset="0"/>
            <a:cs typeface="B Zar" pitchFamily="2" charset="-78"/>
          </a:endParaRPr>
        </a:p>
      </dgm:t>
    </dgm:pt>
    <dgm:pt modelId="{9EAF3B81-6046-4DBE-B46B-783BFF77592F}" type="sibTrans" cxnId="{E1EB73C6-13C9-461B-8068-617FEBEAC923}">
      <dgm:prSet/>
      <dgm:spPr/>
      <dgm:t>
        <a:bodyPr/>
        <a:lstStyle/>
        <a:p>
          <a:pPr algn="justLow" rtl="1"/>
          <a:endParaRPr lang="en-US" sz="2000">
            <a:latin typeface="Times New Roman" pitchFamily="18" charset="0"/>
            <a:cs typeface="B Zar" pitchFamily="2" charset="-78"/>
          </a:endParaRPr>
        </a:p>
      </dgm:t>
    </dgm:pt>
    <dgm:pt modelId="{CC06D26D-33D8-44ED-8C6F-568EA4C9B46B}">
      <dgm:prSet custT="1"/>
      <dgm:spPr/>
      <dgm:t>
        <a:bodyPr/>
        <a:lstStyle/>
        <a:p>
          <a:pPr algn="justLow" rtl="1"/>
          <a:r>
            <a:rPr lang="fa-IR" sz="2000" dirty="0" smtClean="0">
              <a:latin typeface="Times New Roman" pitchFamily="18" charset="0"/>
              <a:cs typeface="B Zar" pitchFamily="2" charset="-78"/>
            </a:rPr>
            <a:t>قانون‌گذار صندوق‌های بازنشستگی در انگلستان بخشی از بدنۀ بخش عمومی است که مستقل از دولت عمل می‌کند. (</a:t>
          </a:r>
          <a:r>
            <a:rPr lang="da-DK" sz="2000" dirty="0" smtClean="0">
              <a:latin typeface="Times New Roman" pitchFamily="18" charset="0"/>
              <a:cs typeface="B Zar" pitchFamily="2" charset="-78"/>
            </a:rPr>
            <a:t>Non</a:t>
          </a:r>
          <a:r>
            <a:rPr lang="en-US" sz="2000" dirty="0" smtClean="0">
              <a:latin typeface="Times New Roman" pitchFamily="18" charset="0"/>
              <a:cs typeface="B Zar" pitchFamily="2" charset="-78"/>
            </a:rPr>
            <a:t>Departmental Public Body –NDPB)</a:t>
          </a:r>
          <a:r>
            <a:rPr lang="fa-IR" sz="2000" dirty="0" smtClean="0">
              <a:latin typeface="Times New Roman" pitchFamily="18" charset="0"/>
              <a:cs typeface="B Zar" pitchFamily="2" charset="-78"/>
            </a:rPr>
            <a:t>)</a:t>
          </a:r>
          <a:endParaRPr lang="da-DK" sz="2000" dirty="0">
            <a:latin typeface="Times New Roman" pitchFamily="18" charset="0"/>
            <a:cs typeface="B Zar" pitchFamily="2" charset="-78"/>
          </a:endParaRPr>
        </a:p>
      </dgm:t>
    </dgm:pt>
    <dgm:pt modelId="{E1481648-71A8-4584-9FE5-E1FB9121D0DD}" type="parTrans" cxnId="{B625F5E2-A14C-4288-91A0-B68DB175E4DE}">
      <dgm:prSet/>
      <dgm:spPr/>
      <dgm:t>
        <a:bodyPr/>
        <a:lstStyle/>
        <a:p>
          <a:pPr algn="justLow" rtl="1"/>
          <a:endParaRPr lang="en-US" sz="2000">
            <a:latin typeface="Times New Roman" pitchFamily="18" charset="0"/>
            <a:cs typeface="B Zar" pitchFamily="2" charset="-78"/>
          </a:endParaRPr>
        </a:p>
      </dgm:t>
    </dgm:pt>
    <dgm:pt modelId="{E1C726D8-474B-488F-9CD7-CA10C3DB5A02}" type="sibTrans" cxnId="{B625F5E2-A14C-4288-91A0-B68DB175E4DE}">
      <dgm:prSet/>
      <dgm:spPr/>
      <dgm:t>
        <a:bodyPr/>
        <a:lstStyle/>
        <a:p>
          <a:pPr algn="justLow" rtl="1"/>
          <a:endParaRPr lang="en-US" sz="2000">
            <a:latin typeface="Times New Roman" pitchFamily="18" charset="0"/>
            <a:cs typeface="B Zar" pitchFamily="2" charset="-78"/>
          </a:endParaRPr>
        </a:p>
      </dgm:t>
    </dgm:pt>
    <dgm:pt modelId="{28C1A1A4-19A2-4EA2-8058-9B3BADA63061}">
      <dgm:prSet custT="1"/>
      <dgm:spPr/>
      <dgm:t>
        <a:bodyPr/>
        <a:lstStyle/>
        <a:p>
          <a:pPr algn="justLow" rtl="1"/>
          <a:r>
            <a:rPr lang="fa-IR" sz="2000" dirty="0" smtClean="0">
              <a:latin typeface="Times New Roman" pitchFamily="18" charset="0"/>
              <a:cs typeface="B Zar" pitchFamily="2" charset="-78"/>
            </a:rPr>
            <a:t>به عنوان مثالی از نهاد قانون‌گذار در کشورهای در حال توسعه می‌توان به </a:t>
          </a:r>
          <a:r>
            <a:rPr lang="da-DK" sz="2000" dirty="0" smtClean="0">
              <a:latin typeface="Times New Roman" pitchFamily="18" charset="0"/>
              <a:cs typeface="B Zar" pitchFamily="2" charset="-78"/>
            </a:rPr>
            <a:t>PFRDA</a:t>
          </a:r>
          <a:r>
            <a:rPr lang="fa-IR" sz="2000" dirty="0" smtClean="0">
              <a:latin typeface="Times New Roman" pitchFamily="18" charset="0"/>
              <a:cs typeface="B Zar" pitchFamily="2" charset="-78"/>
            </a:rPr>
            <a:t> در کشور هند اشاره کرد: </a:t>
          </a:r>
          <a:r>
            <a:rPr lang="en-US" sz="2000" dirty="0" smtClean="0">
              <a:latin typeface="Times New Roman" pitchFamily="18" charset="0"/>
              <a:cs typeface="B Zar" pitchFamily="2" charset="-78"/>
            </a:rPr>
            <a:t>Pension Fund Regulatory and Development Authority</a:t>
          </a:r>
          <a:endParaRPr lang="da-DK" sz="2000" dirty="0" smtClean="0">
            <a:latin typeface="Times New Roman" pitchFamily="18" charset="0"/>
            <a:cs typeface="B Zar" pitchFamily="2" charset="-78"/>
          </a:endParaRPr>
        </a:p>
      </dgm:t>
    </dgm:pt>
    <dgm:pt modelId="{FED37114-FD64-4AFD-AC88-D1F0F08F96C8}" type="parTrans" cxnId="{626622F2-ED79-4122-A362-7E91F613AFE5}">
      <dgm:prSet/>
      <dgm:spPr/>
      <dgm:t>
        <a:bodyPr/>
        <a:lstStyle/>
        <a:p>
          <a:pPr algn="justLow" rtl="1"/>
          <a:endParaRPr lang="en-US" sz="2000">
            <a:latin typeface="Times New Roman" pitchFamily="18" charset="0"/>
            <a:cs typeface="B Zar" pitchFamily="2" charset="-78"/>
          </a:endParaRPr>
        </a:p>
      </dgm:t>
    </dgm:pt>
    <dgm:pt modelId="{F9E93A7D-7CA3-4146-9E20-7CADD8DB4ADA}" type="sibTrans" cxnId="{626622F2-ED79-4122-A362-7E91F613AFE5}">
      <dgm:prSet/>
      <dgm:spPr/>
      <dgm:t>
        <a:bodyPr/>
        <a:lstStyle/>
        <a:p>
          <a:pPr algn="justLow" rtl="1"/>
          <a:endParaRPr lang="en-US" sz="2000">
            <a:latin typeface="Times New Roman" pitchFamily="18" charset="0"/>
            <a:cs typeface="B Zar" pitchFamily="2" charset="-78"/>
          </a:endParaRPr>
        </a:p>
      </dgm:t>
    </dgm:pt>
    <dgm:pt modelId="{D82F686A-C858-4AA1-BCA8-90F70E8217A7}" type="pres">
      <dgm:prSet presAssocID="{68F14F2D-EB7F-4138-8EFB-5366F7453720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E3D4CC8-0683-4E01-94D3-FB9B7E08CA67}" type="pres">
      <dgm:prSet presAssocID="{0933C7D6-0032-4C97-9497-353FE6573169}" presName="parentText" presStyleLbl="node1" presStyleIdx="0" presStyleCnt="4" custLinFactY="-31520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2579EF4-801F-4349-B6D8-688706024442}" type="pres">
      <dgm:prSet presAssocID="{2C73F16D-0F26-460D-8699-18D4A582F54C}" presName="spacer" presStyleCnt="0"/>
      <dgm:spPr/>
    </dgm:pt>
    <dgm:pt modelId="{5EB9A969-644D-4CC1-ABF8-136395FD2343}" type="pres">
      <dgm:prSet presAssocID="{6C34C71F-3BF1-43C7-B859-108B3C316198}" presName="parentText" presStyleLbl="node1" presStyleIdx="1" presStyleCnt="4" custScaleY="139782" custLinFactY="-5065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4FCCBFC-A748-4D1B-8273-8BFBA2A732D0}" type="pres">
      <dgm:prSet presAssocID="{9EAF3B81-6046-4DBE-B46B-783BFF77592F}" presName="spacer" presStyleCnt="0"/>
      <dgm:spPr/>
    </dgm:pt>
    <dgm:pt modelId="{56D5FAD4-60F7-4B14-89B6-7BB85F3B0439}" type="pres">
      <dgm:prSet presAssocID="{CC06D26D-33D8-44ED-8C6F-568EA4C9B46B}" presName="parentText" presStyleLbl="node1" presStyleIdx="2" presStyleCnt="4" custLinFactY="-220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CAEF3C1-2290-4195-A5F2-2C7CE32B0363}" type="pres">
      <dgm:prSet presAssocID="{E1C726D8-474B-488F-9CD7-CA10C3DB5A02}" presName="spacer" presStyleCnt="0"/>
      <dgm:spPr/>
    </dgm:pt>
    <dgm:pt modelId="{0F0E05AD-CC57-48D4-8143-9D333A17C9A7}" type="pres">
      <dgm:prSet presAssocID="{28C1A1A4-19A2-4EA2-8058-9B3BADA63061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26622F2-ED79-4122-A362-7E91F613AFE5}" srcId="{68F14F2D-EB7F-4138-8EFB-5366F7453720}" destId="{28C1A1A4-19A2-4EA2-8058-9B3BADA63061}" srcOrd="3" destOrd="0" parTransId="{FED37114-FD64-4AFD-AC88-D1F0F08F96C8}" sibTransId="{F9E93A7D-7CA3-4146-9E20-7CADD8DB4ADA}"/>
    <dgm:cxn modelId="{325B0A3A-E843-4C69-ADC6-0B210F566D6D}" type="presOf" srcId="{28C1A1A4-19A2-4EA2-8058-9B3BADA63061}" destId="{0F0E05AD-CC57-48D4-8143-9D333A17C9A7}" srcOrd="0" destOrd="0" presId="urn:microsoft.com/office/officeart/2005/8/layout/vList2"/>
    <dgm:cxn modelId="{52A9CEF9-7154-4FB0-81D7-05B640DA21A3}" type="presOf" srcId="{CC06D26D-33D8-44ED-8C6F-568EA4C9B46B}" destId="{56D5FAD4-60F7-4B14-89B6-7BB85F3B0439}" srcOrd="0" destOrd="0" presId="urn:microsoft.com/office/officeart/2005/8/layout/vList2"/>
    <dgm:cxn modelId="{385A32FE-AC4E-4D5D-BA09-CF03AAFB6BE4}" srcId="{68F14F2D-EB7F-4138-8EFB-5366F7453720}" destId="{0933C7D6-0032-4C97-9497-353FE6573169}" srcOrd="0" destOrd="0" parTransId="{EBA49415-526F-4D63-8FCD-860323C332AC}" sibTransId="{2C73F16D-0F26-460D-8699-18D4A582F54C}"/>
    <dgm:cxn modelId="{A1A12F8B-999F-44A5-99C2-4A74E89A9504}" type="presOf" srcId="{68F14F2D-EB7F-4138-8EFB-5366F7453720}" destId="{D82F686A-C858-4AA1-BCA8-90F70E8217A7}" srcOrd="0" destOrd="0" presId="urn:microsoft.com/office/officeart/2005/8/layout/vList2"/>
    <dgm:cxn modelId="{E1EB73C6-13C9-461B-8068-617FEBEAC923}" srcId="{68F14F2D-EB7F-4138-8EFB-5366F7453720}" destId="{6C34C71F-3BF1-43C7-B859-108B3C316198}" srcOrd="1" destOrd="0" parTransId="{EC8896A7-36DF-4760-9543-EDAF52A4F089}" sibTransId="{9EAF3B81-6046-4DBE-B46B-783BFF77592F}"/>
    <dgm:cxn modelId="{C890FE68-9747-4842-9B8E-A83211E5651B}" type="presOf" srcId="{0933C7D6-0032-4C97-9497-353FE6573169}" destId="{1E3D4CC8-0683-4E01-94D3-FB9B7E08CA67}" srcOrd="0" destOrd="0" presId="urn:microsoft.com/office/officeart/2005/8/layout/vList2"/>
    <dgm:cxn modelId="{E58F54EF-A217-4257-A056-0B730A80C819}" type="presOf" srcId="{6C34C71F-3BF1-43C7-B859-108B3C316198}" destId="{5EB9A969-644D-4CC1-ABF8-136395FD2343}" srcOrd="0" destOrd="0" presId="urn:microsoft.com/office/officeart/2005/8/layout/vList2"/>
    <dgm:cxn modelId="{B625F5E2-A14C-4288-91A0-B68DB175E4DE}" srcId="{68F14F2D-EB7F-4138-8EFB-5366F7453720}" destId="{CC06D26D-33D8-44ED-8C6F-568EA4C9B46B}" srcOrd="2" destOrd="0" parTransId="{E1481648-71A8-4584-9FE5-E1FB9121D0DD}" sibTransId="{E1C726D8-474B-488F-9CD7-CA10C3DB5A02}"/>
    <dgm:cxn modelId="{42D712DF-A0A5-4A09-B83D-5A86C1599094}" type="presParOf" srcId="{D82F686A-C858-4AA1-BCA8-90F70E8217A7}" destId="{1E3D4CC8-0683-4E01-94D3-FB9B7E08CA67}" srcOrd="0" destOrd="0" presId="urn:microsoft.com/office/officeart/2005/8/layout/vList2"/>
    <dgm:cxn modelId="{42E2EDE9-F5BB-4121-A92F-BD58B56114CD}" type="presParOf" srcId="{D82F686A-C858-4AA1-BCA8-90F70E8217A7}" destId="{02579EF4-801F-4349-B6D8-688706024442}" srcOrd="1" destOrd="0" presId="urn:microsoft.com/office/officeart/2005/8/layout/vList2"/>
    <dgm:cxn modelId="{EE460F3F-C011-4A46-BAA5-9E9FBD75E9DD}" type="presParOf" srcId="{D82F686A-C858-4AA1-BCA8-90F70E8217A7}" destId="{5EB9A969-644D-4CC1-ABF8-136395FD2343}" srcOrd="2" destOrd="0" presId="urn:microsoft.com/office/officeart/2005/8/layout/vList2"/>
    <dgm:cxn modelId="{FA93089C-8983-4D42-8F09-0D57903C39C0}" type="presParOf" srcId="{D82F686A-C858-4AA1-BCA8-90F70E8217A7}" destId="{54FCCBFC-A748-4D1B-8273-8BFBA2A732D0}" srcOrd="3" destOrd="0" presId="urn:microsoft.com/office/officeart/2005/8/layout/vList2"/>
    <dgm:cxn modelId="{972CE9A2-4C0C-4D8D-AFC6-BCC958B680BC}" type="presParOf" srcId="{D82F686A-C858-4AA1-BCA8-90F70E8217A7}" destId="{56D5FAD4-60F7-4B14-89B6-7BB85F3B0439}" srcOrd="4" destOrd="0" presId="urn:microsoft.com/office/officeart/2005/8/layout/vList2"/>
    <dgm:cxn modelId="{E2820967-6EFA-47D0-92DB-EBDBCF0E7909}" type="presParOf" srcId="{D82F686A-C858-4AA1-BCA8-90F70E8217A7}" destId="{1CAEF3C1-2290-4195-A5F2-2C7CE32B0363}" srcOrd="5" destOrd="0" presId="urn:microsoft.com/office/officeart/2005/8/layout/vList2"/>
    <dgm:cxn modelId="{7A438CD0-B67F-4422-A6FB-4F272FAD980F}" type="presParOf" srcId="{D82F686A-C858-4AA1-BCA8-90F70E8217A7}" destId="{0F0E05AD-CC57-48D4-8143-9D333A17C9A7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2F327D42-0F60-4F00-8BC4-9F76EAA28316}" type="doc">
      <dgm:prSet loTypeId="urn:microsoft.com/office/officeart/2005/8/layout/vList2" loCatId="list" qsTypeId="urn:microsoft.com/office/officeart/2005/8/quickstyle/3d2" qsCatId="3D" csTypeId="urn:microsoft.com/office/officeart/2005/8/colors/colorful3" csCatId="colorful"/>
      <dgm:spPr/>
      <dgm:t>
        <a:bodyPr/>
        <a:lstStyle/>
        <a:p>
          <a:endParaRPr lang="en-US"/>
        </a:p>
      </dgm:t>
    </dgm:pt>
    <dgm:pt modelId="{C25E6E49-B55A-44C7-8718-F3A942EC0F70}">
      <dgm:prSet/>
      <dgm:spPr/>
      <dgm:t>
        <a:bodyPr/>
        <a:lstStyle/>
        <a:p>
          <a:pPr algn="justLow" rtl="1"/>
          <a:r>
            <a:rPr lang="fa-IR" dirty="0" smtClean="0">
              <a:latin typeface="Times New Roman" pitchFamily="18" charset="0"/>
              <a:cs typeface="B Zar" pitchFamily="2" charset="-78"/>
            </a:rPr>
            <a:t>تفریباً در تمام کشورهای دنیا نقش نهاد ناظر در فرایندهای زیر تعریف می‌شود: </a:t>
          </a:r>
          <a:endParaRPr lang="fa-IR" dirty="0">
            <a:latin typeface="Times New Roman" pitchFamily="18" charset="0"/>
            <a:cs typeface="B Zar" pitchFamily="2" charset="-78"/>
          </a:endParaRPr>
        </a:p>
      </dgm:t>
    </dgm:pt>
    <dgm:pt modelId="{2E52E864-9224-486F-8475-6835C75EE57A}" type="parTrans" cxnId="{62EDA502-BE02-40ED-99C0-44E8692AEC89}">
      <dgm:prSet/>
      <dgm:spPr/>
      <dgm:t>
        <a:bodyPr/>
        <a:lstStyle/>
        <a:p>
          <a:endParaRPr lang="en-US">
            <a:latin typeface="Times New Roman" pitchFamily="18" charset="0"/>
            <a:cs typeface="B Zar" pitchFamily="2" charset="-78"/>
          </a:endParaRPr>
        </a:p>
      </dgm:t>
    </dgm:pt>
    <dgm:pt modelId="{9B1C311F-2E45-4AE9-85D3-9602A95A9EEC}" type="sibTrans" cxnId="{62EDA502-BE02-40ED-99C0-44E8692AEC89}">
      <dgm:prSet/>
      <dgm:spPr/>
      <dgm:t>
        <a:bodyPr/>
        <a:lstStyle/>
        <a:p>
          <a:endParaRPr lang="en-US">
            <a:latin typeface="Times New Roman" pitchFamily="18" charset="0"/>
            <a:cs typeface="B Zar" pitchFamily="2" charset="-78"/>
          </a:endParaRPr>
        </a:p>
      </dgm:t>
    </dgm:pt>
    <dgm:pt modelId="{FE8F2A3A-96F9-46FA-8DB0-D9956B188C9C}">
      <dgm:prSet/>
      <dgm:spPr/>
      <dgm:t>
        <a:bodyPr/>
        <a:lstStyle/>
        <a:p>
          <a:pPr rtl="1"/>
          <a:r>
            <a:rPr lang="fa-IR" dirty="0" smtClean="0">
              <a:latin typeface="Times New Roman" pitchFamily="18" charset="0"/>
              <a:cs typeface="B Zar" pitchFamily="2" charset="-78"/>
            </a:rPr>
            <a:t>شرایط اخذ مجوز (</a:t>
          </a:r>
          <a:r>
            <a:rPr lang="da-DK" dirty="0" smtClean="0">
              <a:latin typeface="Times New Roman" pitchFamily="18" charset="0"/>
              <a:cs typeface="B Zar" pitchFamily="2" charset="-78"/>
            </a:rPr>
            <a:t>licensing</a:t>
          </a:r>
          <a:r>
            <a:rPr lang="fa-IR" dirty="0" smtClean="0">
              <a:latin typeface="Times New Roman" pitchFamily="18" charset="0"/>
              <a:cs typeface="B Zar" pitchFamily="2" charset="-78"/>
            </a:rPr>
            <a:t>)</a:t>
          </a:r>
          <a:endParaRPr lang="da-DK" dirty="0">
            <a:latin typeface="Times New Roman" pitchFamily="18" charset="0"/>
            <a:cs typeface="B Zar" pitchFamily="2" charset="-78"/>
          </a:endParaRPr>
        </a:p>
      </dgm:t>
    </dgm:pt>
    <dgm:pt modelId="{ED0788C3-DC14-4F47-A460-3015BA6484D6}" type="parTrans" cxnId="{5E98443D-3EBB-4B01-AACA-DA2F39B8B723}">
      <dgm:prSet/>
      <dgm:spPr/>
      <dgm:t>
        <a:bodyPr/>
        <a:lstStyle/>
        <a:p>
          <a:endParaRPr lang="en-US">
            <a:latin typeface="Times New Roman" pitchFamily="18" charset="0"/>
            <a:cs typeface="B Zar" pitchFamily="2" charset="-78"/>
          </a:endParaRPr>
        </a:p>
      </dgm:t>
    </dgm:pt>
    <dgm:pt modelId="{7A7ADCF7-2240-47DA-94CF-CF35810F826E}" type="sibTrans" cxnId="{5E98443D-3EBB-4B01-AACA-DA2F39B8B723}">
      <dgm:prSet/>
      <dgm:spPr/>
      <dgm:t>
        <a:bodyPr/>
        <a:lstStyle/>
        <a:p>
          <a:endParaRPr lang="en-US">
            <a:latin typeface="Times New Roman" pitchFamily="18" charset="0"/>
            <a:cs typeface="B Zar" pitchFamily="2" charset="-78"/>
          </a:endParaRPr>
        </a:p>
      </dgm:t>
    </dgm:pt>
    <dgm:pt modelId="{E10FB66F-C2F0-4BB9-BEA1-CA2D183ABC8A}">
      <dgm:prSet/>
      <dgm:spPr/>
      <dgm:t>
        <a:bodyPr/>
        <a:lstStyle/>
        <a:p>
          <a:pPr rtl="1"/>
          <a:r>
            <a:rPr lang="fa-IR" dirty="0" smtClean="0">
              <a:latin typeface="Times New Roman" pitchFamily="18" charset="0"/>
              <a:cs typeface="B Zar" pitchFamily="2" charset="-78"/>
            </a:rPr>
            <a:t>قوانین نظارتی (</a:t>
          </a:r>
          <a:r>
            <a:rPr lang="da-DK" dirty="0" smtClean="0">
              <a:latin typeface="Times New Roman" pitchFamily="18" charset="0"/>
              <a:cs typeface="B Zar" pitchFamily="2" charset="-78"/>
            </a:rPr>
            <a:t>governance</a:t>
          </a:r>
          <a:r>
            <a:rPr lang="fa-IR" dirty="0" smtClean="0">
              <a:latin typeface="Times New Roman" pitchFamily="18" charset="0"/>
              <a:cs typeface="B Zar" pitchFamily="2" charset="-78"/>
            </a:rPr>
            <a:t>)</a:t>
          </a:r>
          <a:endParaRPr lang="da-DK" dirty="0">
            <a:latin typeface="Times New Roman" pitchFamily="18" charset="0"/>
            <a:cs typeface="B Zar" pitchFamily="2" charset="-78"/>
          </a:endParaRPr>
        </a:p>
      </dgm:t>
    </dgm:pt>
    <dgm:pt modelId="{BAECD532-2EAF-42D6-8A9A-B252E0BAF2AE}" type="parTrans" cxnId="{9E274FD7-73D9-4C29-9CCD-709874EFCE22}">
      <dgm:prSet/>
      <dgm:spPr/>
      <dgm:t>
        <a:bodyPr/>
        <a:lstStyle/>
        <a:p>
          <a:endParaRPr lang="en-US">
            <a:latin typeface="Times New Roman" pitchFamily="18" charset="0"/>
            <a:cs typeface="B Zar" pitchFamily="2" charset="-78"/>
          </a:endParaRPr>
        </a:p>
      </dgm:t>
    </dgm:pt>
    <dgm:pt modelId="{1BE15A7D-DDC5-46AA-980E-8831AA4C84FE}" type="sibTrans" cxnId="{9E274FD7-73D9-4C29-9CCD-709874EFCE22}">
      <dgm:prSet/>
      <dgm:spPr/>
      <dgm:t>
        <a:bodyPr/>
        <a:lstStyle/>
        <a:p>
          <a:endParaRPr lang="en-US">
            <a:latin typeface="Times New Roman" pitchFamily="18" charset="0"/>
            <a:cs typeface="B Zar" pitchFamily="2" charset="-78"/>
          </a:endParaRPr>
        </a:p>
      </dgm:t>
    </dgm:pt>
    <dgm:pt modelId="{EA8C0969-B10E-4E73-AAAF-A15C6690E6FB}">
      <dgm:prSet/>
      <dgm:spPr/>
      <dgm:t>
        <a:bodyPr/>
        <a:lstStyle/>
        <a:p>
          <a:pPr rtl="1"/>
          <a:r>
            <a:rPr lang="fa-IR" dirty="0" smtClean="0">
              <a:latin typeface="Times New Roman" pitchFamily="18" charset="0"/>
              <a:cs typeface="B Zar" pitchFamily="2" charset="-78"/>
            </a:rPr>
            <a:t>تعیین ناظر مستقل (</a:t>
          </a:r>
          <a:r>
            <a:rPr lang="da-DK" dirty="0" smtClean="0">
              <a:latin typeface="Times New Roman" pitchFamily="18" charset="0"/>
              <a:cs typeface="B Zar" pitchFamily="2" charset="-78"/>
            </a:rPr>
            <a:t>independent custodian</a:t>
          </a:r>
          <a:r>
            <a:rPr lang="fa-IR" dirty="0" smtClean="0">
              <a:latin typeface="Times New Roman" pitchFamily="18" charset="0"/>
              <a:cs typeface="B Zar" pitchFamily="2" charset="-78"/>
            </a:rPr>
            <a:t>)</a:t>
          </a:r>
          <a:endParaRPr lang="da-DK" dirty="0">
            <a:latin typeface="Times New Roman" pitchFamily="18" charset="0"/>
            <a:cs typeface="B Zar" pitchFamily="2" charset="-78"/>
          </a:endParaRPr>
        </a:p>
      </dgm:t>
    </dgm:pt>
    <dgm:pt modelId="{650EF322-9F2E-49C4-9D32-0DDB72144570}" type="parTrans" cxnId="{54CA5458-2659-4739-B703-C4840D0CF263}">
      <dgm:prSet/>
      <dgm:spPr/>
      <dgm:t>
        <a:bodyPr/>
        <a:lstStyle/>
        <a:p>
          <a:endParaRPr lang="en-US">
            <a:latin typeface="Times New Roman" pitchFamily="18" charset="0"/>
            <a:cs typeface="B Zar" pitchFamily="2" charset="-78"/>
          </a:endParaRPr>
        </a:p>
      </dgm:t>
    </dgm:pt>
    <dgm:pt modelId="{F5351E53-42A7-4FDB-8F1A-A803110FA3BA}" type="sibTrans" cxnId="{54CA5458-2659-4739-B703-C4840D0CF263}">
      <dgm:prSet/>
      <dgm:spPr/>
      <dgm:t>
        <a:bodyPr/>
        <a:lstStyle/>
        <a:p>
          <a:endParaRPr lang="en-US">
            <a:latin typeface="Times New Roman" pitchFamily="18" charset="0"/>
            <a:cs typeface="B Zar" pitchFamily="2" charset="-78"/>
          </a:endParaRPr>
        </a:p>
      </dgm:t>
    </dgm:pt>
    <dgm:pt modelId="{0FC69D4A-6381-44DC-8E02-6F3372A03ECF}">
      <dgm:prSet/>
      <dgm:spPr/>
      <dgm:t>
        <a:bodyPr/>
        <a:lstStyle/>
        <a:p>
          <a:pPr rtl="1"/>
          <a:r>
            <a:rPr lang="fa-IR" dirty="0" smtClean="0">
              <a:latin typeface="Times New Roman" pitchFamily="18" charset="0"/>
              <a:cs typeface="B Zar" pitchFamily="2" charset="-78"/>
            </a:rPr>
            <a:t>حسابرس خارجی (</a:t>
          </a:r>
          <a:r>
            <a:rPr lang="da-DK" dirty="0" smtClean="0">
              <a:latin typeface="Times New Roman" pitchFamily="18" charset="0"/>
              <a:cs typeface="B Zar" pitchFamily="2" charset="-78"/>
            </a:rPr>
            <a:t>external audit</a:t>
          </a:r>
          <a:r>
            <a:rPr lang="fa-IR" dirty="0" smtClean="0">
              <a:latin typeface="Times New Roman" pitchFamily="18" charset="0"/>
              <a:cs typeface="B Zar" pitchFamily="2" charset="-78"/>
            </a:rPr>
            <a:t>)</a:t>
          </a:r>
          <a:endParaRPr lang="da-DK" dirty="0">
            <a:latin typeface="Times New Roman" pitchFamily="18" charset="0"/>
            <a:cs typeface="B Zar" pitchFamily="2" charset="-78"/>
          </a:endParaRPr>
        </a:p>
      </dgm:t>
    </dgm:pt>
    <dgm:pt modelId="{081C7FC7-4E95-4309-A151-D9FD1AB2BFED}" type="parTrans" cxnId="{6AF59860-8B26-4E85-97E6-FF25ADD39B9C}">
      <dgm:prSet/>
      <dgm:spPr/>
      <dgm:t>
        <a:bodyPr/>
        <a:lstStyle/>
        <a:p>
          <a:endParaRPr lang="en-US">
            <a:latin typeface="Times New Roman" pitchFamily="18" charset="0"/>
            <a:cs typeface="B Zar" pitchFamily="2" charset="-78"/>
          </a:endParaRPr>
        </a:p>
      </dgm:t>
    </dgm:pt>
    <dgm:pt modelId="{5E9B2DB1-A019-48DF-A833-D2DC9FF49100}" type="sibTrans" cxnId="{6AF59860-8B26-4E85-97E6-FF25ADD39B9C}">
      <dgm:prSet/>
      <dgm:spPr/>
      <dgm:t>
        <a:bodyPr/>
        <a:lstStyle/>
        <a:p>
          <a:endParaRPr lang="en-US">
            <a:latin typeface="Times New Roman" pitchFamily="18" charset="0"/>
            <a:cs typeface="B Zar" pitchFamily="2" charset="-78"/>
          </a:endParaRPr>
        </a:p>
      </dgm:t>
    </dgm:pt>
    <dgm:pt modelId="{1BE08D22-F82E-40ED-978A-0FE3EB730925}" type="pres">
      <dgm:prSet presAssocID="{2F327D42-0F60-4F00-8BC4-9F76EAA2831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9B1AB5E-FF6E-43FB-BF72-F600C94E012F}" type="pres">
      <dgm:prSet presAssocID="{C25E6E49-B55A-44C7-8718-F3A942EC0F70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4DE3797-E103-4BBC-8827-24AA98E91CEC}" type="pres">
      <dgm:prSet presAssocID="{C25E6E49-B55A-44C7-8718-F3A942EC0F70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6CAAF4A-8337-47D4-AC6F-335578376E70}" type="presOf" srcId="{FE8F2A3A-96F9-46FA-8DB0-D9956B188C9C}" destId="{04DE3797-E103-4BBC-8827-24AA98E91CEC}" srcOrd="0" destOrd="0" presId="urn:microsoft.com/office/officeart/2005/8/layout/vList2"/>
    <dgm:cxn modelId="{FC5C906D-85B2-47EF-A240-B927AE2884FF}" type="presOf" srcId="{E10FB66F-C2F0-4BB9-BEA1-CA2D183ABC8A}" destId="{04DE3797-E103-4BBC-8827-24AA98E91CEC}" srcOrd="0" destOrd="1" presId="urn:microsoft.com/office/officeart/2005/8/layout/vList2"/>
    <dgm:cxn modelId="{5E98443D-3EBB-4B01-AACA-DA2F39B8B723}" srcId="{C25E6E49-B55A-44C7-8718-F3A942EC0F70}" destId="{FE8F2A3A-96F9-46FA-8DB0-D9956B188C9C}" srcOrd="0" destOrd="0" parTransId="{ED0788C3-DC14-4F47-A460-3015BA6484D6}" sibTransId="{7A7ADCF7-2240-47DA-94CF-CF35810F826E}"/>
    <dgm:cxn modelId="{9188E7E5-A052-4C0E-B481-C12CEF69B239}" type="presOf" srcId="{0FC69D4A-6381-44DC-8E02-6F3372A03ECF}" destId="{04DE3797-E103-4BBC-8827-24AA98E91CEC}" srcOrd="0" destOrd="3" presId="urn:microsoft.com/office/officeart/2005/8/layout/vList2"/>
    <dgm:cxn modelId="{3022B764-394B-488E-9979-A046012AC8BD}" type="presOf" srcId="{2F327D42-0F60-4F00-8BC4-9F76EAA28316}" destId="{1BE08D22-F82E-40ED-978A-0FE3EB730925}" srcOrd="0" destOrd="0" presId="urn:microsoft.com/office/officeart/2005/8/layout/vList2"/>
    <dgm:cxn modelId="{9E274FD7-73D9-4C29-9CCD-709874EFCE22}" srcId="{C25E6E49-B55A-44C7-8718-F3A942EC0F70}" destId="{E10FB66F-C2F0-4BB9-BEA1-CA2D183ABC8A}" srcOrd="1" destOrd="0" parTransId="{BAECD532-2EAF-42D6-8A9A-B252E0BAF2AE}" sibTransId="{1BE15A7D-DDC5-46AA-980E-8831AA4C84FE}"/>
    <dgm:cxn modelId="{6AF59860-8B26-4E85-97E6-FF25ADD39B9C}" srcId="{C25E6E49-B55A-44C7-8718-F3A942EC0F70}" destId="{0FC69D4A-6381-44DC-8E02-6F3372A03ECF}" srcOrd="3" destOrd="0" parTransId="{081C7FC7-4E95-4309-A151-D9FD1AB2BFED}" sibTransId="{5E9B2DB1-A019-48DF-A833-D2DC9FF49100}"/>
    <dgm:cxn modelId="{62EDA502-BE02-40ED-99C0-44E8692AEC89}" srcId="{2F327D42-0F60-4F00-8BC4-9F76EAA28316}" destId="{C25E6E49-B55A-44C7-8718-F3A942EC0F70}" srcOrd="0" destOrd="0" parTransId="{2E52E864-9224-486F-8475-6835C75EE57A}" sibTransId="{9B1C311F-2E45-4AE9-85D3-9602A95A9EEC}"/>
    <dgm:cxn modelId="{54CA5458-2659-4739-B703-C4840D0CF263}" srcId="{C25E6E49-B55A-44C7-8718-F3A942EC0F70}" destId="{EA8C0969-B10E-4E73-AAAF-A15C6690E6FB}" srcOrd="2" destOrd="0" parTransId="{650EF322-9F2E-49C4-9D32-0DDB72144570}" sibTransId="{F5351E53-42A7-4FDB-8F1A-A803110FA3BA}"/>
    <dgm:cxn modelId="{CD6B0F88-37F7-423C-B33E-24483F562B75}" type="presOf" srcId="{C25E6E49-B55A-44C7-8718-F3A942EC0F70}" destId="{89B1AB5E-FF6E-43FB-BF72-F600C94E012F}" srcOrd="0" destOrd="0" presId="urn:microsoft.com/office/officeart/2005/8/layout/vList2"/>
    <dgm:cxn modelId="{2C692A20-62F4-483C-93A3-78B0455D5E76}" type="presOf" srcId="{EA8C0969-B10E-4E73-AAAF-A15C6690E6FB}" destId="{04DE3797-E103-4BBC-8827-24AA98E91CEC}" srcOrd="0" destOrd="2" presId="urn:microsoft.com/office/officeart/2005/8/layout/vList2"/>
    <dgm:cxn modelId="{E4278185-FEBA-4D49-ACFB-770079D90ADF}" type="presParOf" srcId="{1BE08D22-F82E-40ED-978A-0FE3EB730925}" destId="{89B1AB5E-FF6E-43FB-BF72-F600C94E012F}" srcOrd="0" destOrd="0" presId="urn:microsoft.com/office/officeart/2005/8/layout/vList2"/>
    <dgm:cxn modelId="{CC497044-24F7-430B-BF04-A8CD7E783325}" type="presParOf" srcId="{1BE08D22-F82E-40ED-978A-0FE3EB730925}" destId="{04DE3797-E103-4BBC-8827-24AA98E91CEC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FA4F7C68-380D-4775-B259-5BB2328D9844}" type="doc">
      <dgm:prSet loTypeId="urn:microsoft.com/office/officeart/2005/8/layout/vList2" loCatId="list" qsTypeId="urn:microsoft.com/office/officeart/2005/8/quickstyle/3d2" qsCatId="3D" csTypeId="urn:microsoft.com/office/officeart/2005/8/colors/colorful4" csCatId="colorful"/>
      <dgm:spPr/>
      <dgm:t>
        <a:bodyPr/>
        <a:lstStyle/>
        <a:p>
          <a:endParaRPr lang="en-US"/>
        </a:p>
      </dgm:t>
    </dgm:pt>
    <dgm:pt modelId="{3B089D87-6233-4A46-938D-73BCD8CD4E97}">
      <dgm:prSet/>
      <dgm:spPr/>
      <dgm:t>
        <a:bodyPr/>
        <a:lstStyle/>
        <a:p>
          <a:pPr rtl="1"/>
          <a:r>
            <a:rPr lang="fa-IR" dirty="0" smtClean="0">
              <a:latin typeface="Times New Roman" pitchFamily="18" charset="0"/>
              <a:cs typeface="B Zar" pitchFamily="2" charset="-78"/>
            </a:rPr>
            <a:t>الزامات افشاگری (</a:t>
          </a:r>
          <a:r>
            <a:rPr lang="da-DK" dirty="0" smtClean="0">
              <a:latin typeface="Times New Roman" pitchFamily="18" charset="0"/>
              <a:cs typeface="B Zar" pitchFamily="2" charset="-78"/>
            </a:rPr>
            <a:t>disclosure requirement</a:t>
          </a:r>
          <a:r>
            <a:rPr lang="fa-IR" dirty="0" smtClean="0">
              <a:latin typeface="Times New Roman" pitchFamily="18" charset="0"/>
              <a:cs typeface="B Zar" pitchFamily="2" charset="-78"/>
            </a:rPr>
            <a:t>)</a:t>
          </a:r>
          <a:endParaRPr lang="da-DK" dirty="0">
            <a:latin typeface="Times New Roman" pitchFamily="18" charset="0"/>
            <a:cs typeface="B Zar" pitchFamily="2" charset="-78"/>
          </a:endParaRPr>
        </a:p>
      </dgm:t>
    </dgm:pt>
    <dgm:pt modelId="{FF3FB9B5-CF9B-4E30-9F17-882ACC5178FE}" type="parTrans" cxnId="{5B377D10-4530-4D0E-B3AF-8C0439D05DC4}">
      <dgm:prSet/>
      <dgm:spPr/>
      <dgm:t>
        <a:bodyPr/>
        <a:lstStyle/>
        <a:p>
          <a:endParaRPr lang="en-US">
            <a:latin typeface="Times New Roman" pitchFamily="18" charset="0"/>
            <a:cs typeface="B Zar" pitchFamily="2" charset="-78"/>
          </a:endParaRPr>
        </a:p>
      </dgm:t>
    </dgm:pt>
    <dgm:pt modelId="{859F659C-C932-4AF4-A7BE-1E15B463B275}" type="sibTrans" cxnId="{5B377D10-4530-4D0E-B3AF-8C0439D05DC4}">
      <dgm:prSet/>
      <dgm:spPr/>
      <dgm:t>
        <a:bodyPr/>
        <a:lstStyle/>
        <a:p>
          <a:endParaRPr lang="en-US">
            <a:latin typeface="Times New Roman" pitchFamily="18" charset="0"/>
            <a:cs typeface="B Zar" pitchFamily="2" charset="-78"/>
          </a:endParaRPr>
        </a:p>
      </dgm:t>
    </dgm:pt>
    <dgm:pt modelId="{F22B08C9-2900-465E-9977-7B575617C4CD}">
      <dgm:prSet/>
      <dgm:spPr/>
      <dgm:t>
        <a:bodyPr/>
        <a:lstStyle/>
        <a:p>
          <a:pPr rtl="1"/>
          <a:r>
            <a:rPr lang="fa-IR" dirty="0" smtClean="0">
              <a:latin typeface="Times New Roman" pitchFamily="18" charset="0"/>
              <a:cs typeface="B Zar" pitchFamily="2" charset="-78"/>
            </a:rPr>
            <a:t>قوانین سرمایه‌گذاری (</a:t>
          </a:r>
          <a:r>
            <a:rPr lang="da-DK" dirty="0" smtClean="0">
              <a:latin typeface="Times New Roman" pitchFamily="18" charset="0"/>
              <a:cs typeface="B Zar" pitchFamily="2" charset="-78"/>
            </a:rPr>
            <a:t>investment regulation</a:t>
          </a:r>
          <a:r>
            <a:rPr lang="fa-IR" dirty="0" smtClean="0">
              <a:latin typeface="Times New Roman" pitchFamily="18" charset="0"/>
              <a:cs typeface="B Zar" pitchFamily="2" charset="-78"/>
            </a:rPr>
            <a:t>)</a:t>
          </a:r>
          <a:endParaRPr lang="da-DK" dirty="0">
            <a:latin typeface="Times New Roman" pitchFamily="18" charset="0"/>
            <a:cs typeface="B Zar" pitchFamily="2" charset="-78"/>
          </a:endParaRPr>
        </a:p>
      </dgm:t>
    </dgm:pt>
    <dgm:pt modelId="{CD2A630D-759C-444A-B23E-643804887C99}" type="parTrans" cxnId="{4AD7D157-6F2D-486A-B9ED-E1D14DE5D788}">
      <dgm:prSet/>
      <dgm:spPr/>
      <dgm:t>
        <a:bodyPr/>
        <a:lstStyle/>
        <a:p>
          <a:endParaRPr lang="en-US">
            <a:latin typeface="Times New Roman" pitchFamily="18" charset="0"/>
            <a:cs typeface="B Zar" pitchFamily="2" charset="-78"/>
          </a:endParaRPr>
        </a:p>
      </dgm:t>
    </dgm:pt>
    <dgm:pt modelId="{74FDCF9C-4CC6-40C3-84B3-3A519AB908D8}" type="sibTrans" cxnId="{4AD7D157-6F2D-486A-B9ED-E1D14DE5D788}">
      <dgm:prSet/>
      <dgm:spPr/>
      <dgm:t>
        <a:bodyPr/>
        <a:lstStyle/>
        <a:p>
          <a:endParaRPr lang="en-US">
            <a:latin typeface="Times New Roman" pitchFamily="18" charset="0"/>
            <a:cs typeface="B Zar" pitchFamily="2" charset="-78"/>
          </a:endParaRPr>
        </a:p>
      </dgm:t>
    </dgm:pt>
    <dgm:pt modelId="{23BBDCEE-F75F-4944-AEFE-DB29C6F49342}">
      <dgm:prSet/>
      <dgm:spPr/>
      <dgm:t>
        <a:bodyPr/>
        <a:lstStyle/>
        <a:p>
          <a:pPr rtl="1"/>
          <a:r>
            <a:rPr lang="fa-IR" dirty="0" smtClean="0">
              <a:latin typeface="Times New Roman" pitchFamily="18" charset="0"/>
              <a:cs typeface="B Zar" pitchFamily="2" charset="-78"/>
            </a:rPr>
            <a:t>اخذ ضمانت‌نامه (</a:t>
          </a:r>
          <a:r>
            <a:rPr lang="da-DK" dirty="0" smtClean="0">
              <a:latin typeface="Times New Roman" pitchFamily="18" charset="0"/>
              <a:cs typeface="B Zar" pitchFamily="2" charset="-78"/>
            </a:rPr>
            <a:t>guarantees</a:t>
          </a:r>
          <a:r>
            <a:rPr lang="fa-IR" dirty="0" smtClean="0">
              <a:latin typeface="Times New Roman" pitchFamily="18" charset="0"/>
              <a:cs typeface="B Zar" pitchFamily="2" charset="-78"/>
            </a:rPr>
            <a:t>)</a:t>
          </a:r>
          <a:endParaRPr lang="da-DK" dirty="0">
            <a:latin typeface="Times New Roman" pitchFamily="18" charset="0"/>
            <a:cs typeface="B Zar" pitchFamily="2" charset="-78"/>
          </a:endParaRPr>
        </a:p>
      </dgm:t>
    </dgm:pt>
    <dgm:pt modelId="{166B850A-85D5-4FDF-A85F-770B505D2DB4}" type="parTrans" cxnId="{D30C722C-34E3-4ECF-8594-B98542BC394F}">
      <dgm:prSet/>
      <dgm:spPr/>
      <dgm:t>
        <a:bodyPr/>
        <a:lstStyle/>
        <a:p>
          <a:endParaRPr lang="en-US">
            <a:latin typeface="Times New Roman" pitchFamily="18" charset="0"/>
            <a:cs typeface="B Zar" pitchFamily="2" charset="-78"/>
          </a:endParaRPr>
        </a:p>
      </dgm:t>
    </dgm:pt>
    <dgm:pt modelId="{7DEC326E-8DDD-47ED-A7DD-DFF7243333B7}" type="sibTrans" cxnId="{D30C722C-34E3-4ECF-8594-B98542BC394F}">
      <dgm:prSet/>
      <dgm:spPr/>
      <dgm:t>
        <a:bodyPr/>
        <a:lstStyle/>
        <a:p>
          <a:endParaRPr lang="en-US">
            <a:latin typeface="Times New Roman" pitchFamily="18" charset="0"/>
            <a:cs typeface="B Zar" pitchFamily="2" charset="-78"/>
          </a:endParaRPr>
        </a:p>
      </dgm:t>
    </dgm:pt>
    <dgm:pt modelId="{2E44F98B-0505-46E0-84F7-595F7B666534}">
      <dgm:prSet/>
      <dgm:spPr/>
      <dgm:t>
        <a:bodyPr/>
        <a:lstStyle/>
        <a:p>
          <a:pPr rtl="1"/>
          <a:r>
            <a:rPr lang="fa-IR" dirty="0" smtClean="0">
              <a:latin typeface="Times New Roman" pitchFamily="18" charset="0"/>
              <a:cs typeface="B Zar" pitchFamily="2" charset="-78"/>
            </a:rPr>
            <a:t>حداقل سرمایه و اندوخته (</a:t>
          </a:r>
          <a:r>
            <a:rPr lang="da-DK" dirty="0" smtClean="0">
              <a:latin typeface="Times New Roman" pitchFamily="18" charset="0"/>
              <a:cs typeface="B Zar" pitchFamily="2" charset="-78"/>
            </a:rPr>
            <a:t>minimum capital and reserves</a:t>
          </a:r>
          <a:r>
            <a:rPr lang="fa-IR" dirty="0" smtClean="0">
              <a:latin typeface="Times New Roman" pitchFamily="18" charset="0"/>
              <a:cs typeface="B Zar" pitchFamily="2" charset="-78"/>
            </a:rPr>
            <a:t>)</a:t>
          </a:r>
          <a:endParaRPr lang="en-US" dirty="0">
            <a:latin typeface="Times New Roman" pitchFamily="18" charset="0"/>
            <a:cs typeface="B Zar" pitchFamily="2" charset="-78"/>
          </a:endParaRPr>
        </a:p>
      </dgm:t>
    </dgm:pt>
    <dgm:pt modelId="{4CA5E4EC-F2C5-4374-83E9-5AC7B1885CB5}" type="parTrans" cxnId="{DB541CDD-B1C2-4B9C-BBDD-897B9D6DC9B2}">
      <dgm:prSet/>
      <dgm:spPr/>
      <dgm:t>
        <a:bodyPr/>
        <a:lstStyle/>
        <a:p>
          <a:endParaRPr lang="en-US">
            <a:latin typeface="Times New Roman" pitchFamily="18" charset="0"/>
            <a:cs typeface="B Zar" pitchFamily="2" charset="-78"/>
          </a:endParaRPr>
        </a:p>
      </dgm:t>
    </dgm:pt>
    <dgm:pt modelId="{808BD261-21D2-4A65-805A-A0F9C6305D5E}" type="sibTrans" cxnId="{DB541CDD-B1C2-4B9C-BBDD-897B9D6DC9B2}">
      <dgm:prSet/>
      <dgm:spPr/>
      <dgm:t>
        <a:bodyPr/>
        <a:lstStyle/>
        <a:p>
          <a:endParaRPr lang="en-US">
            <a:latin typeface="Times New Roman" pitchFamily="18" charset="0"/>
            <a:cs typeface="B Zar" pitchFamily="2" charset="-78"/>
          </a:endParaRPr>
        </a:p>
      </dgm:t>
    </dgm:pt>
    <dgm:pt modelId="{E6BAE677-14FC-47A5-BE5D-19F6E4E881FA}">
      <dgm:prSet/>
      <dgm:spPr/>
      <dgm:t>
        <a:bodyPr/>
        <a:lstStyle/>
        <a:p>
          <a:pPr rtl="1"/>
          <a:r>
            <a:rPr lang="fa-IR" dirty="0" smtClean="0">
              <a:latin typeface="Times New Roman" pitchFamily="18" charset="0"/>
              <a:cs typeface="B Zar" pitchFamily="2" charset="-78"/>
            </a:rPr>
            <a:t>مقرراتی در مورد هزینه‌ها و کارمزدها (</a:t>
          </a:r>
          <a:r>
            <a:rPr lang="da-DK" dirty="0" smtClean="0">
              <a:latin typeface="Times New Roman" pitchFamily="18" charset="0"/>
              <a:cs typeface="B Zar" pitchFamily="2" charset="-78"/>
            </a:rPr>
            <a:t>regulations on costs and fees</a:t>
          </a:r>
          <a:r>
            <a:rPr lang="fa-IR" dirty="0" smtClean="0">
              <a:latin typeface="Times New Roman" pitchFamily="18" charset="0"/>
              <a:cs typeface="B Zar" pitchFamily="2" charset="-78"/>
            </a:rPr>
            <a:t>)</a:t>
          </a:r>
          <a:endParaRPr lang="en-US" dirty="0">
            <a:latin typeface="Times New Roman" pitchFamily="18" charset="0"/>
            <a:cs typeface="B Zar" pitchFamily="2" charset="-78"/>
          </a:endParaRPr>
        </a:p>
      </dgm:t>
    </dgm:pt>
    <dgm:pt modelId="{CD137B2C-38B3-42B7-8058-961CC5B3D98D}" type="parTrans" cxnId="{AF16C5D2-83BC-4C0F-9C32-DF0BB06FFF17}">
      <dgm:prSet/>
      <dgm:spPr/>
      <dgm:t>
        <a:bodyPr/>
        <a:lstStyle/>
        <a:p>
          <a:endParaRPr lang="en-US">
            <a:latin typeface="Times New Roman" pitchFamily="18" charset="0"/>
            <a:cs typeface="B Zar" pitchFamily="2" charset="-78"/>
          </a:endParaRPr>
        </a:p>
      </dgm:t>
    </dgm:pt>
    <dgm:pt modelId="{512B579B-8CF9-4DC6-B28A-5B85932F4ACE}" type="sibTrans" cxnId="{AF16C5D2-83BC-4C0F-9C32-DF0BB06FFF17}">
      <dgm:prSet/>
      <dgm:spPr/>
      <dgm:t>
        <a:bodyPr/>
        <a:lstStyle/>
        <a:p>
          <a:endParaRPr lang="en-US">
            <a:latin typeface="Times New Roman" pitchFamily="18" charset="0"/>
            <a:cs typeface="B Zar" pitchFamily="2" charset="-78"/>
          </a:endParaRPr>
        </a:p>
      </dgm:t>
    </dgm:pt>
    <dgm:pt modelId="{46E3774A-E079-4551-9AAD-FBD76CC3FF8E}" type="pres">
      <dgm:prSet presAssocID="{FA4F7C68-380D-4775-B259-5BB2328D984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FBE37F3-5E35-43CC-96A6-197F64A36991}" type="pres">
      <dgm:prSet presAssocID="{3B089D87-6233-4A46-938D-73BCD8CD4E97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B09B44F-5265-43FE-8836-B3A9437BA474}" type="pres">
      <dgm:prSet presAssocID="{859F659C-C932-4AF4-A7BE-1E15B463B275}" presName="spacer" presStyleCnt="0"/>
      <dgm:spPr/>
    </dgm:pt>
    <dgm:pt modelId="{07C79DF7-FF24-43D6-8C91-11B23FE1B9E7}" type="pres">
      <dgm:prSet presAssocID="{F22B08C9-2900-465E-9977-7B575617C4CD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AA4FB7F-C1CB-4D8F-94E9-1F8B17DDDAF5}" type="pres">
      <dgm:prSet presAssocID="{74FDCF9C-4CC6-40C3-84B3-3A519AB908D8}" presName="spacer" presStyleCnt="0"/>
      <dgm:spPr/>
    </dgm:pt>
    <dgm:pt modelId="{F9186E5A-1D9C-4DD3-B8C0-5D6B68855F4D}" type="pres">
      <dgm:prSet presAssocID="{23BBDCEE-F75F-4944-AEFE-DB29C6F49342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1988922-C1CD-40EB-BB07-7E43A4F1B052}" type="pres">
      <dgm:prSet presAssocID="{7DEC326E-8DDD-47ED-A7DD-DFF7243333B7}" presName="spacer" presStyleCnt="0"/>
      <dgm:spPr/>
    </dgm:pt>
    <dgm:pt modelId="{1443176A-5121-450B-8E0A-2D8DAF0A3264}" type="pres">
      <dgm:prSet presAssocID="{2E44F98B-0505-46E0-84F7-595F7B666534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53A3EDC-8586-4D57-BB16-3445A49B8180}" type="pres">
      <dgm:prSet presAssocID="{808BD261-21D2-4A65-805A-A0F9C6305D5E}" presName="spacer" presStyleCnt="0"/>
      <dgm:spPr/>
    </dgm:pt>
    <dgm:pt modelId="{45339DE1-D923-445E-925A-ACE6C52AD6CA}" type="pres">
      <dgm:prSet presAssocID="{E6BAE677-14FC-47A5-BE5D-19F6E4E881FA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9E46628-80E0-476D-86BB-3D7E17D175B0}" type="presOf" srcId="{2E44F98B-0505-46E0-84F7-595F7B666534}" destId="{1443176A-5121-450B-8E0A-2D8DAF0A3264}" srcOrd="0" destOrd="0" presId="urn:microsoft.com/office/officeart/2005/8/layout/vList2"/>
    <dgm:cxn modelId="{AF16C5D2-83BC-4C0F-9C32-DF0BB06FFF17}" srcId="{FA4F7C68-380D-4775-B259-5BB2328D9844}" destId="{E6BAE677-14FC-47A5-BE5D-19F6E4E881FA}" srcOrd="4" destOrd="0" parTransId="{CD137B2C-38B3-42B7-8058-961CC5B3D98D}" sibTransId="{512B579B-8CF9-4DC6-B28A-5B85932F4ACE}"/>
    <dgm:cxn modelId="{30283CE7-7400-455B-88F5-B71504AAD5A9}" type="presOf" srcId="{23BBDCEE-F75F-4944-AEFE-DB29C6F49342}" destId="{F9186E5A-1D9C-4DD3-B8C0-5D6B68855F4D}" srcOrd="0" destOrd="0" presId="urn:microsoft.com/office/officeart/2005/8/layout/vList2"/>
    <dgm:cxn modelId="{4AD7D157-6F2D-486A-B9ED-E1D14DE5D788}" srcId="{FA4F7C68-380D-4775-B259-5BB2328D9844}" destId="{F22B08C9-2900-465E-9977-7B575617C4CD}" srcOrd="1" destOrd="0" parTransId="{CD2A630D-759C-444A-B23E-643804887C99}" sibTransId="{74FDCF9C-4CC6-40C3-84B3-3A519AB908D8}"/>
    <dgm:cxn modelId="{D30C722C-34E3-4ECF-8594-B98542BC394F}" srcId="{FA4F7C68-380D-4775-B259-5BB2328D9844}" destId="{23BBDCEE-F75F-4944-AEFE-DB29C6F49342}" srcOrd="2" destOrd="0" parTransId="{166B850A-85D5-4FDF-A85F-770B505D2DB4}" sibTransId="{7DEC326E-8DDD-47ED-A7DD-DFF7243333B7}"/>
    <dgm:cxn modelId="{5B377D10-4530-4D0E-B3AF-8C0439D05DC4}" srcId="{FA4F7C68-380D-4775-B259-5BB2328D9844}" destId="{3B089D87-6233-4A46-938D-73BCD8CD4E97}" srcOrd="0" destOrd="0" parTransId="{FF3FB9B5-CF9B-4E30-9F17-882ACC5178FE}" sibTransId="{859F659C-C932-4AF4-A7BE-1E15B463B275}"/>
    <dgm:cxn modelId="{502E8B24-4EEE-46DB-B61C-DE1952E13BDD}" type="presOf" srcId="{F22B08C9-2900-465E-9977-7B575617C4CD}" destId="{07C79DF7-FF24-43D6-8C91-11B23FE1B9E7}" srcOrd="0" destOrd="0" presId="urn:microsoft.com/office/officeart/2005/8/layout/vList2"/>
    <dgm:cxn modelId="{F291B09A-D56D-4836-B9F7-D9C4657E0543}" type="presOf" srcId="{FA4F7C68-380D-4775-B259-5BB2328D9844}" destId="{46E3774A-E079-4551-9AAD-FBD76CC3FF8E}" srcOrd="0" destOrd="0" presId="urn:microsoft.com/office/officeart/2005/8/layout/vList2"/>
    <dgm:cxn modelId="{E8464CDA-FDFE-4390-A3AE-6AB20C155028}" type="presOf" srcId="{E6BAE677-14FC-47A5-BE5D-19F6E4E881FA}" destId="{45339DE1-D923-445E-925A-ACE6C52AD6CA}" srcOrd="0" destOrd="0" presId="urn:microsoft.com/office/officeart/2005/8/layout/vList2"/>
    <dgm:cxn modelId="{DB541CDD-B1C2-4B9C-BBDD-897B9D6DC9B2}" srcId="{FA4F7C68-380D-4775-B259-5BB2328D9844}" destId="{2E44F98B-0505-46E0-84F7-595F7B666534}" srcOrd="3" destOrd="0" parTransId="{4CA5E4EC-F2C5-4374-83E9-5AC7B1885CB5}" sibTransId="{808BD261-21D2-4A65-805A-A0F9C6305D5E}"/>
    <dgm:cxn modelId="{55DA510C-8339-4E0D-B26E-D6D7F5BFDB59}" type="presOf" srcId="{3B089D87-6233-4A46-938D-73BCD8CD4E97}" destId="{CFBE37F3-5E35-43CC-96A6-197F64A36991}" srcOrd="0" destOrd="0" presId="urn:microsoft.com/office/officeart/2005/8/layout/vList2"/>
    <dgm:cxn modelId="{43729468-0EED-4B09-8DB8-9DE4A2B8FB26}" type="presParOf" srcId="{46E3774A-E079-4551-9AAD-FBD76CC3FF8E}" destId="{CFBE37F3-5E35-43CC-96A6-197F64A36991}" srcOrd="0" destOrd="0" presId="urn:microsoft.com/office/officeart/2005/8/layout/vList2"/>
    <dgm:cxn modelId="{03F02BC0-518E-4AA9-AB4C-3AB6D132051B}" type="presParOf" srcId="{46E3774A-E079-4551-9AAD-FBD76CC3FF8E}" destId="{6B09B44F-5265-43FE-8836-B3A9437BA474}" srcOrd="1" destOrd="0" presId="urn:microsoft.com/office/officeart/2005/8/layout/vList2"/>
    <dgm:cxn modelId="{C0C4E26C-A854-45A3-874E-9AD889FD6E85}" type="presParOf" srcId="{46E3774A-E079-4551-9AAD-FBD76CC3FF8E}" destId="{07C79DF7-FF24-43D6-8C91-11B23FE1B9E7}" srcOrd="2" destOrd="0" presId="urn:microsoft.com/office/officeart/2005/8/layout/vList2"/>
    <dgm:cxn modelId="{9C0FF33E-311C-407A-9C44-06777625B5FE}" type="presParOf" srcId="{46E3774A-E079-4551-9AAD-FBD76CC3FF8E}" destId="{1AA4FB7F-C1CB-4D8F-94E9-1F8B17DDDAF5}" srcOrd="3" destOrd="0" presId="urn:microsoft.com/office/officeart/2005/8/layout/vList2"/>
    <dgm:cxn modelId="{9EC46E57-4582-4FEA-B9AF-4C0046B00AFF}" type="presParOf" srcId="{46E3774A-E079-4551-9AAD-FBD76CC3FF8E}" destId="{F9186E5A-1D9C-4DD3-B8C0-5D6B68855F4D}" srcOrd="4" destOrd="0" presId="urn:microsoft.com/office/officeart/2005/8/layout/vList2"/>
    <dgm:cxn modelId="{7AEAAC47-0655-4F77-8570-706B4DFA980A}" type="presParOf" srcId="{46E3774A-E079-4551-9AAD-FBD76CC3FF8E}" destId="{41988922-C1CD-40EB-BB07-7E43A4F1B052}" srcOrd="5" destOrd="0" presId="urn:microsoft.com/office/officeart/2005/8/layout/vList2"/>
    <dgm:cxn modelId="{33D7D32E-DD1E-44DA-AAFF-782C0FA2C4D1}" type="presParOf" srcId="{46E3774A-E079-4551-9AAD-FBD76CC3FF8E}" destId="{1443176A-5121-450B-8E0A-2D8DAF0A3264}" srcOrd="6" destOrd="0" presId="urn:microsoft.com/office/officeart/2005/8/layout/vList2"/>
    <dgm:cxn modelId="{BBF1FB58-BC99-4544-A33D-1127948CA9F3}" type="presParOf" srcId="{46E3774A-E079-4551-9AAD-FBD76CC3FF8E}" destId="{653A3EDC-8586-4D57-BB16-3445A49B8180}" srcOrd="7" destOrd="0" presId="urn:microsoft.com/office/officeart/2005/8/layout/vList2"/>
    <dgm:cxn modelId="{EE6ED848-B18C-4A1F-A647-A9E453B5C882}" type="presParOf" srcId="{46E3774A-E079-4551-9AAD-FBD76CC3FF8E}" destId="{45339DE1-D923-445E-925A-ACE6C52AD6CA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853AE57D-C4B3-4D88-9B48-032768079FB7}" type="doc">
      <dgm:prSet loTypeId="urn:microsoft.com/office/officeart/2005/8/layout/vList2" loCatId="list" qsTypeId="urn:microsoft.com/office/officeart/2005/8/quickstyle/3d4" qsCatId="3D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F33873A1-618C-479A-87E5-F91CBF13FA3F}">
      <dgm:prSet/>
      <dgm:spPr/>
      <dgm:t>
        <a:bodyPr/>
        <a:lstStyle/>
        <a:p>
          <a:pPr algn="justLow" rtl="1"/>
          <a:r>
            <a:rPr lang="fa-IR" dirty="0" smtClean="0">
              <a:latin typeface="Times New Roman" pitchFamily="18" charset="0"/>
              <a:cs typeface="B Zar" pitchFamily="2" charset="-78"/>
            </a:rPr>
            <a:t>یکی از اجزای نظارتی نهاد ناظر تعیین ضوابطی برای افشاگری مالی است.</a:t>
          </a:r>
          <a:endParaRPr lang="en-US" dirty="0">
            <a:latin typeface="Times New Roman" pitchFamily="18" charset="0"/>
            <a:cs typeface="B Zar" pitchFamily="2" charset="-78"/>
          </a:endParaRPr>
        </a:p>
      </dgm:t>
    </dgm:pt>
    <dgm:pt modelId="{1AEAE62E-E51E-4C52-A3DE-041025D02308}" type="parTrans" cxnId="{416B4D4E-7548-4C6F-B26B-AA58F9267681}">
      <dgm:prSet/>
      <dgm:spPr/>
      <dgm:t>
        <a:bodyPr/>
        <a:lstStyle/>
        <a:p>
          <a:pPr algn="justLow"/>
          <a:endParaRPr lang="en-US">
            <a:latin typeface="Times New Roman" pitchFamily="18" charset="0"/>
            <a:cs typeface="B Zar" pitchFamily="2" charset="-78"/>
          </a:endParaRPr>
        </a:p>
      </dgm:t>
    </dgm:pt>
    <dgm:pt modelId="{7E40A177-1DD1-4207-83D4-3E26F76963C9}" type="sibTrans" cxnId="{416B4D4E-7548-4C6F-B26B-AA58F9267681}">
      <dgm:prSet/>
      <dgm:spPr/>
      <dgm:t>
        <a:bodyPr/>
        <a:lstStyle/>
        <a:p>
          <a:pPr algn="justLow"/>
          <a:endParaRPr lang="en-US">
            <a:latin typeface="Times New Roman" pitchFamily="18" charset="0"/>
            <a:cs typeface="B Zar" pitchFamily="2" charset="-78"/>
          </a:endParaRPr>
        </a:p>
      </dgm:t>
    </dgm:pt>
    <dgm:pt modelId="{7BE21A89-31AB-4C4B-9845-5B26C9FD801E}">
      <dgm:prSet/>
      <dgm:spPr/>
      <dgm:t>
        <a:bodyPr/>
        <a:lstStyle/>
        <a:p>
          <a:pPr algn="justLow" rtl="1"/>
          <a:r>
            <a:rPr lang="fa-IR" dirty="0" smtClean="0">
              <a:latin typeface="Times New Roman" pitchFamily="18" charset="0"/>
              <a:cs typeface="B Zar" pitchFamily="2" charset="-78"/>
            </a:rPr>
            <a:t>در برخی از کشورها مثل اکثر کشورهای امریکای لاتین، صندوق‌های بازنشستگی موظفند  به طور روزانه ارزش دارایی‌های خود را به روز کرده (</a:t>
          </a:r>
          <a:r>
            <a:rPr lang="da-DK" dirty="0" smtClean="0">
              <a:latin typeface="Times New Roman" pitchFamily="18" charset="0"/>
              <a:cs typeface="B Zar" pitchFamily="2" charset="-78"/>
            </a:rPr>
            <a:t>mark to market</a:t>
          </a:r>
          <a:r>
            <a:rPr lang="fa-IR" dirty="0" smtClean="0">
              <a:latin typeface="Times New Roman" pitchFamily="18" charset="0"/>
              <a:cs typeface="B Zar" pitchFamily="2" charset="-78"/>
            </a:rPr>
            <a:t>) وآن را گزارش کنند.</a:t>
          </a:r>
          <a:endParaRPr lang="da-DK" dirty="0">
            <a:latin typeface="Times New Roman" pitchFamily="18" charset="0"/>
            <a:cs typeface="B Zar" pitchFamily="2" charset="-78"/>
          </a:endParaRPr>
        </a:p>
      </dgm:t>
    </dgm:pt>
    <dgm:pt modelId="{9AF6CF94-035D-4B22-8D6F-5507251BCDE0}" type="parTrans" cxnId="{D5A9091D-5276-48C8-86EB-3D9D84268764}">
      <dgm:prSet/>
      <dgm:spPr/>
      <dgm:t>
        <a:bodyPr/>
        <a:lstStyle/>
        <a:p>
          <a:pPr algn="justLow"/>
          <a:endParaRPr lang="en-US">
            <a:latin typeface="Times New Roman" pitchFamily="18" charset="0"/>
            <a:cs typeface="B Zar" pitchFamily="2" charset="-78"/>
          </a:endParaRPr>
        </a:p>
      </dgm:t>
    </dgm:pt>
    <dgm:pt modelId="{548130D5-67D8-49F0-AF88-6DA9FA2F8FCD}" type="sibTrans" cxnId="{D5A9091D-5276-48C8-86EB-3D9D84268764}">
      <dgm:prSet/>
      <dgm:spPr/>
      <dgm:t>
        <a:bodyPr/>
        <a:lstStyle/>
        <a:p>
          <a:pPr algn="justLow"/>
          <a:endParaRPr lang="en-US">
            <a:latin typeface="Times New Roman" pitchFamily="18" charset="0"/>
            <a:cs typeface="B Zar" pitchFamily="2" charset="-78"/>
          </a:endParaRPr>
        </a:p>
      </dgm:t>
    </dgm:pt>
    <dgm:pt modelId="{03C7BE02-BE4B-45A6-9B0C-DAAD49BA6880}">
      <dgm:prSet/>
      <dgm:spPr/>
      <dgm:t>
        <a:bodyPr/>
        <a:lstStyle/>
        <a:p>
          <a:pPr algn="justLow" rtl="1"/>
          <a:r>
            <a:rPr lang="fa-IR" dirty="0" smtClean="0">
              <a:latin typeface="Times New Roman" pitchFamily="18" charset="0"/>
              <a:cs typeface="B Zar" pitchFamily="2" charset="-78"/>
            </a:rPr>
            <a:t>در بریتانیا صندوق‌های غیردولتی به تازگی ملزم شده‌اند تا اطلاعاتی را در مورد ارزش فعلی سرمایۀ صندوق و حق بیمۀ پرداختنی به ارزش روز برای قانون‌گذار افشا نمایند.</a:t>
          </a:r>
          <a:endParaRPr lang="en-US" dirty="0">
            <a:latin typeface="Times New Roman" pitchFamily="18" charset="0"/>
            <a:cs typeface="B Zar" pitchFamily="2" charset="-78"/>
          </a:endParaRPr>
        </a:p>
      </dgm:t>
    </dgm:pt>
    <dgm:pt modelId="{5196892A-AAB4-4ED4-B5DF-4AE1E9454AEF}" type="parTrans" cxnId="{B942E513-CC38-455F-91A9-CAEBC324B193}">
      <dgm:prSet/>
      <dgm:spPr/>
      <dgm:t>
        <a:bodyPr/>
        <a:lstStyle/>
        <a:p>
          <a:pPr algn="justLow"/>
          <a:endParaRPr lang="en-US">
            <a:latin typeface="Times New Roman" pitchFamily="18" charset="0"/>
            <a:cs typeface="B Zar" pitchFamily="2" charset="-78"/>
          </a:endParaRPr>
        </a:p>
      </dgm:t>
    </dgm:pt>
    <dgm:pt modelId="{3CEA88B3-DEA7-410D-B266-CD2D7628C0A2}" type="sibTrans" cxnId="{B942E513-CC38-455F-91A9-CAEBC324B193}">
      <dgm:prSet/>
      <dgm:spPr/>
      <dgm:t>
        <a:bodyPr/>
        <a:lstStyle/>
        <a:p>
          <a:pPr algn="justLow"/>
          <a:endParaRPr lang="en-US">
            <a:latin typeface="Times New Roman" pitchFamily="18" charset="0"/>
            <a:cs typeface="B Zar" pitchFamily="2" charset="-78"/>
          </a:endParaRPr>
        </a:p>
      </dgm:t>
    </dgm:pt>
    <dgm:pt modelId="{CE129F7B-79A0-49A0-AE23-E45542A260FB}" type="pres">
      <dgm:prSet presAssocID="{853AE57D-C4B3-4D88-9B48-032768079FB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E9D8FF9-5FD3-4EBD-A251-EC89C892FF09}" type="pres">
      <dgm:prSet presAssocID="{F33873A1-618C-479A-87E5-F91CBF13FA3F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1B678C5-6AA0-4553-A462-073362148B3F}" type="pres">
      <dgm:prSet presAssocID="{7E40A177-1DD1-4207-83D4-3E26F76963C9}" presName="spacer" presStyleCnt="0"/>
      <dgm:spPr/>
    </dgm:pt>
    <dgm:pt modelId="{932F2C44-8E3D-4EBB-A510-D34F7283934F}" type="pres">
      <dgm:prSet presAssocID="{7BE21A89-31AB-4C4B-9845-5B26C9FD801E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F354AA2-2BF4-4E37-BE89-09921BDD1947}" type="pres">
      <dgm:prSet presAssocID="{548130D5-67D8-49F0-AF88-6DA9FA2F8FCD}" presName="spacer" presStyleCnt="0"/>
      <dgm:spPr/>
    </dgm:pt>
    <dgm:pt modelId="{E6577679-8DC6-42BA-94A6-D05A59F113FD}" type="pres">
      <dgm:prSet presAssocID="{03C7BE02-BE4B-45A6-9B0C-DAAD49BA6880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5A9091D-5276-48C8-86EB-3D9D84268764}" srcId="{853AE57D-C4B3-4D88-9B48-032768079FB7}" destId="{7BE21A89-31AB-4C4B-9845-5B26C9FD801E}" srcOrd="1" destOrd="0" parTransId="{9AF6CF94-035D-4B22-8D6F-5507251BCDE0}" sibTransId="{548130D5-67D8-49F0-AF88-6DA9FA2F8FCD}"/>
    <dgm:cxn modelId="{511B829F-5009-4191-BDC2-68E784ABDA45}" type="presOf" srcId="{7BE21A89-31AB-4C4B-9845-5B26C9FD801E}" destId="{932F2C44-8E3D-4EBB-A510-D34F7283934F}" srcOrd="0" destOrd="0" presId="urn:microsoft.com/office/officeart/2005/8/layout/vList2"/>
    <dgm:cxn modelId="{49D0FBEA-5E04-4EF0-9D54-5339FFC05533}" type="presOf" srcId="{853AE57D-C4B3-4D88-9B48-032768079FB7}" destId="{CE129F7B-79A0-49A0-AE23-E45542A260FB}" srcOrd="0" destOrd="0" presId="urn:microsoft.com/office/officeart/2005/8/layout/vList2"/>
    <dgm:cxn modelId="{416B4D4E-7548-4C6F-B26B-AA58F9267681}" srcId="{853AE57D-C4B3-4D88-9B48-032768079FB7}" destId="{F33873A1-618C-479A-87E5-F91CBF13FA3F}" srcOrd="0" destOrd="0" parTransId="{1AEAE62E-E51E-4C52-A3DE-041025D02308}" sibTransId="{7E40A177-1DD1-4207-83D4-3E26F76963C9}"/>
    <dgm:cxn modelId="{50DD214C-87DC-41CC-894E-265EE9FAE055}" type="presOf" srcId="{F33873A1-618C-479A-87E5-F91CBF13FA3F}" destId="{FE9D8FF9-5FD3-4EBD-A251-EC89C892FF09}" srcOrd="0" destOrd="0" presId="urn:microsoft.com/office/officeart/2005/8/layout/vList2"/>
    <dgm:cxn modelId="{B942E513-CC38-455F-91A9-CAEBC324B193}" srcId="{853AE57D-C4B3-4D88-9B48-032768079FB7}" destId="{03C7BE02-BE4B-45A6-9B0C-DAAD49BA6880}" srcOrd="2" destOrd="0" parTransId="{5196892A-AAB4-4ED4-B5DF-4AE1E9454AEF}" sibTransId="{3CEA88B3-DEA7-410D-B266-CD2D7628C0A2}"/>
    <dgm:cxn modelId="{05A02431-4FEA-43D6-A2AB-AB56912CA4B8}" type="presOf" srcId="{03C7BE02-BE4B-45A6-9B0C-DAAD49BA6880}" destId="{E6577679-8DC6-42BA-94A6-D05A59F113FD}" srcOrd="0" destOrd="0" presId="urn:microsoft.com/office/officeart/2005/8/layout/vList2"/>
    <dgm:cxn modelId="{B09BF087-7A3A-46AE-91B0-7D6C9210CA82}" type="presParOf" srcId="{CE129F7B-79A0-49A0-AE23-E45542A260FB}" destId="{FE9D8FF9-5FD3-4EBD-A251-EC89C892FF09}" srcOrd="0" destOrd="0" presId="urn:microsoft.com/office/officeart/2005/8/layout/vList2"/>
    <dgm:cxn modelId="{897A54BE-51B9-4616-88BF-2E91B7C6C5BE}" type="presParOf" srcId="{CE129F7B-79A0-49A0-AE23-E45542A260FB}" destId="{A1B678C5-6AA0-4553-A462-073362148B3F}" srcOrd="1" destOrd="0" presId="urn:microsoft.com/office/officeart/2005/8/layout/vList2"/>
    <dgm:cxn modelId="{993705AD-6153-4CC7-871C-31FB824093D3}" type="presParOf" srcId="{CE129F7B-79A0-49A0-AE23-E45542A260FB}" destId="{932F2C44-8E3D-4EBB-A510-D34F7283934F}" srcOrd="2" destOrd="0" presId="urn:microsoft.com/office/officeart/2005/8/layout/vList2"/>
    <dgm:cxn modelId="{74CA9A97-3257-4F8F-B719-408D611E5CB9}" type="presParOf" srcId="{CE129F7B-79A0-49A0-AE23-E45542A260FB}" destId="{2F354AA2-2BF4-4E37-BE89-09921BDD1947}" srcOrd="3" destOrd="0" presId="urn:microsoft.com/office/officeart/2005/8/layout/vList2"/>
    <dgm:cxn modelId="{C2563709-76AD-4763-9AFD-1ABC9B96D3DA}" type="presParOf" srcId="{CE129F7B-79A0-49A0-AE23-E45542A260FB}" destId="{E6577679-8DC6-42BA-94A6-D05A59F113FD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3F5DD73F-A8E7-451F-94CB-CBA9E9A4D620}" type="doc">
      <dgm:prSet loTypeId="urn:microsoft.com/office/officeart/2005/8/layout/list1" loCatId="list" qsTypeId="urn:microsoft.com/office/officeart/2005/8/quickstyle/3d6" qsCatId="3D" csTypeId="urn:microsoft.com/office/officeart/2005/8/colors/colorful1#2" csCatId="colorful" phldr="1"/>
      <dgm:spPr/>
      <dgm:t>
        <a:bodyPr/>
        <a:lstStyle/>
        <a:p>
          <a:endParaRPr lang="en-US"/>
        </a:p>
      </dgm:t>
    </dgm:pt>
    <dgm:pt modelId="{C7CD73A7-9A43-41A2-ABC9-BB5A456A1383}">
      <dgm:prSet/>
      <dgm:spPr/>
      <dgm:t>
        <a:bodyPr/>
        <a:lstStyle/>
        <a:p>
          <a:pPr algn="ctr" rtl="1"/>
          <a:r>
            <a:rPr lang="fa-IR" dirty="0" smtClean="0"/>
            <a:t>رابطه </a:t>
          </a:r>
          <a:r>
            <a:rPr lang="fa-IR" dirty="0" smtClean="0"/>
            <a:t>رقابت</a:t>
          </a:r>
          <a:endParaRPr lang="en-US" dirty="0"/>
        </a:p>
      </dgm:t>
    </dgm:pt>
    <dgm:pt modelId="{7E7FB314-9692-4B0D-98F7-5DDF55165394}" type="parTrans" cxnId="{041EDBBF-2016-4640-A466-F73755AAFF43}">
      <dgm:prSet/>
      <dgm:spPr/>
      <dgm:t>
        <a:bodyPr/>
        <a:lstStyle/>
        <a:p>
          <a:pPr algn="ctr"/>
          <a:endParaRPr lang="en-US"/>
        </a:p>
      </dgm:t>
    </dgm:pt>
    <dgm:pt modelId="{77FC1B39-F59C-4BCD-AB50-909CFCB4F01B}" type="sibTrans" cxnId="{041EDBBF-2016-4640-A466-F73755AAFF43}">
      <dgm:prSet/>
      <dgm:spPr/>
      <dgm:t>
        <a:bodyPr/>
        <a:lstStyle/>
        <a:p>
          <a:pPr algn="ctr"/>
          <a:endParaRPr lang="en-US"/>
        </a:p>
      </dgm:t>
    </dgm:pt>
    <dgm:pt modelId="{09E5318B-C54D-4143-8B42-3AFA3CA23FFB}">
      <dgm:prSet/>
      <dgm:spPr/>
      <dgm:t>
        <a:bodyPr/>
        <a:lstStyle/>
        <a:p>
          <a:pPr algn="ctr" rtl="1"/>
          <a:r>
            <a:rPr lang="fa-IR" dirty="0" smtClean="0"/>
            <a:t>رابطه </a:t>
          </a:r>
          <a:r>
            <a:rPr lang="fa-IR" dirty="0" smtClean="0"/>
            <a:t>مکمل‌بودن</a:t>
          </a:r>
          <a:endParaRPr lang="en-US" dirty="0"/>
        </a:p>
      </dgm:t>
    </dgm:pt>
    <dgm:pt modelId="{FADFCC20-642B-41F0-AACA-7A8E2B5393CE}" type="parTrans" cxnId="{E1BEAFE8-7753-4164-BD48-CE1104541DA3}">
      <dgm:prSet/>
      <dgm:spPr/>
      <dgm:t>
        <a:bodyPr/>
        <a:lstStyle/>
        <a:p>
          <a:pPr algn="ctr"/>
          <a:endParaRPr lang="en-US"/>
        </a:p>
      </dgm:t>
    </dgm:pt>
    <dgm:pt modelId="{BBDC1ACA-0BF2-4640-8D0D-92870F63E121}" type="sibTrans" cxnId="{E1BEAFE8-7753-4164-BD48-CE1104541DA3}">
      <dgm:prSet/>
      <dgm:spPr/>
      <dgm:t>
        <a:bodyPr/>
        <a:lstStyle/>
        <a:p>
          <a:pPr algn="ctr"/>
          <a:endParaRPr lang="en-US"/>
        </a:p>
      </dgm:t>
    </dgm:pt>
    <dgm:pt modelId="{A99F9588-5F5D-4CF0-A29A-0FE7EE1D2939}">
      <dgm:prSet/>
      <dgm:spPr/>
      <dgm:t>
        <a:bodyPr/>
        <a:lstStyle/>
        <a:p>
          <a:pPr algn="ctr" rtl="1"/>
          <a:r>
            <a:rPr lang="fa-IR" dirty="0" smtClean="0"/>
            <a:t>تکامل مشترک</a:t>
          </a:r>
          <a:endParaRPr lang="en-US" dirty="0"/>
        </a:p>
      </dgm:t>
    </dgm:pt>
    <dgm:pt modelId="{0EF1FD0A-FC85-4D4F-8E5A-F09FA39E5621}" type="parTrans" cxnId="{B9CE7213-9CEB-4259-8F63-900AF1574974}">
      <dgm:prSet/>
      <dgm:spPr/>
      <dgm:t>
        <a:bodyPr/>
        <a:lstStyle/>
        <a:p>
          <a:pPr algn="ctr"/>
          <a:endParaRPr lang="en-US"/>
        </a:p>
      </dgm:t>
    </dgm:pt>
    <dgm:pt modelId="{D421EE1C-8EDC-4B43-A899-96B11BEC6AFB}" type="sibTrans" cxnId="{B9CE7213-9CEB-4259-8F63-900AF1574974}">
      <dgm:prSet/>
      <dgm:spPr/>
      <dgm:t>
        <a:bodyPr/>
        <a:lstStyle/>
        <a:p>
          <a:pPr algn="ctr"/>
          <a:endParaRPr lang="en-US"/>
        </a:p>
      </dgm:t>
    </dgm:pt>
    <dgm:pt modelId="{68388FBA-EA6B-49A4-BE35-220B9F63911F}" type="pres">
      <dgm:prSet presAssocID="{3F5DD73F-A8E7-451F-94CB-CBA9E9A4D620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F3C9923-6139-4694-861E-4141602AF61C}" type="pres">
      <dgm:prSet presAssocID="{C7CD73A7-9A43-41A2-ABC9-BB5A456A1383}" presName="parentLin" presStyleCnt="0"/>
      <dgm:spPr/>
    </dgm:pt>
    <dgm:pt modelId="{6F57800D-7E57-4EED-A810-6C060FE62140}" type="pres">
      <dgm:prSet presAssocID="{C7CD73A7-9A43-41A2-ABC9-BB5A456A1383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E2E65A2C-86B8-4243-8EE6-10AFE2E80544}" type="pres">
      <dgm:prSet presAssocID="{C7CD73A7-9A43-41A2-ABC9-BB5A456A1383}" presName="parentText" presStyleLbl="node1" presStyleIdx="0" presStyleCnt="3">
        <dgm:presLayoutVars>
          <dgm:chMax val="0"/>
          <dgm:bulletEnabled val="1"/>
        </dgm:presLayoutVars>
      </dgm:prSet>
      <dgm:spPr>
        <a:prstGeom prst="doubleWave">
          <a:avLst/>
        </a:prstGeom>
      </dgm:spPr>
      <dgm:t>
        <a:bodyPr/>
        <a:lstStyle/>
        <a:p>
          <a:endParaRPr lang="en-US"/>
        </a:p>
      </dgm:t>
    </dgm:pt>
    <dgm:pt modelId="{826416DA-1268-46CE-8855-E300D70705CF}" type="pres">
      <dgm:prSet presAssocID="{C7CD73A7-9A43-41A2-ABC9-BB5A456A1383}" presName="negativeSpace" presStyleCnt="0"/>
      <dgm:spPr/>
    </dgm:pt>
    <dgm:pt modelId="{86B13A33-ADB4-478A-8431-CA246CB4E434}" type="pres">
      <dgm:prSet presAssocID="{C7CD73A7-9A43-41A2-ABC9-BB5A456A1383}" presName="childText" presStyleLbl="conFgAcc1" presStyleIdx="0" presStyleCnt="3">
        <dgm:presLayoutVars>
          <dgm:bulletEnabled val="1"/>
        </dgm:presLayoutVars>
      </dgm:prSet>
      <dgm:spPr/>
    </dgm:pt>
    <dgm:pt modelId="{3AFA6499-7EBB-465F-9857-90A5D9F6D468}" type="pres">
      <dgm:prSet presAssocID="{77FC1B39-F59C-4BCD-AB50-909CFCB4F01B}" presName="spaceBetweenRectangles" presStyleCnt="0"/>
      <dgm:spPr/>
    </dgm:pt>
    <dgm:pt modelId="{E9E82F32-D992-4EE8-901A-38EF8BD38C01}" type="pres">
      <dgm:prSet presAssocID="{09E5318B-C54D-4143-8B42-3AFA3CA23FFB}" presName="parentLin" presStyleCnt="0"/>
      <dgm:spPr/>
    </dgm:pt>
    <dgm:pt modelId="{AD12C39E-4D33-436A-A76A-BE9D988CAE74}" type="pres">
      <dgm:prSet presAssocID="{09E5318B-C54D-4143-8B42-3AFA3CA23FFB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2C2E6A90-141C-4B45-8076-55703A3771F1}" type="pres">
      <dgm:prSet presAssocID="{09E5318B-C54D-4143-8B42-3AFA3CA23FFB}" presName="parentText" presStyleLbl="node1" presStyleIdx="1" presStyleCnt="3">
        <dgm:presLayoutVars>
          <dgm:chMax val="0"/>
          <dgm:bulletEnabled val="1"/>
        </dgm:presLayoutVars>
      </dgm:prSet>
      <dgm:spPr>
        <a:prstGeom prst="doubleWave">
          <a:avLst/>
        </a:prstGeom>
      </dgm:spPr>
      <dgm:t>
        <a:bodyPr/>
        <a:lstStyle/>
        <a:p>
          <a:endParaRPr lang="en-US"/>
        </a:p>
      </dgm:t>
    </dgm:pt>
    <dgm:pt modelId="{D66B49A8-6086-478F-9DDF-CA72143E960E}" type="pres">
      <dgm:prSet presAssocID="{09E5318B-C54D-4143-8B42-3AFA3CA23FFB}" presName="negativeSpace" presStyleCnt="0"/>
      <dgm:spPr/>
    </dgm:pt>
    <dgm:pt modelId="{68806329-EB9D-4F4C-990F-5452AB73F7B9}" type="pres">
      <dgm:prSet presAssocID="{09E5318B-C54D-4143-8B42-3AFA3CA23FFB}" presName="childText" presStyleLbl="conFgAcc1" presStyleIdx="1" presStyleCnt="3">
        <dgm:presLayoutVars>
          <dgm:bulletEnabled val="1"/>
        </dgm:presLayoutVars>
      </dgm:prSet>
      <dgm:spPr/>
    </dgm:pt>
    <dgm:pt modelId="{07483BF3-62F4-49CF-A8BE-1807559E4B15}" type="pres">
      <dgm:prSet presAssocID="{BBDC1ACA-0BF2-4640-8D0D-92870F63E121}" presName="spaceBetweenRectangles" presStyleCnt="0"/>
      <dgm:spPr/>
    </dgm:pt>
    <dgm:pt modelId="{8A6C0CFB-CCB4-4A52-AE51-4776769A0B59}" type="pres">
      <dgm:prSet presAssocID="{A99F9588-5F5D-4CF0-A29A-0FE7EE1D2939}" presName="parentLin" presStyleCnt="0"/>
      <dgm:spPr/>
    </dgm:pt>
    <dgm:pt modelId="{29C91C41-255F-41A1-91A0-738539860C86}" type="pres">
      <dgm:prSet presAssocID="{A99F9588-5F5D-4CF0-A29A-0FE7EE1D2939}" presName="parentLeftMargin" presStyleLbl="node1" presStyleIdx="1" presStyleCnt="3"/>
      <dgm:spPr/>
      <dgm:t>
        <a:bodyPr/>
        <a:lstStyle/>
        <a:p>
          <a:endParaRPr lang="en-US"/>
        </a:p>
      </dgm:t>
    </dgm:pt>
    <dgm:pt modelId="{2A8538C3-9042-4940-A27C-611B6A625793}" type="pres">
      <dgm:prSet presAssocID="{A99F9588-5F5D-4CF0-A29A-0FE7EE1D2939}" presName="parentText" presStyleLbl="node1" presStyleIdx="2" presStyleCnt="3">
        <dgm:presLayoutVars>
          <dgm:chMax val="0"/>
          <dgm:bulletEnabled val="1"/>
        </dgm:presLayoutVars>
      </dgm:prSet>
      <dgm:spPr>
        <a:prstGeom prst="doubleWave">
          <a:avLst/>
        </a:prstGeom>
      </dgm:spPr>
      <dgm:t>
        <a:bodyPr/>
        <a:lstStyle/>
        <a:p>
          <a:endParaRPr lang="en-US"/>
        </a:p>
      </dgm:t>
    </dgm:pt>
    <dgm:pt modelId="{6876C9AD-566E-49D3-AD35-E10C04315F0A}" type="pres">
      <dgm:prSet presAssocID="{A99F9588-5F5D-4CF0-A29A-0FE7EE1D2939}" presName="negativeSpace" presStyleCnt="0"/>
      <dgm:spPr/>
    </dgm:pt>
    <dgm:pt modelId="{9162266D-FE26-44D1-8D51-4FB44293B8DA}" type="pres">
      <dgm:prSet presAssocID="{A99F9588-5F5D-4CF0-A29A-0FE7EE1D2939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5A3C8C01-BBFB-4E8D-A6DF-BC809A8F0287}" type="presOf" srcId="{3F5DD73F-A8E7-451F-94CB-CBA9E9A4D620}" destId="{68388FBA-EA6B-49A4-BE35-220B9F63911F}" srcOrd="0" destOrd="0" presId="urn:microsoft.com/office/officeart/2005/8/layout/list1"/>
    <dgm:cxn modelId="{DC2EED07-BA77-4D40-8B89-379CED3CA7E7}" type="presOf" srcId="{09E5318B-C54D-4143-8B42-3AFA3CA23FFB}" destId="{2C2E6A90-141C-4B45-8076-55703A3771F1}" srcOrd="1" destOrd="0" presId="urn:microsoft.com/office/officeart/2005/8/layout/list1"/>
    <dgm:cxn modelId="{B9CE7213-9CEB-4259-8F63-900AF1574974}" srcId="{3F5DD73F-A8E7-451F-94CB-CBA9E9A4D620}" destId="{A99F9588-5F5D-4CF0-A29A-0FE7EE1D2939}" srcOrd="2" destOrd="0" parTransId="{0EF1FD0A-FC85-4D4F-8E5A-F09FA39E5621}" sibTransId="{D421EE1C-8EDC-4B43-A899-96B11BEC6AFB}"/>
    <dgm:cxn modelId="{E1BEAFE8-7753-4164-BD48-CE1104541DA3}" srcId="{3F5DD73F-A8E7-451F-94CB-CBA9E9A4D620}" destId="{09E5318B-C54D-4143-8B42-3AFA3CA23FFB}" srcOrd="1" destOrd="0" parTransId="{FADFCC20-642B-41F0-AACA-7A8E2B5393CE}" sibTransId="{BBDC1ACA-0BF2-4640-8D0D-92870F63E121}"/>
    <dgm:cxn modelId="{041EDBBF-2016-4640-A466-F73755AAFF43}" srcId="{3F5DD73F-A8E7-451F-94CB-CBA9E9A4D620}" destId="{C7CD73A7-9A43-41A2-ABC9-BB5A456A1383}" srcOrd="0" destOrd="0" parTransId="{7E7FB314-9692-4B0D-98F7-5DDF55165394}" sibTransId="{77FC1B39-F59C-4BCD-AB50-909CFCB4F01B}"/>
    <dgm:cxn modelId="{571E5F40-9EBB-4EF4-ADC8-5F4328786666}" type="presOf" srcId="{C7CD73A7-9A43-41A2-ABC9-BB5A456A1383}" destId="{6F57800D-7E57-4EED-A810-6C060FE62140}" srcOrd="0" destOrd="0" presId="urn:microsoft.com/office/officeart/2005/8/layout/list1"/>
    <dgm:cxn modelId="{A8470867-8D3C-4EEA-9717-AFDE6288447F}" type="presOf" srcId="{09E5318B-C54D-4143-8B42-3AFA3CA23FFB}" destId="{AD12C39E-4D33-436A-A76A-BE9D988CAE74}" srcOrd="0" destOrd="0" presId="urn:microsoft.com/office/officeart/2005/8/layout/list1"/>
    <dgm:cxn modelId="{021D3AB7-3D63-41B5-8156-118A1E71EBE4}" type="presOf" srcId="{A99F9588-5F5D-4CF0-A29A-0FE7EE1D2939}" destId="{29C91C41-255F-41A1-91A0-738539860C86}" srcOrd="0" destOrd="0" presId="urn:microsoft.com/office/officeart/2005/8/layout/list1"/>
    <dgm:cxn modelId="{8D17882D-179C-4456-9187-36E78057E3DF}" type="presOf" srcId="{A99F9588-5F5D-4CF0-A29A-0FE7EE1D2939}" destId="{2A8538C3-9042-4940-A27C-611B6A625793}" srcOrd="1" destOrd="0" presId="urn:microsoft.com/office/officeart/2005/8/layout/list1"/>
    <dgm:cxn modelId="{F245A66D-14EF-4A70-BE21-2F688FDA5B23}" type="presOf" srcId="{C7CD73A7-9A43-41A2-ABC9-BB5A456A1383}" destId="{E2E65A2C-86B8-4243-8EE6-10AFE2E80544}" srcOrd="1" destOrd="0" presId="urn:microsoft.com/office/officeart/2005/8/layout/list1"/>
    <dgm:cxn modelId="{E9A39DCF-718E-46B0-9B39-23CCD8EA56A4}" type="presParOf" srcId="{68388FBA-EA6B-49A4-BE35-220B9F63911F}" destId="{AF3C9923-6139-4694-861E-4141602AF61C}" srcOrd="0" destOrd="0" presId="urn:microsoft.com/office/officeart/2005/8/layout/list1"/>
    <dgm:cxn modelId="{9BFBFB75-3BDF-450E-99CE-6647E39D8495}" type="presParOf" srcId="{AF3C9923-6139-4694-861E-4141602AF61C}" destId="{6F57800D-7E57-4EED-A810-6C060FE62140}" srcOrd="0" destOrd="0" presId="urn:microsoft.com/office/officeart/2005/8/layout/list1"/>
    <dgm:cxn modelId="{849C856B-2D07-4796-BD3A-06C1C7BF4CF3}" type="presParOf" srcId="{AF3C9923-6139-4694-861E-4141602AF61C}" destId="{E2E65A2C-86B8-4243-8EE6-10AFE2E80544}" srcOrd="1" destOrd="0" presId="urn:microsoft.com/office/officeart/2005/8/layout/list1"/>
    <dgm:cxn modelId="{D67D28B8-605A-4339-81F8-861E15314ECF}" type="presParOf" srcId="{68388FBA-EA6B-49A4-BE35-220B9F63911F}" destId="{826416DA-1268-46CE-8855-E300D70705CF}" srcOrd="1" destOrd="0" presId="urn:microsoft.com/office/officeart/2005/8/layout/list1"/>
    <dgm:cxn modelId="{4EA2F32F-E5FE-4038-B249-E9377039F59F}" type="presParOf" srcId="{68388FBA-EA6B-49A4-BE35-220B9F63911F}" destId="{86B13A33-ADB4-478A-8431-CA246CB4E434}" srcOrd="2" destOrd="0" presId="urn:microsoft.com/office/officeart/2005/8/layout/list1"/>
    <dgm:cxn modelId="{216057FC-D221-4BB3-8030-B83658638EFC}" type="presParOf" srcId="{68388FBA-EA6B-49A4-BE35-220B9F63911F}" destId="{3AFA6499-7EBB-465F-9857-90A5D9F6D468}" srcOrd="3" destOrd="0" presId="urn:microsoft.com/office/officeart/2005/8/layout/list1"/>
    <dgm:cxn modelId="{3CB82E2D-4D59-4E26-81A8-882441028BB4}" type="presParOf" srcId="{68388FBA-EA6B-49A4-BE35-220B9F63911F}" destId="{E9E82F32-D992-4EE8-901A-38EF8BD38C01}" srcOrd="4" destOrd="0" presId="urn:microsoft.com/office/officeart/2005/8/layout/list1"/>
    <dgm:cxn modelId="{03D18347-E611-4CE4-B4F7-19BB479122B9}" type="presParOf" srcId="{E9E82F32-D992-4EE8-901A-38EF8BD38C01}" destId="{AD12C39E-4D33-436A-A76A-BE9D988CAE74}" srcOrd="0" destOrd="0" presId="urn:microsoft.com/office/officeart/2005/8/layout/list1"/>
    <dgm:cxn modelId="{BAF9FF8C-2E10-4D69-8707-A92490C25152}" type="presParOf" srcId="{E9E82F32-D992-4EE8-901A-38EF8BD38C01}" destId="{2C2E6A90-141C-4B45-8076-55703A3771F1}" srcOrd="1" destOrd="0" presId="urn:microsoft.com/office/officeart/2005/8/layout/list1"/>
    <dgm:cxn modelId="{CC8CC527-D92B-4D5F-B051-DE373922D14A}" type="presParOf" srcId="{68388FBA-EA6B-49A4-BE35-220B9F63911F}" destId="{D66B49A8-6086-478F-9DDF-CA72143E960E}" srcOrd="5" destOrd="0" presId="urn:microsoft.com/office/officeart/2005/8/layout/list1"/>
    <dgm:cxn modelId="{5B390403-A0FA-4C74-B05D-3227F95D95E2}" type="presParOf" srcId="{68388FBA-EA6B-49A4-BE35-220B9F63911F}" destId="{68806329-EB9D-4F4C-990F-5452AB73F7B9}" srcOrd="6" destOrd="0" presId="urn:microsoft.com/office/officeart/2005/8/layout/list1"/>
    <dgm:cxn modelId="{10D82894-9B17-4522-8711-262FEFAA6C5F}" type="presParOf" srcId="{68388FBA-EA6B-49A4-BE35-220B9F63911F}" destId="{07483BF3-62F4-49CF-A8BE-1807559E4B15}" srcOrd="7" destOrd="0" presId="urn:microsoft.com/office/officeart/2005/8/layout/list1"/>
    <dgm:cxn modelId="{F3C25413-8444-4751-A45F-1AD9D922B215}" type="presParOf" srcId="{68388FBA-EA6B-49A4-BE35-220B9F63911F}" destId="{8A6C0CFB-CCB4-4A52-AE51-4776769A0B59}" srcOrd="8" destOrd="0" presId="urn:microsoft.com/office/officeart/2005/8/layout/list1"/>
    <dgm:cxn modelId="{1E5BF2A6-F120-4097-8DDE-D89A14F1A8E2}" type="presParOf" srcId="{8A6C0CFB-CCB4-4A52-AE51-4776769A0B59}" destId="{29C91C41-255F-41A1-91A0-738539860C86}" srcOrd="0" destOrd="0" presId="urn:microsoft.com/office/officeart/2005/8/layout/list1"/>
    <dgm:cxn modelId="{6709EA17-636A-4044-BA8A-9E76F2919870}" type="presParOf" srcId="{8A6C0CFB-CCB4-4A52-AE51-4776769A0B59}" destId="{2A8538C3-9042-4940-A27C-611B6A625793}" srcOrd="1" destOrd="0" presId="urn:microsoft.com/office/officeart/2005/8/layout/list1"/>
    <dgm:cxn modelId="{3DE83307-03D5-4A58-B2BE-07469E804817}" type="presParOf" srcId="{68388FBA-EA6B-49A4-BE35-220B9F63911F}" destId="{6876C9AD-566E-49D3-AD35-E10C04315F0A}" srcOrd="9" destOrd="0" presId="urn:microsoft.com/office/officeart/2005/8/layout/list1"/>
    <dgm:cxn modelId="{538425AB-BF94-44FD-829D-52CECFA10052}" type="presParOf" srcId="{68388FBA-EA6B-49A4-BE35-220B9F63911F}" destId="{9162266D-FE26-44D1-8D51-4FB44293B8DA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472F6745-D5E7-4484-95C1-A2D8BDD2210B}" type="doc">
      <dgm:prSet loTypeId="urn:microsoft.com/office/officeart/2005/8/layout/vProcess5" loCatId="process" qsTypeId="urn:microsoft.com/office/officeart/2005/8/quickstyle/3d2" qsCatId="3D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3A2046D1-87B1-4BFF-B5E8-6DC049CE01FC}">
      <dgm:prSet/>
      <dgm:spPr/>
      <dgm:t>
        <a:bodyPr/>
        <a:lstStyle/>
        <a:p>
          <a:pPr algn="justLow" rtl="1"/>
          <a:r>
            <a:rPr lang="fa-IR" dirty="0" smtClean="0">
              <a:cs typeface="B Zar" pitchFamily="2" charset="-78"/>
            </a:rPr>
            <a:t>بانک‌ها و بازار سرمایه در تأمین مالی رقیب یکدیگرند.</a:t>
          </a:r>
          <a:endParaRPr lang="en-US" dirty="0">
            <a:cs typeface="B Zar" pitchFamily="2" charset="-78"/>
          </a:endParaRPr>
        </a:p>
      </dgm:t>
    </dgm:pt>
    <dgm:pt modelId="{E65EA087-D1EC-4CEC-8FFC-B3AB4B11C8F1}" type="parTrans" cxnId="{B9C30114-E715-44EA-858A-8101F35F728E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B1363226-F90F-4D75-9D40-288D8621CE38}" type="sibTrans" cxnId="{B9C30114-E715-44EA-858A-8101F35F728E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743B498D-0889-4F06-B299-394130FE2CF8}">
      <dgm:prSet/>
      <dgm:spPr/>
      <dgm:t>
        <a:bodyPr/>
        <a:lstStyle/>
        <a:p>
          <a:pPr algn="justLow" rtl="1"/>
          <a:r>
            <a:rPr lang="fa-IR" dirty="0" smtClean="0">
              <a:cs typeface="B Zar" pitchFamily="2" charset="-78"/>
            </a:rPr>
            <a:t>هرکدام به هزینۀ عدم‌توسعۀ دیگری توسعه می‌یابند.</a:t>
          </a:r>
          <a:endParaRPr lang="en-US" dirty="0">
            <a:cs typeface="B Zar" pitchFamily="2" charset="-78"/>
          </a:endParaRPr>
        </a:p>
      </dgm:t>
    </dgm:pt>
    <dgm:pt modelId="{4A86618D-A393-491B-8FD7-E50DCF2D7AE0}" type="parTrans" cxnId="{48A7F95A-1087-4A1C-9DE6-C3BE0450AF26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5252661F-54B3-4A4C-B400-AF23C7DFAAD3}" type="sibTrans" cxnId="{48A7F95A-1087-4A1C-9DE6-C3BE0450AF26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1CEAA38F-6F20-438A-9A4A-7D4EE9F4A1D8}">
      <dgm:prSet/>
      <dgm:spPr/>
      <dgm:t>
        <a:bodyPr/>
        <a:lstStyle/>
        <a:p>
          <a:pPr algn="justLow" rtl="1"/>
          <a:r>
            <a:rPr lang="fa-IR" dirty="0" smtClean="0">
              <a:cs typeface="B Zar" pitchFamily="2" charset="-78"/>
            </a:rPr>
            <a:t>با توجه به نقش هرکدام، قانون‌گذاران به‌دنبال ایجاد توازن در توسعۀ هر دو اند.</a:t>
          </a:r>
          <a:endParaRPr lang="en-US" dirty="0">
            <a:cs typeface="B Zar" pitchFamily="2" charset="-78"/>
          </a:endParaRPr>
        </a:p>
      </dgm:t>
    </dgm:pt>
    <dgm:pt modelId="{45953CDF-516D-47D5-A31D-3FB9621A8153}" type="parTrans" cxnId="{57923BB1-1F85-4F40-80F2-CCF909B83F56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12D4DDB2-E2E0-4BB1-ADFB-84BC1818FC79}" type="sibTrans" cxnId="{57923BB1-1F85-4F40-80F2-CCF909B83F56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F64DD18D-E3F7-452B-B4AD-3D242FA62AF7}">
      <dgm:prSet/>
      <dgm:spPr/>
      <dgm:t>
        <a:bodyPr/>
        <a:lstStyle/>
        <a:p>
          <a:pPr algn="justLow" rtl="1"/>
          <a:r>
            <a:rPr lang="fa-IR" dirty="0" smtClean="0">
              <a:cs typeface="B Zar" pitchFamily="2" charset="-78"/>
            </a:rPr>
            <a:t>مهم‌ترین عامل، روش‌های کارای انتقال سرمایه از پس‌اندازکنندگان به سرمایه‌گذاران است.</a:t>
          </a:r>
          <a:endParaRPr lang="en-US" dirty="0">
            <a:cs typeface="B Zar" pitchFamily="2" charset="-78"/>
          </a:endParaRPr>
        </a:p>
      </dgm:t>
    </dgm:pt>
    <dgm:pt modelId="{ED7C4AD2-8D11-49D5-A9A7-EE08060D14AC}" type="parTrans" cxnId="{579B96FE-0552-42D1-8295-C28BDC592F5E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2FFFDBAF-BA97-437D-98B1-EE092748F758}" type="sibTrans" cxnId="{579B96FE-0552-42D1-8295-C28BDC592F5E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D6E3E128-D7A4-4338-8A9A-051E4441F596}">
      <dgm:prSet/>
      <dgm:spPr/>
      <dgm:t>
        <a:bodyPr/>
        <a:lstStyle/>
        <a:p>
          <a:pPr algn="ctr" rtl="1"/>
          <a:endParaRPr lang="en-US" dirty="0">
            <a:cs typeface="B Titr" pitchFamily="2" charset="-78"/>
          </a:endParaRPr>
        </a:p>
      </dgm:t>
    </dgm:pt>
    <dgm:pt modelId="{8AA7D59B-6DD2-4A7A-B97F-5299F03C6C88}" type="sibTrans" cxnId="{73FB21A9-B0A6-4A60-8F4F-4CD9A43BA5DE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7C21F205-4AE8-481D-94B4-F90FB222C4EB}" type="parTrans" cxnId="{73FB21A9-B0A6-4A60-8F4F-4CD9A43BA5DE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AF30E1D3-FC39-4941-A51C-D72A105244D4}" type="pres">
      <dgm:prSet presAssocID="{472F6745-D5E7-4484-95C1-A2D8BDD2210B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C7F242E-8664-4215-9865-D52CB8E72F47}" type="pres">
      <dgm:prSet presAssocID="{472F6745-D5E7-4484-95C1-A2D8BDD2210B}" presName="dummyMaxCanvas" presStyleCnt="0">
        <dgm:presLayoutVars/>
      </dgm:prSet>
      <dgm:spPr/>
    </dgm:pt>
    <dgm:pt modelId="{0894A277-7048-4B10-BB0D-76320019F07B}" type="pres">
      <dgm:prSet presAssocID="{472F6745-D5E7-4484-95C1-A2D8BDD2210B}" presName="OneNode_1" presStyleLbl="node1" presStyleIdx="0" presStyleCnt="1" custScaleY="15148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9C30114-E715-44EA-858A-8101F35F728E}" srcId="{D6E3E128-D7A4-4338-8A9A-051E4441F596}" destId="{3A2046D1-87B1-4BFF-B5E8-6DC049CE01FC}" srcOrd="0" destOrd="0" parTransId="{E65EA087-D1EC-4CEC-8FFC-B3AB4B11C8F1}" sibTransId="{B1363226-F90F-4D75-9D40-288D8621CE38}"/>
    <dgm:cxn modelId="{C5B1CF4A-3EEE-4832-BCDE-ACE201A64902}" type="presOf" srcId="{1CEAA38F-6F20-438A-9A4A-7D4EE9F4A1D8}" destId="{0894A277-7048-4B10-BB0D-76320019F07B}" srcOrd="0" destOrd="3" presId="urn:microsoft.com/office/officeart/2005/8/layout/vProcess5"/>
    <dgm:cxn modelId="{AA403B95-1BBD-4B3E-A92B-41E894BA431D}" type="presOf" srcId="{472F6745-D5E7-4484-95C1-A2D8BDD2210B}" destId="{AF30E1D3-FC39-4941-A51C-D72A105244D4}" srcOrd="0" destOrd="0" presId="urn:microsoft.com/office/officeart/2005/8/layout/vProcess5"/>
    <dgm:cxn modelId="{579B96FE-0552-42D1-8295-C28BDC592F5E}" srcId="{D6E3E128-D7A4-4338-8A9A-051E4441F596}" destId="{F64DD18D-E3F7-452B-B4AD-3D242FA62AF7}" srcOrd="3" destOrd="0" parTransId="{ED7C4AD2-8D11-49D5-A9A7-EE08060D14AC}" sibTransId="{2FFFDBAF-BA97-437D-98B1-EE092748F758}"/>
    <dgm:cxn modelId="{CE87EA83-93F4-416F-8A18-B05658D69BB3}" type="presOf" srcId="{F64DD18D-E3F7-452B-B4AD-3D242FA62AF7}" destId="{0894A277-7048-4B10-BB0D-76320019F07B}" srcOrd="0" destOrd="4" presId="urn:microsoft.com/office/officeart/2005/8/layout/vProcess5"/>
    <dgm:cxn modelId="{85E459C2-20D5-40EE-90EA-4E8614515ADD}" type="presOf" srcId="{743B498D-0889-4F06-B299-394130FE2CF8}" destId="{0894A277-7048-4B10-BB0D-76320019F07B}" srcOrd="0" destOrd="2" presId="urn:microsoft.com/office/officeart/2005/8/layout/vProcess5"/>
    <dgm:cxn modelId="{55353756-74ED-4182-85D4-8BEF33EB7F0E}" type="presOf" srcId="{3A2046D1-87B1-4BFF-B5E8-6DC049CE01FC}" destId="{0894A277-7048-4B10-BB0D-76320019F07B}" srcOrd="0" destOrd="1" presId="urn:microsoft.com/office/officeart/2005/8/layout/vProcess5"/>
    <dgm:cxn modelId="{2C46B6D9-99D7-4595-B965-5AC107B6FA42}" type="presOf" srcId="{D6E3E128-D7A4-4338-8A9A-051E4441F596}" destId="{0894A277-7048-4B10-BB0D-76320019F07B}" srcOrd="0" destOrd="0" presId="urn:microsoft.com/office/officeart/2005/8/layout/vProcess5"/>
    <dgm:cxn modelId="{48A7F95A-1087-4A1C-9DE6-C3BE0450AF26}" srcId="{D6E3E128-D7A4-4338-8A9A-051E4441F596}" destId="{743B498D-0889-4F06-B299-394130FE2CF8}" srcOrd="1" destOrd="0" parTransId="{4A86618D-A393-491B-8FD7-E50DCF2D7AE0}" sibTransId="{5252661F-54B3-4A4C-B400-AF23C7DFAAD3}"/>
    <dgm:cxn modelId="{57923BB1-1F85-4F40-80F2-CCF909B83F56}" srcId="{D6E3E128-D7A4-4338-8A9A-051E4441F596}" destId="{1CEAA38F-6F20-438A-9A4A-7D4EE9F4A1D8}" srcOrd="2" destOrd="0" parTransId="{45953CDF-516D-47D5-A31D-3FB9621A8153}" sibTransId="{12D4DDB2-E2E0-4BB1-ADFB-84BC1818FC79}"/>
    <dgm:cxn modelId="{73FB21A9-B0A6-4A60-8F4F-4CD9A43BA5DE}" srcId="{472F6745-D5E7-4484-95C1-A2D8BDD2210B}" destId="{D6E3E128-D7A4-4338-8A9A-051E4441F596}" srcOrd="0" destOrd="0" parTransId="{7C21F205-4AE8-481D-94B4-F90FB222C4EB}" sibTransId="{8AA7D59B-6DD2-4A7A-B97F-5299F03C6C88}"/>
    <dgm:cxn modelId="{B6527492-CF6F-48E6-8C6F-B369ABB9A221}" type="presParOf" srcId="{AF30E1D3-FC39-4941-A51C-D72A105244D4}" destId="{5C7F242E-8664-4215-9865-D52CB8E72F47}" srcOrd="0" destOrd="0" presId="urn:microsoft.com/office/officeart/2005/8/layout/vProcess5"/>
    <dgm:cxn modelId="{1962003D-F7CA-498D-9855-4E5D097E1E0E}" type="presParOf" srcId="{AF30E1D3-FC39-4941-A51C-D72A105244D4}" destId="{0894A277-7048-4B10-BB0D-76320019F07B}" srcOrd="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2CFB7B71-C21B-4952-8ED7-2C72002F9A42}" type="doc">
      <dgm:prSet loTypeId="urn:microsoft.com/office/officeart/2005/8/layout/hList1" loCatId="list" qsTypeId="urn:microsoft.com/office/officeart/2005/8/quickstyle/3d1" qsCatId="3D" csTypeId="urn:microsoft.com/office/officeart/2005/8/colors/colorful1#3" csCatId="colorful" phldr="1"/>
      <dgm:spPr/>
      <dgm:t>
        <a:bodyPr/>
        <a:lstStyle/>
        <a:p>
          <a:endParaRPr lang="en-US"/>
        </a:p>
      </dgm:t>
    </dgm:pt>
    <dgm:pt modelId="{6C2B02C9-2C9B-4709-8962-F32AE27D374D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الگوی واقعی توسعۀ سیستم مالی بر مبنای تقابل بانک‌ها و بازارها نیست:</a:t>
          </a:r>
          <a:endParaRPr lang="en-US" dirty="0">
            <a:cs typeface="B Zar" pitchFamily="2" charset="-78"/>
          </a:endParaRPr>
        </a:p>
      </dgm:t>
    </dgm:pt>
    <dgm:pt modelId="{557137CF-7416-4F0D-AB1A-EF5821A0FCC0}" type="parTrans" cxnId="{0723D4E9-9C33-452C-A0B0-5D40476F68C2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7E6C49BF-FEBC-4D86-B48B-B2A55A6398D7}" type="sibTrans" cxnId="{0723D4E9-9C33-452C-A0B0-5D40476F68C2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B66991CE-FF7B-4F98-B08E-0FEC9A11DB18}">
      <dgm:prSet/>
      <dgm:spPr/>
      <dgm:t>
        <a:bodyPr/>
        <a:lstStyle/>
        <a:p>
          <a:pPr algn="justLow" rtl="1"/>
          <a:r>
            <a:rPr lang="fa-IR" dirty="0" smtClean="0">
              <a:cs typeface="B Zar" pitchFamily="2" charset="-78"/>
            </a:rPr>
            <a:t>توسعۀ بازارهای سرمایه به کاهش هزینۀ سرمایۀ بانک‌ها و در نتیجه توسعۀ بانک‌ها می‌انجامد؛ بانک‌ها با هزینه‌های کمتری از طریق بازار سرمایه تأمین مالی می‌کنند و وام‌های بیشتری اعطا می‌کنند.</a:t>
          </a:r>
          <a:endParaRPr lang="en-US" dirty="0">
            <a:cs typeface="B Zar" pitchFamily="2" charset="-78"/>
          </a:endParaRPr>
        </a:p>
      </dgm:t>
    </dgm:pt>
    <dgm:pt modelId="{8E8C33FC-8BAE-4413-801B-F4C108A66500}" type="parTrans" cxnId="{2D469530-5605-4403-B71C-1B6B12CC44FC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5974BB6F-7D46-4851-B59B-B0E2126E309D}" type="sibTrans" cxnId="{2D469530-5605-4403-B71C-1B6B12CC44FC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49639155-C389-4A5A-B915-5AD5EC9F6F1D}">
      <dgm:prSet/>
      <dgm:spPr/>
      <dgm:t>
        <a:bodyPr/>
        <a:lstStyle/>
        <a:p>
          <a:pPr algn="justLow" rtl="1"/>
          <a:r>
            <a:rPr lang="fa-IR" dirty="0" smtClean="0">
              <a:cs typeface="B Zar" pitchFamily="2" charset="-78"/>
            </a:rPr>
            <a:t>از طریق تبدیل به اوراق بهادار کردن، بانک‌ها کیفیت اعتباری وام‌گیرندگان را تأیید می‌کنند و بازار سرمایه وام‌گیرندگان را تأمین مالی می‌کند.</a:t>
          </a:r>
          <a:endParaRPr lang="en-US" dirty="0">
            <a:cs typeface="B Zar" pitchFamily="2" charset="-78"/>
          </a:endParaRPr>
        </a:p>
      </dgm:t>
    </dgm:pt>
    <dgm:pt modelId="{0F3737D5-D3F3-4BE0-A7A4-C43E3284CABB}" type="parTrans" cxnId="{843AE580-98C4-42A6-8C26-A9ED3AC8FEC0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35BEA361-22BB-4B0C-BE7E-224D80D0093C}" type="sibTrans" cxnId="{843AE580-98C4-42A6-8C26-A9ED3AC8FEC0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9EE17C19-91D1-46B4-97EE-E508ED8AC3F6}" type="pres">
      <dgm:prSet presAssocID="{2CFB7B71-C21B-4952-8ED7-2C72002F9A4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8101D4B-B4CC-4295-AD43-EB895B9A3AF7}" type="pres">
      <dgm:prSet presAssocID="{6C2B02C9-2C9B-4709-8962-F32AE27D374D}" presName="composite" presStyleCnt="0"/>
      <dgm:spPr/>
    </dgm:pt>
    <dgm:pt modelId="{C33F32D2-6A71-42C5-8CCF-42F9F9A86708}" type="pres">
      <dgm:prSet presAssocID="{6C2B02C9-2C9B-4709-8962-F32AE27D374D}" presName="parTx" presStyleLbl="alignNode1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32CF249-DD17-40AF-939E-7DD0F2437FCB}" type="pres">
      <dgm:prSet presAssocID="{6C2B02C9-2C9B-4709-8962-F32AE27D374D}" presName="desTx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C75F4E2-A2FA-4B8E-9E24-3EA21ED64EC3}" type="presOf" srcId="{6C2B02C9-2C9B-4709-8962-F32AE27D374D}" destId="{C33F32D2-6A71-42C5-8CCF-42F9F9A86708}" srcOrd="0" destOrd="0" presId="urn:microsoft.com/office/officeart/2005/8/layout/hList1"/>
    <dgm:cxn modelId="{FEFA7DE0-5908-458F-8FDD-E07FB9909F88}" type="presOf" srcId="{B66991CE-FF7B-4F98-B08E-0FEC9A11DB18}" destId="{432CF249-DD17-40AF-939E-7DD0F2437FCB}" srcOrd="0" destOrd="0" presId="urn:microsoft.com/office/officeart/2005/8/layout/hList1"/>
    <dgm:cxn modelId="{E0F4D16A-58D5-45C0-B4F1-D73A62E47D54}" type="presOf" srcId="{49639155-C389-4A5A-B915-5AD5EC9F6F1D}" destId="{432CF249-DD17-40AF-939E-7DD0F2437FCB}" srcOrd="0" destOrd="1" presId="urn:microsoft.com/office/officeart/2005/8/layout/hList1"/>
    <dgm:cxn modelId="{0723D4E9-9C33-452C-A0B0-5D40476F68C2}" srcId="{2CFB7B71-C21B-4952-8ED7-2C72002F9A42}" destId="{6C2B02C9-2C9B-4709-8962-F32AE27D374D}" srcOrd="0" destOrd="0" parTransId="{557137CF-7416-4F0D-AB1A-EF5821A0FCC0}" sibTransId="{7E6C49BF-FEBC-4D86-B48B-B2A55A6398D7}"/>
    <dgm:cxn modelId="{2D469530-5605-4403-B71C-1B6B12CC44FC}" srcId="{6C2B02C9-2C9B-4709-8962-F32AE27D374D}" destId="{B66991CE-FF7B-4F98-B08E-0FEC9A11DB18}" srcOrd="0" destOrd="0" parTransId="{8E8C33FC-8BAE-4413-801B-F4C108A66500}" sibTransId="{5974BB6F-7D46-4851-B59B-B0E2126E309D}"/>
    <dgm:cxn modelId="{843AE580-98C4-42A6-8C26-A9ED3AC8FEC0}" srcId="{6C2B02C9-2C9B-4709-8962-F32AE27D374D}" destId="{49639155-C389-4A5A-B915-5AD5EC9F6F1D}" srcOrd="1" destOrd="0" parTransId="{0F3737D5-D3F3-4BE0-A7A4-C43E3284CABB}" sibTransId="{35BEA361-22BB-4B0C-BE7E-224D80D0093C}"/>
    <dgm:cxn modelId="{F3888B4A-6953-41A3-8F50-6661DF81C5B5}" type="presOf" srcId="{2CFB7B71-C21B-4952-8ED7-2C72002F9A42}" destId="{9EE17C19-91D1-46B4-97EE-E508ED8AC3F6}" srcOrd="0" destOrd="0" presId="urn:microsoft.com/office/officeart/2005/8/layout/hList1"/>
    <dgm:cxn modelId="{A9C285F2-A75D-4353-B9E8-6AD525D7C591}" type="presParOf" srcId="{9EE17C19-91D1-46B4-97EE-E508ED8AC3F6}" destId="{A8101D4B-B4CC-4295-AD43-EB895B9A3AF7}" srcOrd="0" destOrd="0" presId="urn:microsoft.com/office/officeart/2005/8/layout/hList1"/>
    <dgm:cxn modelId="{CE589BC4-267D-42C8-AF09-4F650DA398F7}" type="presParOf" srcId="{A8101D4B-B4CC-4295-AD43-EB895B9A3AF7}" destId="{C33F32D2-6A71-42C5-8CCF-42F9F9A86708}" srcOrd="0" destOrd="0" presId="urn:microsoft.com/office/officeart/2005/8/layout/hList1"/>
    <dgm:cxn modelId="{218C38B9-65BF-4497-B661-6AD5B823CAED}" type="presParOf" srcId="{A8101D4B-B4CC-4295-AD43-EB895B9A3AF7}" destId="{432CF249-DD17-40AF-939E-7DD0F2437FCB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3656A16-3914-4842-8037-24D86BD73E19}" type="doc">
      <dgm:prSet loTypeId="urn:microsoft.com/office/officeart/2005/8/layout/process3" loCatId="process" qsTypeId="urn:microsoft.com/office/officeart/2005/8/quickstyle/3d1" qsCatId="3D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1C9FD22B-BE23-4D6F-B553-BD3EB1105C65}">
      <dgm:prSet/>
      <dgm:spPr/>
      <dgm:t>
        <a:bodyPr/>
        <a:lstStyle/>
        <a:p>
          <a:pPr algn="ctr" rtl="1"/>
          <a:r>
            <a:rPr lang="fa-IR" dirty="0" smtClean="0">
              <a:cs typeface="B Titr" pitchFamily="2" charset="-78"/>
            </a:rPr>
            <a:t>سیستم‌های مالی و رشد اقتصادی</a:t>
          </a:r>
          <a:endParaRPr lang="en-US" dirty="0">
            <a:cs typeface="B Titr" pitchFamily="2" charset="-78"/>
          </a:endParaRPr>
        </a:p>
      </dgm:t>
    </dgm:pt>
    <dgm:pt modelId="{E00DBE1E-9FD5-4A8B-97E8-3790BE22B178}" type="parTrans" cxnId="{EF086DF2-EB77-4471-B415-4F6E5829E1DD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9ABD0027-28DA-44A9-81DC-FEC8977F14AF}" type="sibTrans" cxnId="{EF086DF2-EB77-4471-B415-4F6E5829E1DD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4C776FC5-9FCA-421D-885C-20002C6F87B5}">
      <dgm:prSet/>
      <dgm:spPr/>
      <dgm:t>
        <a:bodyPr/>
        <a:lstStyle/>
        <a:p>
          <a:pPr algn="justLow" rtl="1"/>
          <a:r>
            <a:rPr lang="fa-IR" dirty="0" smtClean="0">
              <a:cs typeface="B Zar" pitchFamily="2" charset="-78"/>
            </a:rPr>
            <a:t>کشورهای پیشرفته سیستم‌های مالی پیچیده دارند.</a:t>
          </a:r>
          <a:endParaRPr lang="en-US" dirty="0">
            <a:cs typeface="B Zar" pitchFamily="2" charset="-78"/>
          </a:endParaRPr>
        </a:p>
      </dgm:t>
    </dgm:pt>
    <dgm:pt modelId="{C6E17EFD-F2E5-412B-B651-39BA29C27B34}" type="parTrans" cxnId="{3AB4E454-2C6A-4787-A431-28A80C41AA89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482591A3-846F-47E2-AAE4-02C95A7048C7}" type="sibTrans" cxnId="{3AB4E454-2C6A-4787-A431-28A80C41AA89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55AEA873-3831-41B4-B5C8-5CDFF9E39626}">
      <dgm:prSet/>
      <dgm:spPr/>
      <dgm:t>
        <a:bodyPr/>
        <a:lstStyle/>
        <a:p>
          <a:pPr algn="justLow" rtl="1"/>
          <a:r>
            <a:rPr lang="fa-IR" dirty="0" smtClean="0">
              <a:cs typeface="B Zar" pitchFamily="2" charset="-78"/>
            </a:rPr>
            <a:t>بازارهای مالی انباشت سرمایه را تسهیل و ریسک را مدیریت می‌کنند.</a:t>
          </a:r>
          <a:endParaRPr lang="en-US" dirty="0">
            <a:cs typeface="B Zar" pitchFamily="2" charset="-78"/>
          </a:endParaRPr>
        </a:p>
      </dgm:t>
    </dgm:pt>
    <dgm:pt modelId="{63F09AA8-5A50-43A0-9FE1-F4130C0B67A2}" type="parTrans" cxnId="{F797B0F5-29E0-447A-BE22-B269FD62D941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31511AFF-D625-4D03-BC09-E9F5A6AB060B}" type="sibTrans" cxnId="{F797B0F5-29E0-447A-BE22-B269FD62D941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3FF026A2-7C16-4E1A-AC42-744959521020}">
      <dgm:prSet/>
      <dgm:spPr/>
      <dgm:t>
        <a:bodyPr/>
        <a:lstStyle/>
        <a:p>
          <a:pPr algn="justLow" rtl="1"/>
          <a:r>
            <a:rPr lang="fa-IR" dirty="0" smtClean="0">
              <a:cs typeface="B Zar" pitchFamily="2" charset="-78"/>
            </a:rPr>
            <a:t>سیستم مالی یکی از مهم‌ترین عوامل ساختاری مؤثر بر بهره‌وری است.</a:t>
          </a:r>
          <a:endParaRPr lang="en-US" dirty="0">
            <a:cs typeface="B Zar" pitchFamily="2" charset="-78"/>
          </a:endParaRPr>
        </a:p>
      </dgm:t>
    </dgm:pt>
    <dgm:pt modelId="{36A13104-C83B-41A6-BD44-F4C5154AAE6E}" type="parTrans" cxnId="{0513FF66-2F25-4FEF-801A-0BDD2B5A0CD1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6D048CAB-9D6E-4062-B7AD-010ED23C0DC4}" type="sibTrans" cxnId="{0513FF66-2F25-4FEF-801A-0BDD2B5A0CD1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3A0546E4-E717-4060-809A-40ABED5925F1}" type="pres">
      <dgm:prSet presAssocID="{F3656A16-3914-4842-8037-24D86BD73E19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2C66D00-6BB4-4605-B3DC-790ABFB37F8E}" type="pres">
      <dgm:prSet presAssocID="{1C9FD22B-BE23-4D6F-B553-BD3EB1105C65}" presName="composite" presStyleCnt="0"/>
      <dgm:spPr/>
    </dgm:pt>
    <dgm:pt modelId="{43A98C98-582A-435A-9962-638319141D43}" type="pres">
      <dgm:prSet presAssocID="{1C9FD22B-BE23-4D6F-B553-BD3EB1105C65}" presName="parTx" presStyleLbl="node1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2CC7843-B808-4F93-8BEA-270AD4137833}" type="pres">
      <dgm:prSet presAssocID="{1C9FD22B-BE23-4D6F-B553-BD3EB1105C65}" presName="parSh" presStyleLbl="node1" presStyleIdx="0" presStyleCnt="1"/>
      <dgm:spPr/>
      <dgm:t>
        <a:bodyPr/>
        <a:lstStyle/>
        <a:p>
          <a:endParaRPr lang="en-US"/>
        </a:p>
      </dgm:t>
    </dgm:pt>
    <dgm:pt modelId="{9563C192-2937-4119-8AE3-FB46BBB130D7}" type="pres">
      <dgm:prSet presAssocID="{1C9FD22B-BE23-4D6F-B553-BD3EB1105C65}" presName="desTx" presStyleLbl="fgAcc1" presStyleIdx="0" presStyleCnt="1">
        <dgm:presLayoutVars>
          <dgm:bulletEnabled val="1"/>
        </dgm:presLayoutVars>
      </dgm:prSet>
      <dgm:spPr>
        <a:prstGeom prst="flowChartDocument">
          <a:avLst/>
        </a:prstGeom>
      </dgm:spPr>
      <dgm:t>
        <a:bodyPr/>
        <a:lstStyle/>
        <a:p>
          <a:endParaRPr lang="en-US"/>
        </a:p>
      </dgm:t>
    </dgm:pt>
  </dgm:ptLst>
  <dgm:cxnLst>
    <dgm:cxn modelId="{BE37EB41-3974-4095-9193-318FF99F2CA2}" type="presOf" srcId="{1C9FD22B-BE23-4D6F-B553-BD3EB1105C65}" destId="{43A98C98-582A-435A-9962-638319141D43}" srcOrd="0" destOrd="0" presId="urn:microsoft.com/office/officeart/2005/8/layout/process3"/>
    <dgm:cxn modelId="{EF086DF2-EB77-4471-B415-4F6E5829E1DD}" srcId="{F3656A16-3914-4842-8037-24D86BD73E19}" destId="{1C9FD22B-BE23-4D6F-B553-BD3EB1105C65}" srcOrd="0" destOrd="0" parTransId="{E00DBE1E-9FD5-4A8B-97E8-3790BE22B178}" sibTransId="{9ABD0027-28DA-44A9-81DC-FEC8977F14AF}"/>
    <dgm:cxn modelId="{0513FF66-2F25-4FEF-801A-0BDD2B5A0CD1}" srcId="{1C9FD22B-BE23-4D6F-B553-BD3EB1105C65}" destId="{3FF026A2-7C16-4E1A-AC42-744959521020}" srcOrd="2" destOrd="0" parTransId="{36A13104-C83B-41A6-BD44-F4C5154AAE6E}" sibTransId="{6D048CAB-9D6E-4062-B7AD-010ED23C0DC4}"/>
    <dgm:cxn modelId="{1CE103C2-589A-4BB4-A351-263A2CBC9533}" type="presOf" srcId="{F3656A16-3914-4842-8037-24D86BD73E19}" destId="{3A0546E4-E717-4060-809A-40ABED5925F1}" srcOrd="0" destOrd="0" presId="urn:microsoft.com/office/officeart/2005/8/layout/process3"/>
    <dgm:cxn modelId="{CEDFD724-DD33-4142-BD42-BD983B9BDE72}" type="presOf" srcId="{1C9FD22B-BE23-4D6F-B553-BD3EB1105C65}" destId="{52CC7843-B808-4F93-8BEA-270AD4137833}" srcOrd="1" destOrd="0" presId="urn:microsoft.com/office/officeart/2005/8/layout/process3"/>
    <dgm:cxn modelId="{F797B0F5-29E0-447A-BE22-B269FD62D941}" srcId="{1C9FD22B-BE23-4D6F-B553-BD3EB1105C65}" destId="{55AEA873-3831-41B4-B5C8-5CDFF9E39626}" srcOrd="1" destOrd="0" parTransId="{63F09AA8-5A50-43A0-9FE1-F4130C0B67A2}" sibTransId="{31511AFF-D625-4D03-BC09-E9F5A6AB060B}"/>
    <dgm:cxn modelId="{5D084D53-78DE-499C-B1AD-FAE9F7A39410}" type="presOf" srcId="{4C776FC5-9FCA-421D-885C-20002C6F87B5}" destId="{9563C192-2937-4119-8AE3-FB46BBB130D7}" srcOrd="0" destOrd="0" presId="urn:microsoft.com/office/officeart/2005/8/layout/process3"/>
    <dgm:cxn modelId="{3AB4E454-2C6A-4787-A431-28A80C41AA89}" srcId="{1C9FD22B-BE23-4D6F-B553-BD3EB1105C65}" destId="{4C776FC5-9FCA-421D-885C-20002C6F87B5}" srcOrd="0" destOrd="0" parTransId="{C6E17EFD-F2E5-412B-B651-39BA29C27B34}" sibTransId="{482591A3-846F-47E2-AAE4-02C95A7048C7}"/>
    <dgm:cxn modelId="{69387C83-A95A-449B-938A-698402A30F7A}" type="presOf" srcId="{3FF026A2-7C16-4E1A-AC42-744959521020}" destId="{9563C192-2937-4119-8AE3-FB46BBB130D7}" srcOrd="0" destOrd="2" presId="urn:microsoft.com/office/officeart/2005/8/layout/process3"/>
    <dgm:cxn modelId="{8C1B7815-1877-4A4A-9A71-915BD6835FD9}" type="presOf" srcId="{55AEA873-3831-41B4-B5C8-5CDFF9E39626}" destId="{9563C192-2937-4119-8AE3-FB46BBB130D7}" srcOrd="0" destOrd="1" presId="urn:microsoft.com/office/officeart/2005/8/layout/process3"/>
    <dgm:cxn modelId="{78563E41-CBCB-4BEC-B287-A57A4DBB3B3E}" type="presParOf" srcId="{3A0546E4-E717-4060-809A-40ABED5925F1}" destId="{62C66D00-6BB4-4605-B3DC-790ABFB37F8E}" srcOrd="0" destOrd="0" presId="urn:microsoft.com/office/officeart/2005/8/layout/process3"/>
    <dgm:cxn modelId="{A1ABA529-47D3-48F9-B6B2-49EE43036FB3}" type="presParOf" srcId="{62C66D00-6BB4-4605-B3DC-790ABFB37F8E}" destId="{43A98C98-582A-435A-9962-638319141D43}" srcOrd="0" destOrd="0" presId="urn:microsoft.com/office/officeart/2005/8/layout/process3"/>
    <dgm:cxn modelId="{C4010D5F-4C21-47E9-813E-0F2EC4724CAC}" type="presParOf" srcId="{62C66D00-6BB4-4605-B3DC-790ABFB37F8E}" destId="{52CC7843-B808-4F93-8BEA-270AD4137833}" srcOrd="1" destOrd="0" presId="urn:microsoft.com/office/officeart/2005/8/layout/process3"/>
    <dgm:cxn modelId="{1C3B639E-E075-4D9F-91C7-64B7755AE7D4}" type="presParOf" srcId="{62C66D00-6BB4-4605-B3DC-790ABFB37F8E}" destId="{9563C192-2937-4119-8AE3-FB46BBB130D7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DBCBBF7B-25B1-4375-8DF1-B7D89F1168E6}" type="doc">
      <dgm:prSet loTypeId="urn:microsoft.com/office/officeart/2005/8/layout/list1" loCatId="list" qsTypeId="urn:microsoft.com/office/officeart/2005/8/quickstyle/3d1" qsCatId="3D" csTypeId="urn:microsoft.com/office/officeart/2005/8/colors/accent2_1" csCatId="accent2" phldr="1"/>
      <dgm:spPr/>
      <dgm:t>
        <a:bodyPr/>
        <a:lstStyle/>
        <a:p>
          <a:endParaRPr lang="en-US"/>
        </a:p>
      </dgm:t>
    </dgm:pt>
    <dgm:pt modelId="{14E3F18A-04BF-4533-869C-413FABA7B194}">
      <dgm:prSet/>
      <dgm:spPr/>
      <dgm:t>
        <a:bodyPr/>
        <a:lstStyle/>
        <a:p>
          <a:pPr algn="ctr" rtl="1"/>
          <a:r>
            <a:rPr lang="fa-IR" dirty="0" smtClean="0">
              <a:cs typeface="B Titr" pitchFamily="2" charset="-78"/>
            </a:rPr>
            <a:t>وامدهی بانک‌ها به شرکت‌ها:</a:t>
          </a:r>
          <a:endParaRPr lang="en-US" dirty="0">
            <a:cs typeface="B Titr" pitchFamily="2" charset="-78"/>
          </a:endParaRPr>
        </a:p>
      </dgm:t>
    </dgm:pt>
    <dgm:pt modelId="{96323A37-CC26-4754-BCA8-E306AA45BAD2}" type="parTrans" cxnId="{09CEAE41-A6B5-4183-9516-0F527D825671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DFEC8C29-A575-43A2-BAF6-92A65CB86E09}" type="sibTrans" cxnId="{09CEAE41-A6B5-4183-9516-0F527D825671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2D50735F-7596-4244-A006-DFCB9EFD4BFE}">
      <dgm:prSet/>
      <dgm:spPr/>
      <dgm:t>
        <a:bodyPr/>
        <a:lstStyle/>
        <a:p>
          <a:pPr algn="justLow" rtl="1"/>
          <a:r>
            <a:rPr lang="fa-IR" dirty="0" smtClean="0">
              <a:cs typeface="B Zar" pitchFamily="2" charset="-78"/>
            </a:rPr>
            <a:t>پیام مثبت به سهامداران شرکت وام‌گیرنده مخابره می‌کند و موجب افزایش قیمت سهام شرکت می‌شود.</a:t>
          </a:r>
          <a:endParaRPr lang="en-US" dirty="0">
            <a:cs typeface="B Zar" pitchFamily="2" charset="-78"/>
          </a:endParaRPr>
        </a:p>
      </dgm:t>
    </dgm:pt>
    <dgm:pt modelId="{760713FA-1D9A-48C2-9CC6-89C9A8AFFFC8}" type="parTrans" cxnId="{6D7D7011-1B80-4CC7-99D5-0878486DBCC7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9EAC4A37-206E-4E5C-830A-6198099A7839}" type="sibTrans" cxnId="{6D7D7011-1B80-4CC7-99D5-0878486DBCC7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30CCE35D-C2E0-430A-8894-236A2CA8D44E}">
      <dgm:prSet/>
      <dgm:spPr/>
      <dgm:t>
        <a:bodyPr/>
        <a:lstStyle/>
        <a:p>
          <a:pPr algn="justLow" rtl="1"/>
          <a:r>
            <a:rPr lang="fa-IR" dirty="0" smtClean="0">
              <a:cs typeface="B Zar" pitchFamily="2" charset="-78"/>
            </a:rPr>
            <a:t>هزینه‌های جستجوی اطلاعات را برای ارزیابی تحلیل‌گران و سرمایه‌گذاران اوراق بهادار کاهش می‌دهد.</a:t>
          </a:r>
          <a:endParaRPr lang="en-US" dirty="0">
            <a:cs typeface="B Zar" pitchFamily="2" charset="-78"/>
          </a:endParaRPr>
        </a:p>
      </dgm:t>
    </dgm:pt>
    <dgm:pt modelId="{08A42ACC-D02C-44E9-9358-07F612B60BB6}" type="parTrans" cxnId="{C4324F76-ABDE-4B91-A98A-A984E74A263F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24A0082D-6A02-43C0-AD7E-0BF1EE7782EE}" type="sibTrans" cxnId="{C4324F76-ABDE-4B91-A98A-A984E74A263F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FA83BA6B-9E5F-4723-9A87-66214DF144FB}">
      <dgm:prSet/>
      <dgm:spPr/>
      <dgm:t>
        <a:bodyPr/>
        <a:lstStyle/>
        <a:p>
          <a:pPr algn="ctr" rtl="1"/>
          <a:r>
            <a:rPr lang="fa-IR" dirty="0" smtClean="0">
              <a:cs typeface="B Titr" pitchFamily="2" charset="-78"/>
            </a:rPr>
            <a:t>شرکت‌هایی که رابطۀ مالی تعریف‌شده‌ای با بانک‌ها دارند:</a:t>
          </a:r>
          <a:endParaRPr lang="en-US" dirty="0">
            <a:cs typeface="B Titr" pitchFamily="2" charset="-78"/>
          </a:endParaRPr>
        </a:p>
      </dgm:t>
    </dgm:pt>
    <dgm:pt modelId="{C3308F10-ED44-4C70-80D5-93A626C29BD6}" type="parTrans" cxnId="{BD07B31C-A1E1-4061-97FC-40D1C93F2ACE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BEDB74D8-AF02-41EF-8157-A41A0ADE8E02}" type="sibTrans" cxnId="{BD07B31C-A1E1-4061-97FC-40D1C93F2ACE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D8EFA21C-8540-43BF-8351-A391FD3B8E97}">
      <dgm:prSet/>
      <dgm:spPr/>
      <dgm:t>
        <a:bodyPr/>
        <a:lstStyle/>
        <a:p>
          <a:pPr algn="justLow" rtl="1"/>
          <a:r>
            <a:rPr lang="fa-IR" dirty="0" smtClean="0">
              <a:cs typeface="B Zar" pitchFamily="2" charset="-78"/>
            </a:rPr>
            <a:t>وقتی سهامشان عرضۀ عمومی می‌شود، کمتر وضعیت زیرقیمت را تجربه می‌کنند.</a:t>
          </a:r>
          <a:endParaRPr lang="en-US" dirty="0">
            <a:cs typeface="B Zar" pitchFamily="2" charset="-78"/>
          </a:endParaRPr>
        </a:p>
      </dgm:t>
    </dgm:pt>
    <dgm:pt modelId="{1D08FC26-CD08-4843-A7A7-3969E781E321}" type="parTrans" cxnId="{B04055E8-BBD5-4EBE-8B95-367201C9684E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51C82698-14C2-4069-BE2E-600117E0B941}" type="sibTrans" cxnId="{B04055E8-BBD5-4EBE-8B95-367201C9684E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E4ECDB23-F6A5-45A2-BE01-9C12B4D3B055}">
      <dgm:prSet/>
      <dgm:spPr/>
      <dgm:t>
        <a:bodyPr/>
        <a:lstStyle/>
        <a:p>
          <a:pPr algn="justLow" rtl="1"/>
          <a:r>
            <a:rPr lang="fa-IR" dirty="0" smtClean="0">
              <a:cs typeface="B Zar" pitchFamily="2" charset="-78"/>
            </a:rPr>
            <a:t>هزینه‌های تأمین مالیشان از مجرای بازار سرمایه به واسطۀ کاهش  دامنک اوراق بدهی شرکت و کاهش هزینه‌های پذیره‌نویسی پایین می‌آورد.</a:t>
          </a:r>
          <a:endParaRPr lang="en-US" dirty="0">
            <a:cs typeface="B Zar" pitchFamily="2" charset="-78"/>
          </a:endParaRPr>
        </a:p>
      </dgm:t>
    </dgm:pt>
    <dgm:pt modelId="{CF8E9C51-6748-423F-849B-3EBF7221D881}" type="parTrans" cxnId="{CBB8CF5C-3D39-4F14-8BD6-7DA748D82CDF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80FC70AC-4469-4A3D-91AF-50C5D1279F9E}" type="sibTrans" cxnId="{CBB8CF5C-3D39-4F14-8BD6-7DA748D82CDF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739CC67E-558B-4C31-9E2D-F5DAB69452CA}" type="pres">
      <dgm:prSet presAssocID="{DBCBBF7B-25B1-4375-8DF1-B7D89F1168E6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E99575A-CDCC-4782-AEF3-E13F67EBC558}" type="pres">
      <dgm:prSet presAssocID="{14E3F18A-04BF-4533-869C-413FABA7B194}" presName="parentLin" presStyleCnt="0"/>
      <dgm:spPr/>
    </dgm:pt>
    <dgm:pt modelId="{70410EAB-DC71-4197-9F36-77F40AE894EB}" type="pres">
      <dgm:prSet presAssocID="{14E3F18A-04BF-4533-869C-413FABA7B194}" presName="parentLeftMargin" presStyleLbl="node1" presStyleIdx="0" presStyleCnt="2"/>
      <dgm:spPr/>
      <dgm:t>
        <a:bodyPr/>
        <a:lstStyle/>
        <a:p>
          <a:endParaRPr lang="en-US"/>
        </a:p>
      </dgm:t>
    </dgm:pt>
    <dgm:pt modelId="{C4DE9FF5-4764-436D-8DDD-76FE09BF4D2D}" type="pres">
      <dgm:prSet presAssocID="{14E3F18A-04BF-4533-869C-413FABA7B194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8DF2999-D479-4F58-87EE-8553E0898730}" type="pres">
      <dgm:prSet presAssocID="{14E3F18A-04BF-4533-869C-413FABA7B194}" presName="negativeSpace" presStyleCnt="0"/>
      <dgm:spPr/>
    </dgm:pt>
    <dgm:pt modelId="{DCF7868F-BCA9-4F58-9379-9C738F731F01}" type="pres">
      <dgm:prSet presAssocID="{14E3F18A-04BF-4533-869C-413FABA7B194}" presName="childText" presStyleLbl="conFgAcc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7B555F2-8A86-4B8B-AB0F-9B01A601C89C}" type="pres">
      <dgm:prSet presAssocID="{DFEC8C29-A575-43A2-BAF6-92A65CB86E09}" presName="spaceBetweenRectangles" presStyleCnt="0"/>
      <dgm:spPr/>
    </dgm:pt>
    <dgm:pt modelId="{BCB146FD-90FC-415F-A18A-5A89F628F8F5}" type="pres">
      <dgm:prSet presAssocID="{FA83BA6B-9E5F-4723-9A87-66214DF144FB}" presName="parentLin" presStyleCnt="0"/>
      <dgm:spPr/>
    </dgm:pt>
    <dgm:pt modelId="{D374E10C-FE7B-4CA3-970B-1434B8C70008}" type="pres">
      <dgm:prSet presAssocID="{FA83BA6B-9E5F-4723-9A87-66214DF144FB}" presName="parentLeftMargin" presStyleLbl="node1" presStyleIdx="0" presStyleCnt="2"/>
      <dgm:spPr/>
      <dgm:t>
        <a:bodyPr/>
        <a:lstStyle/>
        <a:p>
          <a:endParaRPr lang="en-US"/>
        </a:p>
      </dgm:t>
    </dgm:pt>
    <dgm:pt modelId="{3DE61B4B-5374-44B6-B65D-ED31B68BDC37}" type="pres">
      <dgm:prSet presAssocID="{FA83BA6B-9E5F-4723-9A87-66214DF144FB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D166EEB-65E4-4220-B870-7C85F5549BD2}" type="pres">
      <dgm:prSet presAssocID="{FA83BA6B-9E5F-4723-9A87-66214DF144FB}" presName="negativeSpace" presStyleCnt="0"/>
      <dgm:spPr/>
    </dgm:pt>
    <dgm:pt modelId="{D79DAE93-6604-4B29-855C-542FC5CF32AB}" type="pres">
      <dgm:prSet presAssocID="{FA83BA6B-9E5F-4723-9A87-66214DF144FB}" presName="childText" presStyleLbl="conFgAcc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52DE4B1-9F7F-4375-90DD-2834BD507ABE}" type="presOf" srcId="{FA83BA6B-9E5F-4723-9A87-66214DF144FB}" destId="{3DE61B4B-5374-44B6-B65D-ED31B68BDC37}" srcOrd="1" destOrd="0" presId="urn:microsoft.com/office/officeart/2005/8/layout/list1"/>
    <dgm:cxn modelId="{E34C069C-7FD8-4B46-B4F7-B3B966EF07F0}" type="presOf" srcId="{DBCBBF7B-25B1-4375-8DF1-B7D89F1168E6}" destId="{739CC67E-558B-4C31-9E2D-F5DAB69452CA}" srcOrd="0" destOrd="0" presId="urn:microsoft.com/office/officeart/2005/8/layout/list1"/>
    <dgm:cxn modelId="{0FE5814B-F716-4F9B-BC98-24026CF6EFAA}" type="presOf" srcId="{30CCE35D-C2E0-430A-8894-236A2CA8D44E}" destId="{DCF7868F-BCA9-4F58-9379-9C738F731F01}" srcOrd="0" destOrd="1" presId="urn:microsoft.com/office/officeart/2005/8/layout/list1"/>
    <dgm:cxn modelId="{C4324F76-ABDE-4B91-A98A-A984E74A263F}" srcId="{14E3F18A-04BF-4533-869C-413FABA7B194}" destId="{30CCE35D-C2E0-430A-8894-236A2CA8D44E}" srcOrd="1" destOrd="0" parTransId="{08A42ACC-D02C-44E9-9358-07F612B60BB6}" sibTransId="{24A0082D-6A02-43C0-AD7E-0BF1EE7782EE}"/>
    <dgm:cxn modelId="{1A86D59A-8241-47CC-9A7C-82FF467A67ED}" type="presOf" srcId="{FA83BA6B-9E5F-4723-9A87-66214DF144FB}" destId="{D374E10C-FE7B-4CA3-970B-1434B8C70008}" srcOrd="0" destOrd="0" presId="urn:microsoft.com/office/officeart/2005/8/layout/list1"/>
    <dgm:cxn modelId="{6D7D7011-1B80-4CC7-99D5-0878486DBCC7}" srcId="{14E3F18A-04BF-4533-869C-413FABA7B194}" destId="{2D50735F-7596-4244-A006-DFCB9EFD4BFE}" srcOrd="0" destOrd="0" parTransId="{760713FA-1D9A-48C2-9CC6-89C9A8AFFFC8}" sibTransId="{9EAC4A37-206E-4E5C-830A-6198099A7839}"/>
    <dgm:cxn modelId="{1332D48F-7A2A-4987-A336-803C0C2E8BAC}" type="presOf" srcId="{2D50735F-7596-4244-A006-DFCB9EFD4BFE}" destId="{DCF7868F-BCA9-4F58-9379-9C738F731F01}" srcOrd="0" destOrd="0" presId="urn:microsoft.com/office/officeart/2005/8/layout/list1"/>
    <dgm:cxn modelId="{AED0D1BC-2AD8-4775-8725-A6113602EAF7}" type="presOf" srcId="{14E3F18A-04BF-4533-869C-413FABA7B194}" destId="{C4DE9FF5-4764-436D-8DDD-76FE09BF4D2D}" srcOrd="1" destOrd="0" presId="urn:microsoft.com/office/officeart/2005/8/layout/list1"/>
    <dgm:cxn modelId="{B04055E8-BBD5-4EBE-8B95-367201C9684E}" srcId="{FA83BA6B-9E5F-4723-9A87-66214DF144FB}" destId="{D8EFA21C-8540-43BF-8351-A391FD3B8E97}" srcOrd="0" destOrd="0" parTransId="{1D08FC26-CD08-4843-A7A7-3969E781E321}" sibTransId="{51C82698-14C2-4069-BE2E-600117E0B941}"/>
    <dgm:cxn modelId="{4E286838-AB02-483F-AC62-4AB46953291F}" type="presOf" srcId="{14E3F18A-04BF-4533-869C-413FABA7B194}" destId="{70410EAB-DC71-4197-9F36-77F40AE894EB}" srcOrd="0" destOrd="0" presId="urn:microsoft.com/office/officeart/2005/8/layout/list1"/>
    <dgm:cxn modelId="{BD07B31C-A1E1-4061-97FC-40D1C93F2ACE}" srcId="{DBCBBF7B-25B1-4375-8DF1-B7D89F1168E6}" destId="{FA83BA6B-9E5F-4723-9A87-66214DF144FB}" srcOrd="1" destOrd="0" parTransId="{C3308F10-ED44-4C70-80D5-93A626C29BD6}" sibTransId="{BEDB74D8-AF02-41EF-8157-A41A0ADE8E02}"/>
    <dgm:cxn modelId="{CBB8CF5C-3D39-4F14-8BD6-7DA748D82CDF}" srcId="{FA83BA6B-9E5F-4723-9A87-66214DF144FB}" destId="{E4ECDB23-F6A5-45A2-BE01-9C12B4D3B055}" srcOrd="1" destOrd="0" parTransId="{CF8E9C51-6748-423F-849B-3EBF7221D881}" sibTransId="{80FC70AC-4469-4A3D-91AF-50C5D1279F9E}"/>
    <dgm:cxn modelId="{7DF5A353-8C39-45A0-AA63-21D42669FA8B}" type="presOf" srcId="{D8EFA21C-8540-43BF-8351-A391FD3B8E97}" destId="{D79DAE93-6604-4B29-855C-542FC5CF32AB}" srcOrd="0" destOrd="0" presId="urn:microsoft.com/office/officeart/2005/8/layout/list1"/>
    <dgm:cxn modelId="{4C7189A7-181E-4174-BDDE-E90F0B6C313A}" type="presOf" srcId="{E4ECDB23-F6A5-45A2-BE01-9C12B4D3B055}" destId="{D79DAE93-6604-4B29-855C-542FC5CF32AB}" srcOrd="0" destOrd="1" presId="urn:microsoft.com/office/officeart/2005/8/layout/list1"/>
    <dgm:cxn modelId="{09CEAE41-A6B5-4183-9516-0F527D825671}" srcId="{DBCBBF7B-25B1-4375-8DF1-B7D89F1168E6}" destId="{14E3F18A-04BF-4533-869C-413FABA7B194}" srcOrd="0" destOrd="0" parTransId="{96323A37-CC26-4754-BCA8-E306AA45BAD2}" sibTransId="{DFEC8C29-A575-43A2-BAF6-92A65CB86E09}"/>
    <dgm:cxn modelId="{673F8DDB-ECFF-4B49-BA61-A866598C2644}" type="presParOf" srcId="{739CC67E-558B-4C31-9E2D-F5DAB69452CA}" destId="{CE99575A-CDCC-4782-AEF3-E13F67EBC558}" srcOrd="0" destOrd="0" presId="urn:microsoft.com/office/officeart/2005/8/layout/list1"/>
    <dgm:cxn modelId="{FEFF2456-11D1-4670-B5E1-482BB49A2154}" type="presParOf" srcId="{CE99575A-CDCC-4782-AEF3-E13F67EBC558}" destId="{70410EAB-DC71-4197-9F36-77F40AE894EB}" srcOrd="0" destOrd="0" presId="urn:microsoft.com/office/officeart/2005/8/layout/list1"/>
    <dgm:cxn modelId="{49252D3B-7399-495C-941E-6370094D9778}" type="presParOf" srcId="{CE99575A-CDCC-4782-AEF3-E13F67EBC558}" destId="{C4DE9FF5-4764-436D-8DDD-76FE09BF4D2D}" srcOrd="1" destOrd="0" presId="urn:microsoft.com/office/officeart/2005/8/layout/list1"/>
    <dgm:cxn modelId="{C7A2E05B-A96D-4476-9CAD-04F091E13D22}" type="presParOf" srcId="{739CC67E-558B-4C31-9E2D-F5DAB69452CA}" destId="{98DF2999-D479-4F58-87EE-8553E0898730}" srcOrd="1" destOrd="0" presId="urn:microsoft.com/office/officeart/2005/8/layout/list1"/>
    <dgm:cxn modelId="{23586394-33EC-4766-873E-F14D1064E66F}" type="presParOf" srcId="{739CC67E-558B-4C31-9E2D-F5DAB69452CA}" destId="{DCF7868F-BCA9-4F58-9379-9C738F731F01}" srcOrd="2" destOrd="0" presId="urn:microsoft.com/office/officeart/2005/8/layout/list1"/>
    <dgm:cxn modelId="{E30D8AA7-1BA6-49F7-9E97-674E772F7606}" type="presParOf" srcId="{739CC67E-558B-4C31-9E2D-F5DAB69452CA}" destId="{17B555F2-8A86-4B8B-AB0F-9B01A601C89C}" srcOrd="3" destOrd="0" presId="urn:microsoft.com/office/officeart/2005/8/layout/list1"/>
    <dgm:cxn modelId="{54BC79C7-786D-4189-8489-09617AC8021A}" type="presParOf" srcId="{739CC67E-558B-4C31-9E2D-F5DAB69452CA}" destId="{BCB146FD-90FC-415F-A18A-5A89F628F8F5}" srcOrd="4" destOrd="0" presId="urn:microsoft.com/office/officeart/2005/8/layout/list1"/>
    <dgm:cxn modelId="{AAF0B660-2883-4B81-82A9-CF894307450D}" type="presParOf" srcId="{BCB146FD-90FC-415F-A18A-5A89F628F8F5}" destId="{D374E10C-FE7B-4CA3-970B-1434B8C70008}" srcOrd="0" destOrd="0" presId="urn:microsoft.com/office/officeart/2005/8/layout/list1"/>
    <dgm:cxn modelId="{8DA70C30-D065-45C0-B831-981D6A40924B}" type="presParOf" srcId="{BCB146FD-90FC-415F-A18A-5A89F628F8F5}" destId="{3DE61B4B-5374-44B6-B65D-ED31B68BDC37}" srcOrd="1" destOrd="0" presId="urn:microsoft.com/office/officeart/2005/8/layout/list1"/>
    <dgm:cxn modelId="{49CD7FDB-787A-48D2-B103-F15FF1FD052F}" type="presParOf" srcId="{739CC67E-558B-4C31-9E2D-F5DAB69452CA}" destId="{3D166EEB-65E4-4220-B870-7C85F5549BD2}" srcOrd="5" destOrd="0" presId="urn:microsoft.com/office/officeart/2005/8/layout/list1"/>
    <dgm:cxn modelId="{5E5C83D2-CC86-49ED-9849-6DD80558424D}" type="presParOf" srcId="{739CC67E-558B-4C31-9E2D-F5DAB69452CA}" destId="{D79DAE93-6604-4B29-855C-542FC5CF32AB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3814008A-7649-49D9-89A2-80AC0900BC83}" type="doc">
      <dgm:prSet loTypeId="urn:microsoft.com/office/officeart/2005/8/layout/process3" loCatId="process" qsTypeId="urn:microsoft.com/office/officeart/2005/8/quickstyle/simple5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CB9BEB2A-EA79-4000-9E7F-3707CEC9B3D5}">
      <dgm:prSet/>
      <dgm:spPr/>
      <dgm:t>
        <a:bodyPr/>
        <a:lstStyle/>
        <a:p>
          <a:pPr algn="ctr" rtl="1"/>
          <a:r>
            <a:rPr lang="fa-IR" b="1" dirty="0" smtClean="0">
              <a:cs typeface="B Zar" pitchFamily="2" charset="-78"/>
            </a:rPr>
            <a:t>بازاراهای سرمایۀ بزرگ‌تر:</a:t>
          </a:r>
          <a:endParaRPr lang="en-US" b="1" dirty="0">
            <a:cs typeface="B Zar" pitchFamily="2" charset="-78"/>
          </a:endParaRPr>
        </a:p>
      </dgm:t>
    </dgm:pt>
    <dgm:pt modelId="{214D5E69-2EF3-4803-A8DE-66121A8710A4}" type="parTrans" cxnId="{FB72B251-3720-4A56-8A6D-2147652EE41D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67B3EC7B-044C-4262-9183-D7846265B797}" type="sibTrans" cxnId="{FB72B251-3720-4A56-8A6D-2147652EE41D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442849A5-C91A-4D5E-8289-6A8127F105BC}">
      <dgm:prSet/>
      <dgm:spPr/>
      <dgm:t>
        <a:bodyPr/>
        <a:lstStyle/>
        <a:p>
          <a:pPr algn="justLow" rtl="1"/>
          <a:r>
            <a:rPr lang="fa-IR" dirty="0" smtClean="0">
              <a:cs typeface="B Zar" pitchFamily="2" charset="-78"/>
            </a:rPr>
            <a:t>به بانک‌ها در جهت بهبود غربال وام‌گیرنده‌ها، نظارت کارامدتر بر سرمایه‌گذاری‌ها، و پیام‌دهی وضعیت ریسک آن‌ها به روش‌هایی غیر از نسبت سرمایه به دارایی کمک می‌کند.</a:t>
          </a:r>
          <a:endParaRPr lang="en-US" dirty="0">
            <a:cs typeface="B Zar" pitchFamily="2" charset="-78"/>
          </a:endParaRPr>
        </a:p>
      </dgm:t>
    </dgm:pt>
    <dgm:pt modelId="{CE013AB4-DC5B-4F20-9A4C-E84969987753}" type="parTrans" cxnId="{424A0B60-D156-4DF9-8C71-8CE4ACEA7694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15BE7A2F-4676-4BD0-9D37-3F5F95B88E8C}" type="sibTrans" cxnId="{424A0B60-D156-4DF9-8C71-8CE4ACEA7694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0768C764-77E2-4BCB-86B9-498A47355AE7}">
      <dgm:prSet/>
      <dgm:spPr/>
      <dgm:t>
        <a:bodyPr/>
        <a:lstStyle/>
        <a:p>
          <a:pPr algn="justLow" rtl="1"/>
          <a:r>
            <a:rPr lang="fa-IR" dirty="0" smtClean="0">
              <a:cs typeface="B Zar" pitchFamily="2" charset="-78"/>
            </a:rPr>
            <a:t>به پیام‌دهی ناشی ازعملکرد بانک‌ها، کمک شایانی می‌کند که نتیجۀ آن تأمین مالی با قیمت‌هایی متناسب با سطح ریسک و شهرت بانک است.</a:t>
          </a:r>
          <a:endParaRPr lang="en-US" dirty="0">
            <a:cs typeface="B Zar" pitchFamily="2" charset="-78"/>
          </a:endParaRPr>
        </a:p>
      </dgm:t>
    </dgm:pt>
    <dgm:pt modelId="{9F377177-09D6-440E-848B-E388A458E2A0}" type="parTrans" cxnId="{A8404855-B8CB-4A6D-B6AE-D1B935C65503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0DC3E242-7F4F-4862-AE4A-5F847C648843}" type="sibTrans" cxnId="{A8404855-B8CB-4A6D-B6AE-D1B935C65503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27763D2A-A3CD-4A00-8766-34E2AFFDE51C}" type="pres">
      <dgm:prSet presAssocID="{3814008A-7649-49D9-89A2-80AC0900BC83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DD86A7F-A2C3-4853-8686-A4BCDC813BF3}" type="pres">
      <dgm:prSet presAssocID="{CB9BEB2A-EA79-4000-9E7F-3707CEC9B3D5}" presName="composite" presStyleCnt="0"/>
      <dgm:spPr/>
    </dgm:pt>
    <dgm:pt modelId="{6021201B-89C6-42B6-9F79-2E9A00418BC0}" type="pres">
      <dgm:prSet presAssocID="{CB9BEB2A-EA79-4000-9E7F-3707CEC9B3D5}" presName="parTx" presStyleLbl="node1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1A87EA0-2713-4374-9442-0E1A9DAE3851}" type="pres">
      <dgm:prSet presAssocID="{CB9BEB2A-EA79-4000-9E7F-3707CEC9B3D5}" presName="parSh" presStyleLbl="node1" presStyleIdx="0" presStyleCnt="1"/>
      <dgm:spPr/>
      <dgm:t>
        <a:bodyPr/>
        <a:lstStyle/>
        <a:p>
          <a:endParaRPr lang="en-US"/>
        </a:p>
      </dgm:t>
    </dgm:pt>
    <dgm:pt modelId="{53B640EA-99BA-43F5-A28E-08EFC026D6F3}" type="pres">
      <dgm:prSet presAssocID="{CB9BEB2A-EA79-4000-9E7F-3707CEC9B3D5}" presName="desTx" presStyleLbl="fgAcc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69D4BB9-11DC-4097-AD16-0BB8A1321D6C}" type="presOf" srcId="{3814008A-7649-49D9-89A2-80AC0900BC83}" destId="{27763D2A-A3CD-4A00-8766-34E2AFFDE51C}" srcOrd="0" destOrd="0" presId="urn:microsoft.com/office/officeart/2005/8/layout/process3"/>
    <dgm:cxn modelId="{396D7708-D7B8-47C6-BE4A-BD63CD7C4083}" type="presOf" srcId="{442849A5-C91A-4D5E-8289-6A8127F105BC}" destId="{53B640EA-99BA-43F5-A28E-08EFC026D6F3}" srcOrd="0" destOrd="0" presId="urn:microsoft.com/office/officeart/2005/8/layout/process3"/>
    <dgm:cxn modelId="{0C6A6779-EE9C-4EA1-BFB1-9DC87B939FEB}" type="presOf" srcId="{CB9BEB2A-EA79-4000-9E7F-3707CEC9B3D5}" destId="{6021201B-89C6-42B6-9F79-2E9A00418BC0}" srcOrd="0" destOrd="0" presId="urn:microsoft.com/office/officeart/2005/8/layout/process3"/>
    <dgm:cxn modelId="{FB72B251-3720-4A56-8A6D-2147652EE41D}" srcId="{3814008A-7649-49D9-89A2-80AC0900BC83}" destId="{CB9BEB2A-EA79-4000-9E7F-3707CEC9B3D5}" srcOrd="0" destOrd="0" parTransId="{214D5E69-2EF3-4803-A8DE-66121A8710A4}" sibTransId="{67B3EC7B-044C-4262-9183-D7846265B797}"/>
    <dgm:cxn modelId="{A8404855-B8CB-4A6D-B6AE-D1B935C65503}" srcId="{CB9BEB2A-EA79-4000-9E7F-3707CEC9B3D5}" destId="{0768C764-77E2-4BCB-86B9-498A47355AE7}" srcOrd="1" destOrd="0" parTransId="{9F377177-09D6-440E-848B-E388A458E2A0}" sibTransId="{0DC3E242-7F4F-4862-AE4A-5F847C648843}"/>
    <dgm:cxn modelId="{424A0B60-D156-4DF9-8C71-8CE4ACEA7694}" srcId="{CB9BEB2A-EA79-4000-9E7F-3707CEC9B3D5}" destId="{442849A5-C91A-4D5E-8289-6A8127F105BC}" srcOrd="0" destOrd="0" parTransId="{CE013AB4-DC5B-4F20-9A4C-E84969987753}" sibTransId="{15BE7A2F-4676-4BD0-9D37-3F5F95B88E8C}"/>
    <dgm:cxn modelId="{FF480105-3CF8-4060-99D8-604C4BC9DA2F}" type="presOf" srcId="{CB9BEB2A-EA79-4000-9E7F-3707CEC9B3D5}" destId="{41A87EA0-2713-4374-9442-0E1A9DAE3851}" srcOrd="1" destOrd="0" presId="urn:microsoft.com/office/officeart/2005/8/layout/process3"/>
    <dgm:cxn modelId="{E74A8826-3EA9-4A68-924E-973914CAEEAF}" type="presOf" srcId="{0768C764-77E2-4BCB-86B9-498A47355AE7}" destId="{53B640EA-99BA-43F5-A28E-08EFC026D6F3}" srcOrd="0" destOrd="1" presId="urn:microsoft.com/office/officeart/2005/8/layout/process3"/>
    <dgm:cxn modelId="{04BA0C8B-23B8-47CA-AC4F-9EAEEB2BDE4D}" type="presParOf" srcId="{27763D2A-A3CD-4A00-8766-34E2AFFDE51C}" destId="{6DD86A7F-A2C3-4853-8686-A4BCDC813BF3}" srcOrd="0" destOrd="0" presId="urn:microsoft.com/office/officeart/2005/8/layout/process3"/>
    <dgm:cxn modelId="{D86ACC96-92ED-4CD7-86E9-4B06F24DAE3A}" type="presParOf" srcId="{6DD86A7F-A2C3-4853-8686-A4BCDC813BF3}" destId="{6021201B-89C6-42B6-9F79-2E9A00418BC0}" srcOrd="0" destOrd="0" presId="urn:microsoft.com/office/officeart/2005/8/layout/process3"/>
    <dgm:cxn modelId="{41826194-520F-4477-A97E-C74FEA821A2C}" type="presParOf" srcId="{6DD86A7F-A2C3-4853-8686-A4BCDC813BF3}" destId="{41A87EA0-2713-4374-9442-0E1A9DAE3851}" srcOrd="1" destOrd="0" presId="urn:microsoft.com/office/officeart/2005/8/layout/process3"/>
    <dgm:cxn modelId="{E8A487A9-F83F-4403-8D89-678FC6BFD323}" type="presParOf" srcId="{6DD86A7F-A2C3-4853-8686-A4BCDC813BF3}" destId="{53B640EA-99BA-43F5-A28E-08EFC026D6F3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2.xml><?xml version="1.0" encoding="utf-8"?>
<dgm:dataModel xmlns:dgm="http://schemas.openxmlformats.org/drawingml/2006/diagram" xmlns:a="http://schemas.openxmlformats.org/drawingml/2006/main">
  <dgm:ptLst>
    <dgm:pt modelId="{5C0BE590-CBCB-4B5F-A76E-5416855233D1}" type="doc">
      <dgm:prSet loTypeId="urn:microsoft.com/office/officeart/2005/8/layout/hProcess4" loCatId="process" qsTypeId="urn:microsoft.com/office/officeart/2005/8/quickstyle/3d2" qsCatId="3D" csTypeId="urn:microsoft.com/office/officeart/2005/8/colors/accent6_2" csCatId="accent6" phldr="1"/>
      <dgm:spPr/>
      <dgm:t>
        <a:bodyPr/>
        <a:lstStyle/>
        <a:p>
          <a:endParaRPr lang="en-US"/>
        </a:p>
      </dgm:t>
    </dgm:pt>
    <dgm:pt modelId="{E9518663-5940-488B-AD2E-8F72B730AB70}">
      <dgm:prSet/>
      <dgm:spPr/>
      <dgm:t>
        <a:bodyPr/>
        <a:lstStyle/>
        <a:p>
          <a:pPr rtl="1"/>
          <a:r>
            <a:rPr lang="fa-IR" dirty="0" smtClean="0">
              <a:cs typeface="B Titr" pitchFamily="2" charset="-78"/>
            </a:rPr>
            <a:t>تأمین مالی ساختاریافته</a:t>
          </a:r>
          <a:endParaRPr lang="en-US" dirty="0">
            <a:cs typeface="B Titr" pitchFamily="2" charset="-78"/>
          </a:endParaRPr>
        </a:p>
      </dgm:t>
    </dgm:pt>
    <dgm:pt modelId="{711FDEEC-00BC-4364-9B26-85C2BF8441F1}" type="parTrans" cxnId="{2B6BC380-D526-45CD-8979-38B07D11FD11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440C0113-49B2-40FA-8907-9F36D2938219}" type="sibTrans" cxnId="{2B6BC380-D526-45CD-8979-38B07D11FD11}">
      <dgm:prSet/>
      <dgm:spPr>
        <a:solidFill>
          <a:schemeClr val="accent6">
            <a:tint val="60000"/>
            <a:hueOff val="0"/>
            <a:satOff val="0"/>
            <a:lumOff val="0"/>
            <a:alpha val="0"/>
          </a:schemeClr>
        </a:solidFill>
      </dgm:spPr>
      <dgm:t>
        <a:bodyPr/>
        <a:lstStyle/>
        <a:p>
          <a:endParaRPr lang="en-US">
            <a:cs typeface="B Zar" pitchFamily="2" charset="-78"/>
          </a:endParaRPr>
        </a:p>
      </dgm:t>
    </dgm:pt>
    <dgm:pt modelId="{934E38FC-9CAB-48B4-8B58-A25F1C5B653F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تبدیل به اوراق بهادار کردن</a:t>
          </a:r>
          <a:endParaRPr lang="en-US" dirty="0">
            <a:cs typeface="B Zar" pitchFamily="2" charset="-78"/>
          </a:endParaRPr>
        </a:p>
      </dgm:t>
    </dgm:pt>
    <dgm:pt modelId="{3AD8F02C-4164-40EA-BA57-FCDFC4A04508}" type="parTrans" cxnId="{3D6E27B9-64E3-4490-9676-E3E180764F33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215B9368-FA11-4A13-9420-0B420D18FF10}" type="sibTrans" cxnId="{3D6E27B9-64E3-4490-9676-E3E180764F33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E4E99385-AB59-40F5-80D6-1D44CDD2E8FB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تأمین مالی قبضۀ مالکیت</a:t>
          </a:r>
          <a:endParaRPr lang="en-US" dirty="0">
            <a:cs typeface="B Zar" pitchFamily="2" charset="-78"/>
          </a:endParaRPr>
        </a:p>
      </dgm:t>
    </dgm:pt>
    <dgm:pt modelId="{A739189D-1930-4A5E-9B56-F3E7BAAA8028}" type="parTrans" cxnId="{D13AC84E-E777-4438-AD73-DB30FF0E7F09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9F173CA8-E2C0-449B-A745-AABAF579761F}" type="sibTrans" cxnId="{D13AC84E-E777-4438-AD73-DB30FF0E7F09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C6A2EEC1-46AE-4188-A958-D079190BC9BD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وام سندیکایی</a:t>
          </a:r>
          <a:endParaRPr lang="en-US" dirty="0">
            <a:cs typeface="B Zar" pitchFamily="2" charset="-78"/>
          </a:endParaRPr>
        </a:p>
      </dgm:t>
    </dgm:pt>
    <dgm:pt modelId="{93B3DCEF-6AEB-46DF-8BE2-1C6422D059F7}" type="parTrans" cxnId="{5AAB2BB5-3F40-4E77-A5CB-A10B469CD6BE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4B888F2B-8CFF-4FF4-978B-F29BBC8F1F8E}" type="sibTrans" cxnId="{5AAB2BB5-3F40-4E77-A5CB-A10B469CD6BE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D6709026-9FEF-4ED5-BEAC-F88DDA02E083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تأمین مالی پروژه</a:t>
          </a:r>
          <a:endParaRPr lang="en-US" dirty="0">
            <a:cs typeface="B Zar" pitchFamily="2" charset="-78"/>
          </a:endParaRPr>
        </a:p>
      </dgm:t>
    </dgm:pt>
    <dgm:pt modelId="{123A5B7C-55A1-48F7-862C-2B47FF849D98}" type="parTrans" cxnId="{2410A5FF-7EF0-416B-B046-3E04C08CBD9F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38305DF7-457F-4DFB-93F5-ABBD8E6C1245}" type="sibTrans" cxnId="{2410A5FF-7EF0-416B-B046-3E04C08CBD9F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04502B66-6829-4DA2-B7CD-3A8BB8ACA67E}">
      <dgm:prSet/>
      <dgm:spPr/>
      <dgm:t>
        <a:bodyPr/>
        <a:lstStyle/>
        <a:p>
          <a:pPr rtl="1"/>
          <a:r>
            <a:rPr lang="fa-IR" dirty="0" smtClean="0">
              <a:cs typeface="B Titr" pitchFamily="2" charset="-78"/>
            </a:rPr>
            <a:t>صندوق‌های سرمایه‌گذاری</a:t>
          </a:r>
          <a:endParaRPr lang="en-US" dirty="0">
            <a:cs typeface="B Titr" pitchFamily="2" charset="-78"/>
          </a:endParaRPr>
        </a:p>
      </dgm:t>
    </dgm:pt>
    <dgm:pt modelId="{3449E6F3-8262-406D-8491-37642D424772}" type="parTrans" cxnId="{58512975-A751-4422-AC33-9B6A66BC172B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2B30C00E-2C7C-4A8D-BA4C-27E1FAF8CDFA}" type="sibTrans" cxnId="{58512975-A751-4422-AC33-9B6A66BC172B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6AFC6099-4970-4474-9157-4681506D8259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صندوق‌های بازنشستگی برنامه‌ریزی شده</a:t>
          </a:r>
          <a:endParaRPr lang="en-US" dirty="0">
            <a:cs typeface="B Zar" pitchFamily="2" charset="-78"/>
          </a:endParaRPr>
        </a:p>
      </dgm:t>
    </dgm:pt>
    <dgm:pt modelId="{64CE3742-842E-44FE-BD43-7D270A0B9BBA}" type="parTrans" cxnId="{9C6CFE64-DCD1-47EB-AED1-8A711583381D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C36C7429-C251-4854-A3D2-D447C84F187F}" type="sibTrans" cxnId="{9C6CFE64-DCD1-47EB-AED1-8A711583381D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84999A89-E2B7-467C-9368-53D84B9F0B07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صندوق‌های سرمایه‌گذاری مشترک</a:t>
          </a:r>
          <a:endParaRPr lang="en-US" dirty="0">
            <a:cs typeface="B Zar" pitchFamily="2" charset="-78"/>
          </a:endParaRPr>
        </a:p>
      </dgm:t>
    </dgm:pt>
    <dgm:pt modelId="{39CD7055-F81C-40E5-BFEA-81D869ECF7D7}" type="parTrans" cxnId="{4ECEF814-4FA7-4321-9D1E-048BD69166DF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131612C2-1D13-4B8B-9743-A3AE038959AA}" type="sibTrans" cxnId="{4ECEF814-4FA7-4321-9D1E-048BD69166DF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B1DCFA4E-B882-4581-AA34-149659622742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صندوق‌های سرمایه‌گذاری با درآمد ثابت</a:t>
          </a:r>
          <a:endParaRPr lang="en-US" dirty="0">
            <a:cs typeface="B Zar" pitchFamily="2" charset="-78"/>
          </a:endParaRPr>
        </a:p>
      </dgm:t>
    </dgm:pt>
    <dgm:pt modelId="{F40C95BD-3D4F-4C09-80A0-53080C48B038}" type="parTrans" cxnId="{6AB3AEF9-A2A8-4944-B45D-B34BEEFADEE9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419E1BCA-3151-4835-A74B-DF68DFF8BDD2}" type="sibTrans" cxnId="{6AB3AEF9-A2A8-4944-B45D-B34BEEFADEE9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20FC788B-3ED8-4057-9B44-45037A0B257D}" type="pres">
      <dgm:prSet presAssocID="{5C0BE590-CBCB-4B5F-A76E-5416855233D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9722937-9972-46BD-8F4F-54F9D55CC5A3}" type="pres">
      <dgm:prSet presAssocID="{5C0BE590-CBCB-4B5F-A76E-5416855233D1}" presName="tSp" presStyleCnt="0"/>
      <dgm:spPr/>
    </dgm:pt>
    <dgm:pt modelId="{0A7B5281-7453-43E3-9178-E68A23EE2C4B}" type="pres">
      <dgm:prSet presAssocID="{5C0BE590-CBCB-4B5F-A76E-5416855233D1}" presName="bSp" presStyleCnt="0"/>
      <dgm:spPr/>
    </dgm:pt>
    <dgm:pt modelId="{C3C48647-1A04-41D8-A550-BD690DF02902}" type="pres">
      <dgm:prSet presAssocID="{5C0BE590-CBCB-4B5F-A76E-5416855233D1}" presName="process" presStyleCnt="0"/>
      <dgm:spPr/>
    </dgm:pt>
    <dgm:pt modelId="{D4C13A6F-20D7-42A5-9A7F-70A4EAABB809}" type="pres">
      <dgm:prSet presAssocID="{E9518663-5940-488B-AD2E-8F72B730AB70}" presName="composite1" presStyleCnt="0"/>
      <dgm:spPr/>
    </dgm:pt>
    <dgm:pt modelId="{2778267C-E7C1-4CF9-A5A1-AEC13CA38E89}" type="pres">
      <dgm:prSet presAssocID="{E9518663-5940-488B-AD2E-8F72B730AB70}" presName="dummyNode1" presStyleLbl="node1" presStyleIdx="0" presStyleCnt="2"/>
      <dgm:spPr/>
    </dgm:pt>
    <dgm:pt modelId="{847FEE91-00F1-4CAE-950B-1605B372C019}" type="pres">
      <dgm:prSet presAssocID="{E9518663-5940-488B-AD2E-8F72B730AB70}" presName="childNode1" presStyleLbl="bgAcc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07C4BCC-609F-4EA2-8AD5-07AFD286516F}" type="pres">
      <dgm:prSet presAssocID="{E9518663-5940-488B-AD2E-8F72B730AB70}" presName="childNode1tx" presStyleLbl="bgAcc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7C815AD-7852-468C-9075-1381698C76DD}" type="pres">
      <dgm:prSet presAssocID="{E9518663-5940-488B-AD2E-8F72B730AB70}" presName="parentNode1" presStyleLbl="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3A15781-E901-424F-89EB-195C8204B37A}" type="pres">
      <dgm:prSet presAssocID="{E9518663-5940-488B-AD2E-8F72B730AB70}" presName="connSite1" presStyleCnt="0"/>
      <dgm:spPr/>
    </dgm:pt>
    <dgm:pt modelId="{0A22BD80-2E98-4A2C-BF66-966D08D4CCAB}" type="pres">
      <dgm:prSet presAssocID="{440C0113-49B2-40FA-8907-9F36D2938219}" presName="Name9" presStyleLbl="sibTrans2D1" presStyleIdx="0" presStyleCnt="1"/>
      <dgm:spPr/>
      <dgm:t>
        <a:bodyPr/>
        <a:lstStyle/>
        <a:p>
          <a:endParaRPr lang="en-US"/>
        </a:p>
      </dgm:t>
    </dgm:pt>
    <dgm:pt modelId="{C0C84C38-3599-43BB-9F98-950A9C38A69F}" type="pres">
      <dgm:prSet presAssocID="{04502B66-6829-4DA2-B7CD-3A8BB8ACA67E}" presName="composite2" presStyleCnt="0"/>
      <dgm:spPr/>
    </dgm:pt>
    <dgm:pt modelId="{FD43D88F-A687-459F-99A1-A31F195A7092}" type="pres">
      <dgm:prSet presAssocID="{04502B66-6829-4DA2-B7CD-3A8BB8ACA67E}" presName="dummyNode2" presStyleLbl="node1" presStyleIdx="0" presStyleCnt="2"/>
      <dgm:spPr/>
    </dgm:pt>
    <dgm:pt modelId="{B88D1A25-196F-4035-ACA3-2B45A05A03D4}" type="pres">
      <dgm:prSet presAssocID="{04502B66-6829-4DA2-B7CD-3A8BB8ACA67E}" presName="childNode2" presStyleLbl="bgAcc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4A78244-576E-4ED5-A2D1-2650296C3141}" type="pres">
      <dgm:prSet presAssocID="{04502B66-6829-4DA2-B7CD-3A8BB8ACA67E}" presName="childNode2tx" presStyleLbl="bgAcc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7042446-E0AF-48B4-8966-63FBCA7244B5}" type="pres">
      <dgm:prSet presAssocID="{04502B66-6829-4DA2-B7CD-3A8BB8ACA67E}" presName="parentNode2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A68EA29-2CA0-4C03-BC4A-E7B39FE9715A}" type="pres">
      <dgm:prSet presAssocID="{04502B66-6829-4DA2-B7CD-3A8BB8ACA67E}" presName="connSite2" presStyleCnt="0"/>
      <dgm:spPr/>
    </dgm:pt>
  </dgm:ptLst>
  <dgm:cxnLst>
    <dgm:cxn modelId="{B42EFFB9-2C24-44F3-B05B-1FFB00D8B534}" type="presOf" srcId="{934E38FC-9CAB-48B4-8B58-A25F1C5B653F}" destId="{207C4BCC-609F-4EA2-8AD5-07AFD286516F}" srcOrd="1" destOrd="0" presId="urn:microsoft.com/office/officeart/2005/8/layout/hProcess4"/>
    <dgm:cxn modelId="{6AB3AEF9-A2A8-4944-B45D-B34BEEFADEE9}" srcId="{04502B66-6829-4DA2-B7CD-3A8BB8ACA67E}" destId="{B1DCFA4E-B882-4581-AA34-149659622742}" srcOrd="2" destOrd="0" parTransId="{F40C95BD-3D4F-4C09-80A0-53080C48B038}" sibTransId="{419E1BCA-3151-4835-A74B-DF68DFF8BDD2}"/>
    <dgm:cxn modelId="{84D0B800-393E-49CA-B0A9-41F9C83D75C2}" type="presOf" srcId="{934E38FC-9CAB-48B4-8B58-A25F1C5B653F}" destId="{847FEE91-00F1-4CAE-950B-1605B372C019}" srcOrd="0" destOrd="0" presId="urn:microsoft.com/office/officeart/2005/8/layout/hProcess4"/>
    <dgm:cxn modelId="{033EB4D6-3C20-420A-AAC1-ADF64F93E7A2}" type="presOf" srcId="{84999A89-E2B7-467C-9368-53D84B9F0B07}" destId="{B88D1A25-196F-4035-ACA3-2B45A05A03D4}" srcOrd="0" destOrd="1" presId="urn:microsoft.com/office/officeart/2005/8/layout/hProcess4"/>
    <dgm:cxn modelId="{9C6CFE64-DCD1-47EB-AED1-8A711583381D}" srcId="{04502B66-6829-4DA2-B7CD-3A8BB8ACA67E}" destId="{6AFC6099-4970-4474-9157-4681506D8259}" srcOrd="0" destOrd="0" parTransId="{64CE3742-842E-44FE-BD43-7D270A0B9BBA}" sibTransId="{C36C7429-C251-4854-A3D2-D447C84F187F}"/>
    <dgm:cxn modelId="{B4CED450-B494-4C14-A974-C0EFFF80F068}" type="presOf" srcId="{E4E99385-AB59-40F5-80D6-1D44CDD2E8FB}" destId="{207C4BCC-609F-4EA2-8AD5-07AFD286516F}" srcOrd="1" destOrd="1" presId="urn:microsoft.com/office/officeart/2005/8/layout/hProcess4"/>
    <dgm:cxn modelId="{13D07F05-A9B9-43FB-A2F6-E338B03BD530}" type="presOf" srcId="{6AFC6099-4970-4474-9157-4681506D8259}" destId="{F4A78244-576E-4ED5-A2D1-2650296C3141}" srcOrd="1" destOrd="0" presId="urn:microsoft.com/office/officeart/2005/8/layout/hProcess4"/>
    <dgm:cxn modelId="{C987B0C7-F021-459F-A3FB-60FDE78B6355}" type="presOf" srcId="{84999A89-E2B7-467C-9368-53D84B9F0B07}" destId="{F4A78244-576E-4ED5-A2D1-2650296C3141}" srcOrd="1" destOrd="1" presId="urn:microsoft.com/office/officeart/2005/8/layout/hProcess4"/>
    <dgm:cxn modelId="{5AAB2BB5-3F40-4E77-A5CB-A10B469CD6BE}" srcId="{E9518663-5940-488B-AD2E-8F72B730AB70}" destId="{C6A2EEC1-46AE-4188-A958-D079190BC9BD}" srcOrd="2" destOrd="0" parTransId="{93B3DCEF-6AEB-46DF-8BE2-1C6422D059F7}" sibTransId="{4B888F2B-8CFF-4FF4-978B-F29BBC8F1F8E}"/>
    <dgm:cxn modelId="{4CA1D6CC-ED1D-4F77-8040-3A5B4B2B1FA0}" type="presOf" srcId="{C6A2EEC1-46AE-4188-A958-D079190BC9BD}" destId="{847FEE91-00F1-4CAE-950B-1605B372C019}" srcOrd="0" destOrd="2" presId="urn:microsoft.com/office/officeart/2005/8/layout/hProcess4"/>
    <dgm:cxn modelId="{D13AC84E-E777-4438-AD73-DB30FF0E7F09}" srcId="{E9518663-5940-488B-AD2E-8F72B730AB70}" destId="{E4E99385-AB59-40F5-80D6-1D44CDD2E8FB}" srcOrd="1" destOrd="0" parTransId="{A739189D-1930-4A5E-9B56-F3E7BAAA8028}" sibTransId="{9F173CA8-E2C0-449B-A745-AABAF579761F}"/>
    <dgm:cxn modelId="{42B7270C-D163-467D-869E-F2DEEA2DB16F}" type="presOf" srcId="{D6709026-9FEF-4ED5-BEAC-F88DDA02E083}" destId="{847FEE91-00F1-4CAE-950B-1605B372C019}" srcOrd="0" destOrd="3" presId="urn:microsoft.com/office/officeart/2005/8/layout/hProcess4"/>
    <dgm:cxn modelId="{BBA2FCA1-DEAF-48CE-8B77-B53B780E7106}" type="presOf" srcId="{E9518663-5940-488B-AD2E-8F72B730AB70}" destId="{87C815AD-7852-468C-9075-1381698C76DD}" srcOrd="0" destOrd="0" presId="urn:microsoft.com/office/officeart/2005/8/layout/hProcess4"/>
    <dgm:cxn modelId="{2B6BC380-D526-45CD-8979-38B07D11FD11}" srcId="{5C0BE590-CBCB-4B5F-A76E-5416855233D1}" destId="{E9518663-5940-488B-AD2E-8F72B730AB70}" srcOrd="0" destOrd="0" parTransId="{711FDEEC-00BC-4364-9B26-85C2BF8441F1}" sibTransId="{440C0113-49B2-40FA-8907-9F36D2938219}"/>
    <dgm:cxn modelId="{7501FC18-C05F-4016-8436-7940A5FF8292}" type="presOf" srcId="{C6A2EEC1-46AE-4188-A958-D079190BC9BD}" destId="{207C4BCC-609F-4EA2-8AD5-07AFD286516F}" srcOrd="1" destOrd="2" presId="urn:microsoft.com/office/officeart/2005/8/layout/hProcess4"/>
    <dgm:cxn modelId="{2410A5FF-7EF0-416B-B046-3E04C08CBD9F}" srcId="{E9518663-5940-488B-AD2E-8F72B730AB70}" destId="{D6709026-9FEF-4ED5-BEAC-F88DDA02E083}" srcOrd="3" destOrd="0" parTransId="{123A5B7C-55A1-48F7-862C-2B47FF849D98}" sibTransId="{38305DF7-457F-4DFB-93F5-ABBD8E6C1245}"/>
    <dgm:cxn modelId="{BDB211F7-D97A-4060-89B3-7D7BC686F7A4}" type="presOf" srcId="{D6709026-9FEF-4ED5-BEAC-F88DDA02E083}" destId="{207C4BCC-609F-4EA2-8AD5-07AFD286516F}" srcOrd="1" destOrd="3" presId="urn:microsoft.com/office/officeart/2005/8/layout/hProcess4"/>
    <dgm:cxn modelId="{3D6E27B9-64E3-4490-9676-E3E180764F33}" srcId="{E9518663-5940-488B-AD2E-8F72B730AB70}" destId="{934E38FC-9CAB-48B4-8B58-A25F1C5B653F}" srcOrd="0" destOrd="0" parTransId="{3AD8F02C-4164-40EA-BA57-FCDFC4A04508}" sibTransId="{215B9368-FA11-4A13-9420-0B420D18FF10}"/>
    <dgm:cxn modelId="{92FEECC9-E97B-48DB-AAAE-B01ADAA143C5}" type="presOf" srcId="{04502B66-6829-4DA2-B7CD-3A8BB8ACA67E}" destId="{D7042446-E0AF-48B4-8966-63FBCA7244B5}" srcOrd="0" destOrd="0" presId="urn:microsoft.com/office/officeart/2005/8/layout/hProcess4"/>
    <dgm:cxn modelId="{4B39840C-517A-40C0-94CD-A65B1E219D57}" type="presOf" srcId="{440C0113-49B2-40FA-8907-9F36D2938219}" destId="{0A22BD80-2E98-4A2C-BF66-966D08D4CCAB}" srcOrd="0" destOrd="0" presId="urn:microsoft.com/office/officeart/2005/8/layout/hProcess4"/>
    <dgm:cxn modelId="{58512975-A751-4422-AC33-9B6A66BC172B}" srcId="{5C0BE590-CBCB-4B5F-A76E-5416855233D1}" destId="{04502B66-6829-4DA2-B7CD-3A8BB8ACA67E}" srcOrd="1" destOrd="0" parTransId="{3449E6F3-8262-406D-8491-37642D424772}" sibTransId="{2B30C00E-2C7C-4A8D-BA4C-27E1FAF8CDFA}"/>
    <dgm:cxn modelId="{C340664B-3C7E-405C-8D9C-F376D8CBB521}" type="presOf" srcId="{B1DCFA4E-B882-4581-AA34-149659622742}" destId="{B88D1A25-196F-4035-ACA3-2B45A05A03D4}" srcOrd="0" destOrd="2" presId="urn:microsoft.com/office/officeart/2005/8/layout/hProcess4"/>
    <dgm:cxn modelId="{F47AC54C-C25D-42E7-BA44-F8FA62017F27}" type="presOf" srcId="{B1DCFA4E-B882-4581-AA34-149659622742}" destId="{F4A78244-576E-4ED5-A2D1-2650296C3141}" srcOrd="1" destOrd="2" presId="urn:microsoft.com/office/officeart/2005/8/layout/hProcess4"/>
    <dgm:cxn modelId="{84D415EF-CB84-42C4-A83C-D2175C5B3647}" type="presOf" srcId="{5C0BE590-CBCB-4B5F-A76E-5416855233D1}" destId="{20FC788B-3ED8-4057-9B44-45037A0B257D}" srcOrd="0" destOrd="0" presId="urn:microsoft.com/office/officeart/2005/8/layout/hProcess4"/>
    <dgm:cxn modelId="{4ECEF814-4FA7-4321-9D1E-048BD69166DF}" srcId="{04502B66-6829-4DA2-B7CD-3A8BB8ACA67E}" destId="{84999A89-E2B7-467C-9368-53D84B9F0B07}" srcOrd="1" destOrd="0" parTransId="{39CD7055-F81C-40E5-BFEA-81D869ECF7D7}" sibTransId="{131612C2-1D13-4B8B-9743-A3AE038959AA}"/>
    <dgm:cxn modelId="{6968AEA7-EF76-4E6B-8F59-2C4140C6BECF}" type="presOf" srcId="{E4E99385-AB59-40F5-80D6-1D44CDD2E8FB}" destId="{847FEE91-00F1-4CAE-950B-1605B372C019}" srcOrd="0" destOrd="1" presId="urn:microsoft.com/office/officeart/2005/8/layout/hProcess4"/>
    <dgm:cxn modelId="{B904DE56-5940-4195-854D-69D1E71992B9}" type="presOf" srcId="{6AFC6099-4970-4474-9157-4681506D8259}" destId="{B88D1A25-196F-4035-ACA3-2B45A05A03D4}" srcOrd="0" destOrd="0" presId="urn:microsoft.com/office/officeart/2005/8/layout/hProcess4"/>
    <dgm:cxn modelId="{7D136D17-C5EC-4404-B488-B63E1D342E77}" type="presParOf" srcId="{20FC788B-3ED8-4057-9B44-45037A0B257D}" destId="{29722937-9972-46BD-8F4F-54F9D55CC5A3}" srcOrd="0" destOrd="0" presId="urn:microsoft.com/office/officeart/2005/8/layout/hProcess4"/>
    <dgm:cxn modelId="{B9B196DB-E192-4086-A375-68911324AAEB}" type="presParOf" srcId="{20FC788B-3ED8-4057-9B44-45037A0B257D}" destId="{0A7B5281-7453-43E3-9178-E68A23EE2C4B}" srcOrd="1" destOrd="0" presId="urn:microsoft.com/office/officeart/2005/8/layout/hProcess4"/>
    <dgm:cxn modelId="{4C12EE5A-08DB-4C57-B943-818F30DCECEE}" type="presParOf" srcId="{20FC788B-3ED8-4057-9B44-45037A0B257D}" destId="{C3C48647-1A04-41D8-A550-BD690DF02902}" srcOrd="2" destOrd="0" presId="urn:microsoft.com/office/officeart/2005/8/layout/hProcess4"/>
    <dgm:cxn modelId="{3A051797-6272-4C60-B45F-951D592E0D7C}" type="presParOf" srcId="{C3C48647-1A04-41D8-A550-BD690DF02902}" destId="{D4C13A6F-20D7-42A5-9A7F-70A4EAABB809}" srcOrd="0" destOrd="0" presId="urn:microsoft.com/office/officeart/2005/8/layout/hProcess4"/>
    <dgm:cxn modelId="{61940F72-A861-434A-BB77-ED8B285671A2}" type="presParOf" srcId="{D4C13A6F-20D7-42A5-9A7F-70A4EAABB809}" destId="{2778267C-E7C1-4CF9-A5A1-AEC13CA38E89}" srcOrd="0" destOrd="0" presId="urn:microsoft.com/office/officeart/2005/8/layout/hProcess4"/>
    <dgm:cxn modelId="{2A6D9EB5-9F90-4386-A93B-85D5A4007E15}" type="presParOf" srcId="{D4C13A6F-20D7-42A5-9A7F-70A4EAABB809}" destId="{847FEE91-00F1-4CAE-950B-1605B372C019}" srcOrd="1" destOrd="0" presId="urn:microsoft.com/office/officeart/2005/8/layout/hProcess4"/>
    <dgm:cxn modelId="{2899F658-DCD0-4E6B-817C-53122CD3EE2C}" type="presParOf" srcId="{D4C13A6F-20D7-42A5-9A7F-70A4EAABB809}" destId="{207C4BCC-609F-4EA2-8AD5-07AFD286516F}" srcOrd="2" destOrd="0" presId="urn:microsoft.com/office/officeart/2005/8/layout/hProcess4"/>
    <dgm:cxn modelId="{DE752C82-1C7D-45D2-9EC3-497608BB1262}" type="presParOf" srcId="{D4C13A6F-20D7-42A5-9A7F-70A4EAABB809}" destId="{87C815AD-7852-468C-9075-1381698C76DD}" srcOrd="3" destOrd="0" presId="urn:microsoft.com/office/officeart/2005/8/layout/hProcess4"/>
    <dgm:cxn modelId="{5E057EFB-4C40-4E4B-82C4-D786B45B1B1B}" type="presParOf" srcId="{D4C13A6F-20D7-42A5-9A7F-70A4EAABB809}" destId="{43A15781-E901-424F-89EB-195C8204B37A}" srcOrd="4" destOrd="0" presId="urn:microsoft.com/office/officeart/2005/8/layout/hProcess4"/>
    <dgm:cxn modelId="{9AC1F8EE-D403-476F-B134-EFE4A68C7763}" type="presParOf" srcId="{C3C48647-1A04-41D8-A550-BD690DF02902}" destId="{0A22BD80-2E98-4A2C-BF66-966D08D4CCAB}" srcOrd="1" destOrd="0" presId="urn:microsoft.com/office/officeart/2005/8/layout/hProcess4"/>
    <dgm:cxn modelId="{7D08EE31-BC54-44CE-80D8-4D9AF7FE583D}" type="presParOf" srcId="{C3C48647-1A04-41D8-A550-BD690DF02902}" destId="{C0C84C38-3599-43BB-9F98-950A9C38A69F}" srcOrd="2" destOrd="0" presId="urn:microsoft.com/office/officeart/2005/8/layout/hProcess4"/>
    <dgm:cxn modelId="{64678A80-F49A-4D1C-804B-4D7BAD0D6018}" type="presParOf" srcId="{C0C84C38-3599-43BB-9F98-950A9C38A69F}" destId="{FD43D88F-A687-459F-99A1-A31F195A7092}" srcOrd="0" destOrd="0" presId="urn:microsoft.com/office/officeart/2005/8/layout/hProcess4"/>
    <dgm:cxn modelId="{81D416FF-AEE2-4D56-AF9C-29723867712F}" type="presParOf" srcId="{C0C84C38-3599-43BB-9F98-950A9C38A69F}" destId="{B88D1A25-196F-4035-ACA3-2B45A05A03D4}" srcOrd="1" destOrd="0" presId="urn:microsoft.com/office/officeart/2005/8/layout/hProcess4"/>
    <dgm:cxn modelId="{DFDE0741-7A89-42FC-BEE5-CEEFDD54A816}" type="presParOf" srcId="{C0C84C38-3599-43BB-9F98-950A9C38A69F}" destId="{F4A78244-576E-4ED5-A2D1-2650296C3141}" srcOrd="2" destOrd="0" presId="urn:microsoft.com/office/officeart/2005/8/layout/hProcess4"/>
    <dgm:cxn modelId="{EEFC1AF3-5953-47BB-A98F-655A7275430A}" type="presParOf" srcId="{C0C84C38-3599-43BB-9F98-950A9C38A69F}" destId="{D7042446-E0AF-48B4-8966-63FBCA7244B5}" srcOrd="3" destOrd="0" presId="urn:microsoft.com/office/officeart/2005/8/layout/hProcess4"/>
    <dgm:cxn modelId="{38E23A5A-8880-4D67-A2F2-5CE523965D80}" type="presParOf" srcId="{C0C84C38-3599-43BB-9F98-950A9C38A69F}" destId="{6A68EA29-2CA0-4C03-BC4A-E7B39FE9715A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3.xml><?xml version="1.0" encoding="utf-8"?>
<dgm:dataModel xmlns:dgm="http://schemas.openxmlformats.org/drawingml/2006/diagram" xmlns:a="http://schemas.openxmlformats.org/drawingml/2006/main">
  <dgm:ptLst>
    <dgm:pt modelId="{7B2B1B7E-E8E0-4441-91F8-C2DFEC46D0C4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A52FEBF-19F0-4745-9B95-765D70DA86F4}">
      <dgm:prSet/>
      <dgm:spPr/>
      <dgm:t>
        <a:bodyPr/>
        <a:lstStyle/>
        <a:p>
          <a:pPr algn="ctr" rtl="1"/>
          <a:r>
            <a:rPr lang="fa-IR" dirty="0" smtClean="0">
              <a:cs typeface="B Titr" pitchFamily="2" charset="-78"/>
            </a:rPr>
            <a:t>مدیریت دارایی- بدهی</a:t>
          </a:r>
          <a:endParaRPr lang="en-US" dirty="0">
            <a:cs typeface="B Titr" pitchFamily="2" charset="-78"/>
          </a:endParaRPr>
        </a:p>
      </dgm:t>
    </dgm:pt>
    <dgm:pt modelId="{A770E72F-4C67-4CEB-B85C-D2296B91EF72}" type="parTrans" cxnId="{E8130E04-E63E-4964-8357-9BC47FC199B4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312A5768-947B-4027-B9F1-1FA46822A81C}" type="sibTrans" cxnId="{E8130E04-E63E-4964-8357-9BC47FC199B4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3F4BF3BD-C079-4B63-9285-A37D080909CD}">
      <dgm:prSet/>
      <dgm:spPr/>
      <dgm:t>
        <a:bodyPr/>
        <a:lstStyle/>
        <a:p>
          <a:pPr algn="justLow" rtl="1"/>
          <a:r>
            <a:rPr lang="fa-IR" dirty="0" smtClean="0">
              <a:cs typeface="B Zar" pitchFamily="2" charset="-78"/>
            </a:rPr>
            <a:t>تمایل بانک‌ها برای عرضۀ ابزار مالی کوتاه مدت و مبتنی بر بدهی تلاشی است در جهت تطابق سررسید (</a:t>
          </a:r>
          <a:r>
            <a:rPr lang="en-US" dirty="0" smtClean="0">
              <a:cs typeface="B Zar" pitchFamily="2" charset="-78"/>
            </a:rPr>
            <a:t>maturity </a:t>
          </a:r>
          <a:r>
            <a:rPr lang="en-US" dirty="0" smtClean="0">
              <a:cs typeface="B Zar" pitchFamily="2" charset="-78"/>
            </a:rPr>
            <a:t>match</a:t>
          </a:r>
          <a:r>
            <a:rPr lang="fa-IR" dirty="0" smtClean="0">
              <a:cs typeface="B Zar" pitchFamily="2" charset="-78"/>
            </a:rPr>
            <a:t>) و تطابق وجه نقد (</a:t>
          </a:r>
          <a:r>
            <a:rPr lang="en-US" dirty="0" smtClean="0">
              <a:cs typeface="B Zar" pitchFamily="2" charset="-78"/>
            </a:rPr>
            <a:t>cash </a:t>
          </a:r>
          <a:r>
            <a:rPr lang="en-US" dirty="0" smtClean="0">
              <a:cs typeface="B Zar" pitchFamily="2" charset="-78"/>
            </a:rPr>
            <a:t>match</a:t>
          </a:r>
          <a:r>
            <a:rPr lang="fa-IR" dirty="0" smtClean="0">
              <a:cs typeface="B Zar" pitchFamily="2" charset="-78"/>
            </a:rPr>
            <a:t>) دارایی‌ها و بدهی‌های بانک‌ها</a:t>
          </a:r>
          <a:endParaRPr lang="fa-IR" dirty="0">
            <a:cs typeface="B Zar" pitchFamily="2" charset="-78"/>
          </a:endParaRPr>
        </a:p>
      </dgm:t>
    </dgm:pt>
    <dgm:pt modelId="{BA557B93-BE7C-45AD-A65C-DD8AFBC9E66F}" type="parTrans" cxnId="{6ACBEE15-A6F3-40F7-ABF8-9B81E09ED0DC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73BC228A-387B-4FA6-8875-E3065082302C}" type="sibTrans" cxnId="{6ACBEE15-A6F3-40F7-ABF8-9B81E09ED0DC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E425785A-4E10-4F33-A00D-5348C1F1018E}" type="pres">
      <dgm:prSet presAssocID="{7B2B1B7E-E8E0-4441-91F8-C2DFEC46D0C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61CE8FF-2765-4542-BEAD-18162385BF55}" type="pres">
      <dgm:prSet presAssocID="{6A52FEBF-19F0-4745-9B95-765D70DA86F4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7E8E9CB-748E-4C9E-82EB-62CFD38037AF}" type="pres">
      <dgm:prSet presAssocID="{6A52FEBF-19F0-4745-9B95-765D70DA86F4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8130E04-E63E-4964-8357-9BC47FC199B4}" srcId="{7B2B1B7E-E8E0-4441-91F8-C2DFEC46D0C4}" destId="{6A52FEBF-19F0-4745-9B95-765D70DA86F4}" srcOrd="0" destOrd="0" parTransId="{A770E72F-4C67-4CEB-B85C-D2296B91EF72}" sibTransId="{312A5768-947B-4027-B9F1-1FA46822A81C}"/>
    <dgm:cxn modelId="{6ACBEE15-A6F3-40F7-ABF8-9B81E09ED0DC}" srcId="{6A52FEBF-19F0-4745-9B95-765D70DA86F4}" destId="{3F4BF3BD-C079-4B63-9285-A37D080909CD}" srcOrd="0" destOrd="0" parTransId="{BA557B93-BE7C-45AD-A65C-DD8AFBC9E66F}" sibTransId="{73BC228A-387B-4FA6-8875-E3065082302C}"/>
    <dgm:cxn modelId="{C0E497CF-06FF-43E6-90BE-AB9C56A227C6}" type="presOf" srcId="{7B2B1B7E-E8E0-4441-91F8-C2DFEC46D0C4}" destId="{E425785A-4E10-4F33-A00D-5348C1F1018E}" srcOrd="0" destOrd="0" presId="urn:microsoft.com/office/officeart/2005/8/layout/vList2"/>
    <dgm:cxn modelId="{818FAC0D-E130-4400-BAD2-1FC9567AE87A}" type="presOf" srcId="{6A52FEBF-19F0-4745-9B95-765D70DA86F4}" destId="{761CE8FF-2765-4542-BEAD-18162385BF55}" srcOrd="0" destOrd="0" presId="urn:microsoft.com/office/officeart/2005/8/layout/vList2"/>
    <dgm:cxn modelId="{C13663BF-A73B-40ED-8A98-BD86D6AB10F9}" type="presOf" srcId="{3F4BF3BD-C079-4B63-9285-A37D080909CD}" destId="{07E8E9CB-748E-4C9E-82EB-62CFD38037AF}" srcOrd="0" destOrd="0" presId="urn:microsoft.com/office/officeart/2005/8/layout/vList2"/>
    <dgm:cxn modelId="{725058E7-B474-4FFF-8A98-868F9964F100}" type="presParOf" srcId="{E425785A-4E10-4F33-A00D-5348C1F1018E}" destId="{761CE8FF-2765-4542-BEAD-18162385BF55}" srcOrd="0" destOrd="0" presId="urn:microsoft.com/office/officeart/2005/8/layout/vList2"/>
    <dgm:cxn modelId="{EA639645-0791-45C6-8168-5C3374AD6C8B}" type="presParOf" srcId="{E425785A-4E10-4F33-A00D-5348C1F1018E}" destId="{07E8E9CB-748E-4C9E-82EB-62CFD38037AF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4.xml><?xml version="1.0" encoding="utf-8"?>
<dgm:dataModel xmlns:dgm="http://schemas.openxmlformats.org/drawingml/2006/diagram" xmlns:a="http://schemas.openxmlformats.org/drawingml/2006/main">
  <dgm:ptLst>
    <dgm:pt modelId="{1D73A7CC-773E-425A-8749-1C105165D967}" type="doc">
      <dgm:prSet loTypeId="urn:microsoft.com/office/officeart/2005/8/layout/process3" loCatId="process" qsTypeId="urn:microsoft.com/office/officeart/2005/8/quickstyle/3d2" qsCatId="3D" csTypeId="urn:microsoft.com/office/officeart/2005/8/colors/accent2_1" csCatId="accent2" phldr="1"/>
      <dgm:spPr/>
      <dgm:t>
        <a:bodyPr/>
        <a:lstStyle/>
        <a:p>
          <a:endParaRPr lang="en-US"/>
        </a:p>
      </dgm:t>
    </dgm:pt>
    <dgm:pt modelId="{32D1F5C9-942A-4E46-BB01-16FFC83AD9D5}">
      <dgm:prSet/>
      <dgm:spPr/>
      <dgm:t>
        <a:bodyPr/>
        <a:lstStyle/>
        <a:p>
          <a:pPr algn="ctr" rtl="1"/>
          <a:r>
            <a:rPr lang="fa-IR" dirty="0" smtClean="0">
              <a:cs typeface="B Titr" pitchFamily="2" charset="-78"/>
            </a:rPr>
            <a:t>وضع قانون </a:t>
          </a:r>
          <a:r>
            <a:rPr lang="en-US" dirty="0" smtClean="0">
              <a:cs typeface="B Titr" pitchFamily="2" charset="-78"/>
            </a:rPr>
            <a:t>Glass-</a:t>
          </a:r>
          <a:r>
            <a:rPr lang="en-US" dirty="0" err="1" smtClean="0">
              <a:cs typeface="B Titr" pitchFamily="2" charset="-78"/>
            </a:rPr>
            <a:t>Steagall</a:t>
          </a:r>
          <a:r>
            <a:rPr lang="en-US" dirty="0" smtClean="0">
              <a:cs typeface="B Titr" pitchFamily="2" charset="-78"/>
            </a:rPr>
            <a:t> </a:t>
          </a:r>
          <a:r>
            <a:rPr lang="fa-IR" dirty="0" smtClean="0">
              <a:cs typeface="B Titr" pitchFamily="2" charset="-78"/>
            </a:rPr>
            <a:t> (1933)</a:t>
          </a:r>
          <a:endParaRPr lang="en-US" dirty="0">
            <a:cs typeface="B Titr" pitchFamily="2" charset="-78"/>
          </a:endParaRPr>
        </a:p>
      </dgm:t>
    </dgm:pt>
    <dgm:pt modelId="{FC3A156E-A458-4A24-A6D6-34CF4B2F9813}" type="parTrans" cxnId="{7B00D438-4E89-4644-9EB8-B3C3F2D73496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4C8B1479-76DB-4DC1-9DCD-610DE69363A5}" type="sibTrans" cxnId="{7B00D438-4E89-4644-9EB8-B3C3F2D73496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997F13DE-6EE8-41CA-BD06-B04FAC25902A}">
      <dgm:prSet/>
      <dgm:spPr/>
      <dgm:t>
        <a:bodyPr/>
        <a:lstStyle/>
        <a:p>
          <a:pPr algn="justLow" rtl="1"/>
          <a:r>
            <a:rPr lang="fa-IR" dirty="0" smtClean="0">
              <a:cs typeface="B Zar" pitchFamily="2" charset="-78"/>
            </a:rPr>
            <a:t>بر اساس این قانون حوزۀ فعالیت‌های بانک‌‌داری تجاری و بانک‌داری سرمایه‌‌گذاری از هم جدا می‌شد</a:t>
          </a:r>
          <a:r>
            <a:rPr lang="en-US" dirty="0" smtClean="0">
              <a:cs typeface="B Zar" pitchFamily="2" charset="-78"/>
            </a:rPr>
            <a:t>.</a:t>
          </a:r>
          <a:endParaRPr lang="en-US" dirty="0">
            <a:cs typeface="B Zar" pitchFamily="2" charset="-78"/>
          </a:endParaRPr>
        </a:p>
      </dgm:t>
    </dgm:pt>
    <dgm:pt modelId="{CADF4DA3-BA18-4F57-A41E-6294C44D381B}" type="parTrans" cxnId="{BEF2EFA5-581E-4DC7-AD27-D8F1EEB60CB3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433F4745-6080-498D-B9F4-C83AA3DB1929}" type="sibTrans" cxnId="{BEF2EFA5-581E-4DC7-AD27-D8F1EEB60CB3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09E50EAE-D46E-4FA3-A0B6-9365F502FA1E}">
      <dgm:prSet/>
      <dgm:spPr/>
      <dgm:t>
        <a:bodyPr/>
        <a:lstStyle/>
        <a:p>
          <a:pPr algn="ctr" rtl="1"/>
          <a:r>
            <a:rPr lang="fa-IR" dirty="0" smtClean="0">
              <a:cs typeface="B Titr" pitchFamily="2" charset="-78"/>
            </a:rPr>
            <a:t>لغو قانون </a:t>
          </a:r>
          <a:r>
            <a:rPr lang="en-US" dirty="0" smtClean="0">
              <a:cs typeface="B Titr" pitchFamily="2" charset="-78"/>
            </a:rPr>
            <a:t>Glass-</a:t>
          </a:r>
          <a:r>
            <a:rPr lang="en-US" dirty="0" err="1" smtClean="0">
              <a:cs typeface="B Titr" pitchFamily="2" charset="-78"/>
            </a:rPr>
            <a:t>Steagall</a:t>
          </a:r>
          <a:r>
            <a:rPr lang="en-US" dirty="0" smtClean="0">
              <a:cs typeface="B Titr" pitchFamily="2" charset="-78"/>
            </a:rPr>
            <a:t> </a:t>
          </a:r>
          <a:r>
            <a:rPr lang="fa-IR" dirty="0" smtClean="0">
              <a:cs typeface="B Titr" pitchFamily="2" charset="-78"/>
            </a:rPr>
            <a:t> (1999)</a:t>
          </a:r>
          <a:endParaRPr lang="en-US" dirty="0">
            <a:cs typeface="B Titr" pitchFamily="2" charset="-78"/>
          </a:endParaRPr>
        </a:p>
      </dgm:t>
    </dgm:pt>
    <dgm:pt modelId="{C5F30D11-1F73-4ED9-AE09-9C7FD60F345D}" type="parTrans" cxnId="{6895B114-D513-4879-BD04-7DC4FA7A09BF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03FD8B3D-73F0-4794-BA75-126168F4E8EB}" type="sibTrans" cxnId="{6895B114-D513-4879-BD04-7DC4FA7A09BF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0EAD0E40-42D3-459B-8A1B-C7EB5B00989A}">
      <dgm:prSet/>
      <dgm:spPr/>
      <dgm:t>
        <a:bodyPr/>
        <a:lstStyle/>
        <a:p>
          <a:pPr algn="justLow" rtl="1"/>
          <a:r>
            <a:rPr lang="fa-IR" dirty="0" smtClean="0">
              <a:cs typeface="B Zar" pitchFamily="2" charset="-78"/>
            </a:rPr>
            <a:t>با لغو این قانون بانک‌های تجاری به‌طور گسترده‌ای وارد حوزۀ فعالیت بانک‌های سرمایه‌گذاری شدند.</a:t>
          </a:r>
          <a:endParaRPr lang="fa-IR" dirty="0">
            <a:cs typeface="B Zar" pitchFamily="2" charset="-78"/>
          </a:endParaRPr>
        </a:p>
      </dgm:t>
    </dgm:pt>
    <dgm:pt modelId="{5CB99FD9-BDA0-4A15-BF7A-8D5DFC00CFD6}" type="parTrans" cxnId="{C6BF3419-808A-4AFF-9C01-F7D25A65A0E6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4455F46C-70D4-44AD-9BCA-965A626FB45C}" type="sibTrans" cxnId="{C6BF3419-808A-4AFF-9C01-F7D25A65A0E6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D15C4EE9-088E-4A88-BBB6-8302D300FCB0}" type="pres">
      <dgm:prSet presAssocID="{1D73A7CC-773E-425A-8749-1C105165D967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C4B929B-294D-4361-8264-C52F89AFE86D}" type="pres">
      <dgm:prSet presAssocID="{32D1F5C9-942A-4E46-BB01-16FFC83AD9D5}" presName="composite" presStyleCnt="0"/>
      <dgm:spPr/>
      <dgm:t>
        <a:bodyPr/>
        <a:lstStyle/>
        <a:p>
          <a:endParaRPr lang="en-US"/>
        </a:p>
      </dgm:t>
    </dgm:pt>
    <dgm:pt modelId="{A6FF0B06-5669-4DAE-B024-6747818D932B}" type="pres">
      <dgm:prSet presAssocID="{32D1F5C9-942A-4E46-BB01-16FFC83AD9D5}" presName="parTx" presStyleLbl="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F6E0E0F-969A-4892-81E0-64C98005C0C5}" type="pres">
      <dgm:prSet presAssocID="{32D1F5C9-942A-4E46-BB01-16FFC83AD9D5}" presName="parSh" presStyleLbl="node1" presStyleIdx="0" presStyleCnt="2" custLinFactX="59869" custLinFactNeighborX="100000"/>
      <dgm:spPr/>
      <dgm:t>
        <a:bodyPr/>
        <a:lstStyle/>
        <a:p>
          <a:endParaRPr lang="en-US"/>
        </a:p>
      </dgm:t>
    </dgm:pt>
    <dgm:pt modelId="{163CA697-650B-4909-91C6-D54CB76941CC}" type="pres">
      <dgm:prSet presAssocID="{32D1F5C9-942A-4E46-BB01-16FFC83AD9D5}" presName="desTx" presStyleLbl="fgAcc1" presStyleIdx="0" presStyleCnt="2" custLinFactX="59869" custLinFactNeighborX="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4817393-D288-494B-8264-DA3F7961E9AB}" type="pres">
      <dgm:prSet presAssocID="{4C8B1479-76DB-4DC1-9DCD-610DE69363A5}" presName="sibTrans" presStyleLbl="sibTrans2D1" presStyleIdx="0" presStyleCnt="1"/>
      <dgm:spPr/>
      <dgm:t>
        <a:bodyPr/>
        <a:lstStyle/>
        <a:p>
          <a:endParaRPr lang="en-US"/>
        </a:p>
      </dgm:t>
    </dgm:pt>
    <dgm:pt modelId="{877582A7-A3D6-4046-9B6E-DB87DDFA60C5}" type="pres">
      <dgm:prSet presAssocID="{4C8B1479-76DB-4DC1-9DCD-610DE69363A5}" presName="connTx" presStyleLbl="sibTrans2D1" presStyleIdx="0" presStyleCnt="1"/>
      <dgm:spPr/>
      <dgm:t>
        <a:bodyPr/>
        <a:lstStyle/>
        <a:p>
          <a:endParaRPr lang="en-US"/>
        </a:p>
      </dgm:t>
    </dgm:pt>
    <dgm:pt modelId="{4FDE0EEC-797B-4678-B1F5-C68A8851B1A0}" type="pres">
      <dgm:prSet presAssocID="{09E50EAE-D46E-4FA3-A0B6-9365F502FA1E}" presName="composite" presStyleCnt="0"/>
      <dgm:spPr/>
      <dgm:t>
        <a:bodyPr/>
        <a:lstStyle/>
        <a:p>
          <a:endParaRPr lang="en-US"/>
        </a:p>
      </dgm:t>
    </dgm:pt>
    <dgm:pt modelId="{A151DB47-17D6-455C-80C3-877AB1396887}" type="pres">
      <dgm:prSet presAssocID="{09E50EAE-D46E-4FA3-A0B6-9365F502FA1E}" presName="parTx" presStyleLbl="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DA2DDAF-7BFD-4EC0-BE54-CAFA7BD59B4C}" type="pres">
      <dgm:prSet presAssocID="{09E50EAE-D46E-4FA3-A0B6-9365F502FA1E}" presName="parSh" presStyleLbl="node1" presStyleIdx="1" presStyleCnt="2" custLinFactX="-60755" custLinFactNeighborX="-100000"/>
      <dgm:spPr/>
      <dgm:t>
        <a:bodyPr/>
        <a:lstStyle/>
        <a:p>
          <a:endParaRPr lang="en-US"/>
        </a:p>
      </dgm:t>
    </dgm:pt>
    <dgm:pt modelId="{C86864D0-852C-433F-AE00-B64087CE15DB}" type="pres">
      <dgm:prSet presAssocID="{09E50EAE-D46E-4FA3-A0B6-9365F502FA1E}" presName="desTx" presStyleLbl="fgAcc1" presStyleIdx="1" presStyleCnt="2" custLinFactX="-60755" custLinFactNeighborX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384E564-6802-4583-9E1C-7562EC6B268F}" type="presOf" srcId="{09E50EAE-D46E-4FA3-A0B6-9365F502FA1E}" destId="{6DA2DDAF-7BFD-4EC0-BE54-CAFA7BD59B4C}" srcOrd="1" destOrd="0" presId="urn:microsoft.com/office/officeart/2005/8/layout/process3"/>
    <dgm:cxn modelId="{C6BF3419-808A-4AFF-9C01-F7D25A65A0E6}" srcId="{09E50EAE-D46E-4FA3-A0B6-9365F502FA1E}" destId="{0EAD0E40-42D3-459B-8A1B-C7EB5B00989A}" srcOrd="0" destOrd="0" parTransId="{5CB99FD9-BDA0-4A15-BF7A-8D5DFC00CFD6}" sibTransId="{4455F46C-70D4-44AD-9BCA-965A626FB45C}"/>
    <dgm:cxn modelId="{BC3D1F06-AB8E-4F1E-98F9-B1974FE860F6}" type="presOf" srcId="{09E50EAE-D46E-4FA3-A0B6-9365F502FA1E}" destId="{A151DB47-17D6-455C-80C3-877AB1396887}" srcOrd="0" destOrd="0" presId="urn:microsoft.com/office/officeart/2005/8/layout/process3"/>
    <dgm:cxn modelId="{7B00D438-4E89-4644-9EB8-B3C3F2D73496}" srcId="{1D73A7CC-773E-425A-8749-1C105165D967}" destId="{32D1F5C9-942A-4E46-BB01-16FFC83AD9D5}" srcOrd="0" destOrd="0" parTransId="{FC3A156E-A458-4A24-A6D6-34CF4B2F9813}" sibTransId="{4C8B1479-76DB-4DC1-9DCD-610DE69363A5}"/>
    <dgm:cxn modelId="{6895B114-D513-4879-BD04-7DC4FA7A09BF}" srcId="{1D73A7CC-773E-425A-8749-1C105165D967}" destId="{09E50EAE-D46E-4FA3-A0B6-9365F502FA1E}" srcOrd="1" destOrd="0" parTransId="{C5F30D11-1F73-4ED9-AE09-9C7FD60F345D}" sibTransId="{03FD8B3D-73F0-4794-BA75-126168F4E8EB}"/>
    <dgm:cxn modelId="{99A46E71-4B80-4853-9330-5E33527D9541}" type="presOf" srcId="{4C8B1479-76DB-4DC1-9DCD-610DE69363A5}" destId="{877582A7-A3D6-4046-9B6E-DB87DDFA60C5}" srcOrd="1" destOrd="0" presId="urn:microsoft.com/office/officeart/2005/8/layout/process3"/>
    <dgm:cxn modelId="{609B9CC6-ABAE-4002-A31A-487DE11F4E6B}" type="presOf" srcId="{4C8B1479-76DB-4DC1-9DCD-610DE69363A5}" destId="{F4817393-D288-494B-8264-DA3F7961E9AB}" srcOrd="0" destOrd="0" presId="urn:microsoft.com/office/officeart/2005/8/layout/process3"/>
    <dgm:cxn modelId="{B8EED0DB-BCA1-4012-BADB-00F6D0342709}" type="presOf" srcId="{997F13DE-6EE8-41CA-BD06-B04FAC25902A}" destId="{163CA697-650B-4909-91C6-D54CB76941CC}" srcOrd="0" destOrd="0" presId="urn:microsoft.com/office/officeart/2005/8/layout/process3"/>
    <dgm:cxn modelId="{18CB5076-DDCE-4072-A143-1F11034220AD}" type="presOf" srcId="{1D73A7CC-773E-425A-8749-1C105165D967}" destId="{D15C4EE9-088E-4A88-BBB6-8302D300FCB0}" srcOrd="0" destOrd="0" presId="urn:microsoft.com/office/officeart/2005/8/layout/process3"/>
    <dgm:cxn modelId="{4668D09F-9AF6-42C2-906A-359427F6063F}" type="presOf" srcId="{0EAD0E40-42D3-459B-8A1B-C7EB5B00989A}" destId="{C86864D0-852C-433F-AE00-B64087CE15DB}" srcOrd="0" destOrd="0" presId="urn:microsoft.com/office/officeart/2005/8/layout/process3"/>
    <dgm:cxn modelId="{E4891DF0-F073-41DF-B497-0ABDBE835726}" type="presOf" srcId="{32D1F5C9-942A-4E46-BB01-16FFC83AD9D5}" destId="{EF6E0E0F-969A-4892-81E0-64C98005C0C5}" srcOrd="1" destOrd="0" presId="urn:microsoft.com/office/officeart/2005/8/layout/process3"/>
    <dgm:cxn modelId="{C2B0FDE5-8B2C-4440-A7A9-C30CCEFE022C}" type="presOf" srcId="{32D1F5C9-942A-4E46-BB01-16FFC83AD9D5}" destId="{A6FF0B06-5669-4DAE-B024-6747818D932B}" srcOrd="0" destOrd="0" presId="urn:microsoft.com/office/officeart/2005/8/layout/process3"/>
    <dgm:cxn modelId="{BEF2EFA5-581E-4DC7-AD27-D8F1EEB60CB3}" srcId="{32D1F5C9-942A-4E46-BB01-16FFC83AD9D5}" destId="{997F13DE-6EE8-41CA-BD06-B04FAC25902A}" srcOrd="0" destOrd="0" parTransId="{CADF4DA3-BA18-4F57-A41E-6294C44D381B}" sibTransId="{433F4745-6080-498D-B9F4-C83AA3DB1929}"/>
    <dgm:cxn modelId="{1DEFC1B4-64C6-4025-9FB9-0BB0AAABF5D9}" type="presParOf" srcId="{D15C4EE9-088E-4A88-BBB6-8302D300FCB0}" destId="{3C4B929B-294D-4361-8264-C52F89AFE86D}" srcOrd="0" destOrd="0" presId="urn:microsoft.com/office/officeart/2005/8/layout/process3"/>
    <dgm:cxn modelId="{A1FF7002-D186-42C9-B3C8-42FEDB8AA5C4}" type="presParOf" srcId="{3C4B929B-294D-4361-8264-C52F89AFE86D}" destId="{A6FF0B06-5669-4DAE-B024-6747818D932B}" srcOrd="0" destOrd="0" presId="urn:microsoft.com/office/officeart/2005/8/layout/process3"/>
    <dgm:cxn modelId="{22E22017-C185-4B3A-8BE1-AA31D16DA7AC}" type="presParOf" srcId="{3C4B929B-294D-4361-8264-C52F89AFE86D}" destId="{EF6E0E0F-969A-4892-81E0-64C98005C0C5}" srcOrd="1" destOrd="0" presId="urn:microsoft.com/office/officeart/2005/8/layout/process3"/>
    <dgm:cxn modelId="{FF7FB9C6-1A42-4957-8739-0300A58EF389}" type="presParOf" srcId="{3C4B929B-294D-4361-8264-C52F89AFE86D}" destId="{163CA697-650B-4909-91C6-D54CB76941CC}" srcOrd="2" destOrd="0" presId="urn:microsoft.com/office/officeart/2005/8/layout/process3"/>
    <dgm:cxn modelId="{07BA8DD3-1D0C-47F9-9889-EB1B93C1AA0F}" type="presParOf" srcId="{D15C4EE9-088E-4A88-BBB6-8302D300FCB0}" destId="{F4817393-D288-494B-8264-DA3F7961E9AB}" srcOrd="1" destOrd="0" presId="urn:microsoft.com/office/officeart/2005/8/layout/process3"/>
    <dgm:cxn modelId="{F024BDE4-47BF-4D6A-8F8D-E28DAE2659B3}" type="presParOf" srcId="{F4817393-D288-494B-8264-DA3F7961E9AB}" destId="{877582A7-A3D6-4046-9B6E-DB87DDFA60C5}" srcOrd="0" destOrd="0" presId="urn:microsoft.com/office/officeart/2005/8/layout/process3"/>
    <dgm:cxn modelId="{DFC752E6-9596-46AA-BABB-3FFA80545105}" type="presParOf" srcId="{D15C4EE9-088E-4A88-BBB6-8302D300FCB0}" destId="{4FDE0EEC-797B-4678-B1F5-C68A8851B1A0}" srcOrd="2" destOrd="0" presId="urn:microsoft.com/office/officeart/2005/8/layout/process3"/>
    <dgm:cxn modelId="{7E936A85-02CA-4684-AA86-E761E623C29A}" type="presParOf" srcId="{4FDE0EEC-797B-4678-B1F5-C68A8851B1A0}" destId="{A151DB47-17D6-455C-80C3-877AB1396887}" srcOrd="0" destOrd="0" presId="urn:microsoft.com/office/officeart/2005/8/layout/process3"/>
    <dgm:cxn modelId="{FEC04441-0D9E-459F-A969-8F6027D83065}" type="presParOf" srcId="{4FDE0EEC-797B-4678-B1F5-C68A8851B1A0}" destId="{6DA2DDAF-7BFD-4EC0-BE54-CAFA7BD59B4C}" srcOrd="1" destOrd="0" presId="urn:microsoft.com/office/officeart/2005/8/layout/process3"/>
    <dgm:cxn modelId="{00AD9E9D-D4E5-484E-B3C7-412AB749E762}" type="presParOf" srcId="{4FDE0EEC-797B-4678-B1F5-C68A8851B1A0}" destId="{C86864D0-852C-433F-AE00-B64087CE15DB}" srcOrd="2" destOrd="0" presId="urn:microsoft.com/office/officeart/2005/8/layout/process3"/>
  </dgm:cxnLst>
  <dgm:bg>
    <a:noFill/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31D7D43-6E12-4190-9F18-B18FE488B02A}" type="doc">
      <dgm:prSet loTypeId="urn:microsoft.com/office/officeart/2005/8/layout/pyramid2" loCatId="pyramid" qsTypeId="urn:microsoft.com/office/officeart/2005/8/quickstyle/3d2" qsCatId="3D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D1047FB4-E57E-446C-BC32-49B26B25D55C}">
      <dgm:prSet/>
      <dgm:spPr/>
      <dgm:t>
        <a:bodyPr/>
        <a:lstStyle/>
        <a:p>
          <a:pPr rtl="1"/>
          <a:r>
            <a:rPr lang="fa-IR" dirty="0" smtClean="0"/>
            <a:t>تجهیز پس‌اندازها</a:t>
          </a:r>
          <a:endParaRPr lang="en-US" dirty="0"/>
        </a:p>
      </dgm:t>
    </dgm:pt>
    <dgm:pt modelId="{0A794BB6-6E42-4EB7-A76A-320A168E003B}" type="parTrans" cxnId="{20D27B91-C149-40AC-88A8-D7C970A079E0}">
      <dgm:prSet/>
      <dgm:spPr/>
      <dgm:t>
        <a:bodyPr/>
        <a:lstStyle/>
        <a:p>
          <a:endParaRPr lang="en-US"/>
        </a:p>
      </dgm:t>
    </dgm:pt>
    <dgm:pt modelId="{75BF3BE9-093D-48B4-A11E-6A4F7D0CF235}" type="sibTrans" cxnId="{20D27B91-C149-40AC-88A8-D7C970A079E0}">
      <dgm:prSet/>
      <dgm:spPr/>
      <dgm:t>
        <a:bodyPr/>
        <a:lstStyle/>
        <a:p>
          <a:endParaRPr lang="en-US"/>
        </a:p>
      </dgm:t>
    </dgm:pt>
    <dgm:pt modelId="{EB447D56-5FC2-4D15-93F8-95364F8FC139}">
      <dgm:prSet/>
      <dgm:spPr/>
      <dgm:t>
        <a:bodyPr/>
        <a:lstStyle/>
        <a:p>
          <a:pPr rtl="1"/>
          <a:r>
            <a:rPr lang="fa-IR" dirty="0" smtClean="0"/>
            <a:t>بسط نقدشوندگی</a:t>
          </a:r>
          <a:endParaRPr lang="en-US" dirty="0"/>
        </a:p>
      </dgm:t>
    </dgm:pt>
    <dgm:pt modelId="{75B0F90C-32D7-447A-AD7F-A930688C4036}" type="parTrans" cxnId="{D515DC1D-05B8-4A74-A54D-D06B7A8A5829}">
      <dgm:prSet/>
      <dgm:spPr/>
      <dgm:t>
        <a:bodyPr/>
        <a:lstStyle/>
        <a:p>
          <a:endParaRPr lang="en-US"/>
        </a:p>
      </dgm:t>
    </dgm:pt>
    <dgm:pt modelId="{5EEBC4CE-0332-4F5E-9F55-34DF749A2060}" type="sibTrans" cxnId="{D515DC1D-05B8-4A74-A54D-D06B7A8A5829}">
      <dgm:prSet/>
      <dgm:spPr/>
      <dgm:t>
        <a:bodyPr/>
        <a:lstStyle/>
        <a:p>
          <a:endParaRPr lang="en-US"/>
        </a:p>
      </dgm:t>
    </dgm:pt>
    <dgm:pt modelId="{7107B989-7426-48D4-B402-76F955DC1ACF}">
      <dgm:prSet/>
      <dgm:spPr/>
      <dgm:t>
        <a:bodyPr/>
        <a:lstStyle/>
        <a:p>
          <a:pPr rtl="1"/>
          <a:r>
            <a:rPr lang="fa-IR" dirty="0" smtClean="0"/>
            <a:t>تخصیص منابع</a:t>
          </a:r>
          <a:endParaRPr lang="en-US" dirty="0"/>
        </a:p>
      </dgm:t>
    </dgm:pt>
    <dgm:pt modelId="{91043C2D-E295-42F7-A4D1-46D450A7803D}" type="parTrans" cxnId="{5EC8D139-4467-4CBD-9BAF-73AC994028F8}">
      <dgm:prSet/>
      <dgm:spPr/>
      <dgm:t>
        <a:bodyPr/>
        <a:lstStyle/>
        <a:p>
          <a:endParaRPr lang="en-US"/>
        </a:p>
      </dgm:t>
    </dgm:pt>
    <dgm:pt modelId="{C7806E81-826C-46AF-BEED-E80851EC303C}" type="sibTrans" cxnId="{5EC8D139-4467-4CBD-9BAF-73AC994028F8}">
      <dgm:prSet/>
      <dgm:spPr/>
      <dgm:t>
        <a:bodyPr/>
        <a:lstStyle/>
        <a:p>
          <a:endParaRPr lang="en-US"/>
        </a:p>
      </dgm:t>
    </dgm:pt>
    <dgm:pt modelId="{D133E59E-F609-4A14-B9E0-5C689B9BC761}">
      <dgm:prSet/>
      <dgm:spPr/>
      <dgm:t>
        <a:bodyPr/>
        <a:lstStyle/>
        <a:p>
          <a:pPr rtl="1"/>
          <a:r>
            <a:rPr lang="fa-IR" dirty="0" smtClean="0"/>
            <a:t>مدیریت ریسک</a:t>
          </a:r>
          <a:endParaRPr lang="en-US" dirty="0"/>
        </a:p>
      </dgm:t>
    </dgm:pt>
    <dgm:pt modelId="{9173A420-BFFF-4AFB-90F4-F72F34621B01}" type="parTrans" cxnId="{C9923F16-8EE0-4568-9E6C-2173C34E2558}">
      <dgm:prSet/>
      <dgm:spPr/>
      <dgm:t>
        <a:bodyPr/>
        <a:lstStyle/>
        <a:p>
          <a:endParaRPr lang="en-US"/>
        </a:p>
      </dgm:t>
    </dgm:pt>
    <dgm:pt modelId="{3D16C263-3B88-412E-8707-8C3C6E5B6D3F}" type="sibTrans" cxnId="{C9923F16-8EE0-4568-9E6C-2173C34E2558}">
      <dgm:prSet/>
      <dgm:spPr/>
      <dgm:t>
        <a:bodyPr/>
        <a:lstStyle/>
        <a:p>
          <a:endParaRPr lang="en-US"/>
        </a:p>
      </dgm:t>
    </dgm:pt>
    <dgm:pt modelId="{1BFD9499-F4F8-4BF9-B7CC-E32A98CCD1EC}">
      <dgm:prSet/>
      <dgm:spPr/>
      <dgm:t>
        <a:bodyPr/>
        <a:lstStyle/>
        <a:p>
          <a:pPr rtl="1"/>
          <a:r>
            <a:rPr lang="fa-IR" dirty="0" smtClean="0"/>
            <a:t>پایش مدیریتی</a:t>
          </a:r>
          <a:endParaRPr lang="en-US" dirty="0"/>
        </a:p>
      </dgm:t>
    </dgm:pt>
    <dgm:pt modelId="{BD51E303-F02B-47FB-9922-9197281B904F}" type="parTrans" cxnId="{6FA386FC-1F3B-4460-B1E0-F44BF7515A22}">
      <dgm:prSet/>
      <dgm:spPr/>
      <dgm:t>
        <a:bodyPr/>
        <a:lstStyle/>
        <a:p>
          <a:endParaRPr lang="en-US"/>
        </a:p>
      </dgm:t>
    </dgm:pt>
    <dgm:pt modelId="{77A29098-2847-4793-BAA0-1A7153A02EF7}" type="sibTrans" cxnId="{6FA386FC-1F3B-4460-B1E0-F44BF7515A22}">
      <dgm:prSet/>
      <dgm:spPr/>
      <dgm:t>
        <a:bodyPr/>
        <a:lstStyle/>
        <a:p>
          <a:endParaRPr lang="en-US"/>
        </a:p>
      </dgm:t>
    </dgm:pt>
    <dgm:pt modelId="{E1ECE7E3-FA76-4BB7-8DD7-1541B62F9B5B}">
      <dgm:prSet/>
      <dgm:spPr/>
      <dgm:t>
        <a:bodyPr/>
        <a:lstStyle/>
        <a:p>
          <a:pPr rtl="1"/>
          <a:r>
            <a:rPr lang="fa-IR" dirty="0" smtClean="0"/>
            <a:t>تسهیل تجارت</a:t>
          </a:r>
          <a:endParaRPr lang="en-US" dirty="0"/>
        </a:p>
      </dgm:t>
    </dgm:pt>
    <dgm:pt modelId="{F7C51B6F-EEB6-4C13-81E0-DB93EECB4DCB}" type="parTrans" cxnId="{0E46489D-2B89-4698-84EE-65A4B97190BD}">
      <dgm:prSet/>
      <dgm:spPr/>
      <dgm:t>
        <a:bodyPr/>
        <a:lstStyle/>
        <a:p>
          <a:endParaRPr lang="en-US"/>
        </a:p>
      </dgm:t>
    </dgm:pt>
    <dgm:pt modelId="{8AEEFA58-A976-4BAD-82CA-EDA852AB5D01}" type="sibTrans" cxnId="{0E46489D-2B89-4698-84EE-65A4B97190BD}">
      <dgm:prSet/>
      <dgm:spPr/>
      <dgm:t>
        <a:bodyPr/>
        <a:lstStyle/>
        <a:p>
          <a:endParaRPr lang="en-US"/>
        </a:p>
      </dgm:t>
    </dgm:pt>
    <dgm:pt modelId="{C26D24D9-2F39-41ED-82C0-32649F8F708E}" type="pres">
      <dgm:prSet presAssocID="{431D7D43-6E12-4190-9F18-B18FE488B02A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en-US"/>
        </a:p>
      </dgm:t>
    </dgm:pt>
    <dgm:pt modelId="{12E7AEE8-2FAD-4C9D-B166-D99314577342}" type="pres">
      <dgm:prSet presAssocID="{431D7D43-6E12-4190-9F18-B18FE488B02A}" presName="pyramid" presStyleLbl="node1" presStyleIdx="0" presStyleCnt="1"/>
      <dgm:spPr/>
    </dgm:pt>
    <dgm:pt modelId="{58E54EAB-3E4E-4F43-8229-977F9AA723CD}" type="pres">
      <dgm:prSet presAssocID="{431D7D43-6E12-4190-9F18-B18FE488B02A}" presName="theList" presStyleCnt="0"/>
      <dgm:spPr/>
    </dgm:pt>
    <dgm:pt modelId="{EE769E83-B78C-494D-98DB-0900CF4DC815}" type="pres">
      <dgm:prSet presAssocID="{D1047FB4-E57E-446C-BC32-49B26B25D55C}" presName="aNode" presStyleLbl="fgAcc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60B0604-E1F8-41F6-B75C-E46706E97BF5}" type="pres">
      <dgm:prSet presAssocID="{D1047FB4-E57E-446C-BC32-49B26B25D55C}" presName="aSpace" presStyleCnt="0"/>
      <dgm:spPr/>
    </dgm:pt>
    <dgm:pt modelId="{AFCC2BD0-97AA-40BF-B332-A0553CBC0EAE}" type="pres">
      <dgm:prSet presAssocID="{EB447D56-5FC2-4D15-93F8-95364F8FC139}" presName="aNode" presStyleLbl="fgAcc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0FC08AB-6306-4E81-9979-CC17EAD2A3F7}" type="pres">
      <dgm:prSet presAssocID="{EB447D56-5FC2-4D15-93F8-95364F8FC139}" presName="aSpace" presStyleCnt="0"/>
      <dgm:spPr/>
    </dgm:pt>
    <dgm:pt modelId="{2F54F5CF-99CC-4B24-A1D8-5E05772D3124}" type="pres">
      <dgm:prSet presAssocID="{7107B989-7426-48D4-B402-76F955DC1ACF}" presName="aNode" presStyleLbl="fgAcc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F969679-A367-4A79-BF26-917D9B4E9172}" type="pres">
      <dgm:prSet presAssocID="{7107B989-7426-48D4-B402-76F955DC1ACF}" presName="aSpace" presStyleCnt="0"/>
      <dgm:spPr/>
    </dgm:pt>
    <dgm:pt modelId="{99360CB7-0CA4-4258-A2FE-4F238010333F}" type="pres">
      <dgm:prSet presAssocID="{D133E59E-F609-4A14-B9E0-5C689B9BC761}" presName="aNode" presStyleLbl="fgAcc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939AE57-31FA-41D3-8C3C-A02B3F07B0F4}" type="pres">
      <dgm:prSet presAssocID="{D133E59E-F609-4A14-B9E0-5C689B9BC761}" presName="aSpace" presStyleCnt="0"/>
      <dgm:spPr/>
    </dgm:pt>
    <dgm:pt modelId="{126EFD2C-2258-47F7-ACB6-41541E52ED00}" type="pres">
      <dgm:prSet presAssocID="{1BFD9499-F4F8-4BF9-B7CC-E32A98CCD1EC}" presName="aNode" presStyleLbl="fgAcc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841BC67-2A6E-4E6E-9EE2-DD9844EA67B8}" type="pres">
      <dgm:prSet presAssocID="{1BFD9499-F4F8-4BF9-B7CC-E32A98CCD1EC}" presName="aSpace" presStyleCnt="0"/>
      <dgm:spPr/>
    </dgm:pt>
    <dgm:pt modelId="{F9399557-2208-4F76-8593-CE81DCE56AB7}" type="pres">
      <dgm:prSet presAssocID="{E1ECE7E3-FA76-4BB7-8DD7-1541B62F9B5B}" presName="aNode" presStyleLbl="fgAcc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D1647DF-01A0-436B-909D-C616B2BAA6E2}" type="pres">
      <dgm:prSet presAssocID="{E1ECE7E3-FA76-4BB7-8DD7-1541B62F9B5B}" presName="aSpace" presStyleCnt="0"/>
      <dgm:spPr/>
    </dgm:pt>
  </dgm:ptLst>
  <dgm:cxnLst>
    <dgm:cxn modelId="{6FA386FC-1F3B-4460-B1E0-F44BF7515A22}" srcId="{431D7D43-6E12-4190-9F18-B18FE488B02A}" destId="{1BFD9499-F4F8-4BF9-B7CC-E32A98CCD1EC}" srcOrd="4" destOrd="0" parTransId="{BD51E303-F02B-47FB-9922-9197281B904F}" sibTransId="{77A29098-2847-4793-BAA0-1A7153A02EF7}"/>
    <dgm:cxn modelId="{93F8A0A8-4357-4B7D-ADBA-A135F986527F}" type="presOf" srcId="{7107B989-7426-48D4-B402-76F955DC1ACF}" destId="{2F54F5CF-99CC-4B24-A1D8-5E05772D3124}" srcOrd="0" destOrd="0" presId="urn:microsoft.com/office/officeart/2005/8/layout/pyramid2"/>
    <dgm:cxn modelId="{0E46489D-2B89-4698-84EE-65A4B97190BD}" srcId="{431D7D43-6E12-4190-9F18-B18FE488B02A}" destId="{E1ECE7E3-FA76-4BB7-8DD7-1541B62F9B5B}" srcOrd="5" destOrd="0" parTransId="{F7C51B6F-EEB6-4C13-81E0-DB93EECB4DCB}" sibTransId="{8AEEFA58-A976-4BAD-82CA-EDA852AB5D01}"/>
    <dgm:cxn modelId="{20D27B91-C149-40AC-88A8-D7C970A079E0}" srcId="{431D7D43-6E12-4190-9F18-B18FE488B02A}" destId="{D1047FB4-E57E-446C-BC32-49B26B25D55C}" srcOrd="0" destOrd="0" parTransId="{0A794BB6-6E42-4EB7-A76A-320A168E003B}" sibTransId="{75BF3BE9-093D-48B4-A11E-6A4F7D0CF235}"/>
    <dgm:cxn modelId="{F7EE2123-9478-4661-8829-3EDEA46D897D}" type="presOf" srcId="{1BFD9499-F4F8-4BF9-B7CC-E32A98CCD1EC}" destId="{126EFD2C-2258-47F7-ACB6-41541E52ED00}" srcOrd="0" destOrd="0" presId="urn:microsoft.com/office/officeart/2005/8/layout/pyramid2"/>
    <dgm:cxn modelId="{9A19E33F-F8F0-4FA6-941F-A1B9B38726FA}" type="presOf" srcId="{D133E59E-F609-4A14-B9E0-5C689B9BC761}" destId="{99360CB7-0CA4-4258-A2FE-4F238010333F}" srcOrd="0" destOrd="0" presId="urn:microsoft.com/office/officeart/2005/8/layout/pyramid2"/>
    <dgm:cxn modelId="{97BB0C7B-7CB3-4FE6-B683-AEE2D185BECB}" type="presOf" srcId="{E1ECE7E3-FA76-4BB7-8DD7-1541B62F9B5B}" destId="{F9399557-2208-4F76-8593-CE81DCE56AB7}" srcOrd="0" destOrd="0" presId="urn:microsoft.com/office/officeart/2005/8/layout/pyramid2"/>
    <dgm:cxn modelId="{F0E22BE2-6FA6-4E13-8412-A0E29530921A}" type="presOf" srcId="{431D7D43-6E12-4190-9F18-B18FE488B02A}" destId="{C26D24D9-2F39-41ED-82C0-32649F8F708E}" srcOrd="0" destOrd="0" presId="urn:microsoft.com/office/officeart/2005/8/layout/pyramid2"/>
    <dgm:cxn modelId="{5EC8D139-4467-4CBD-9BAF-73AC994028F8}" srcId="{431D7D43-6E12-4190-9F18-B18FE488B02A}" destId="{7107B989-7426-48D4-B402-76F955DC1ACF}" srcOrd="2" destOrd="0" parTransId="{91043C2D-E295-42F7-A4D1-46D450A7803D}" sibTransId="{C7806E81-826C-46AF-BEED-E80851EC303C}"/>
    <dgm:cxn modelId="{B43DB72E-B7EE-49F7-A590-0B114728B243}" type="presOf" srcId="{EB447D56-5FC2-4D15-93F8-95364F8FC139}" destId="{AFCC2BD0-97AA-40BF-B332-A0553CBC0EAE}" srcOrd="0" destOrd="0" presId="urn:microsoft.com/office/officeart/2005/8/layout/pyramid2"/>
    <dgm:cxn modelId="{D515DC1D-05B8-4A74-A54D-D06B7A8A5829}" srcId="{431D7D43-6E12-4190-9F18-B18FE488B02A}" destId="{EB447D56-5FC2-4D15-93F8-95364F8FC139}" srcOrd="1" destOrd="0" parTransId="{75B0F90C-32D7-447A-AD7F-A930688C4036}" sibTransId="{5EEBC4CE-0332-4F5E-9F55-34DF749A2060}"/>
    <dgm:cxn modelId="{C9923F16-8EE0-4568-9E6C-2173C34E2558}" srcId="{431D7D43-6E12-4190-9F18-B18FE488B02A}" destId="{D133E59E-F609-4A14-B9E0-5C689B9BC761}" srcOrd="3" destOrd="0" parTransId="{9173A420-BFFF-4AFB-90F4-F72F34621B01}" sibTransId="{3D16C263-3B88-412E-8707-8C3C6E5B6D3F}"/>
    <dgm:cxn modelId="{B117801B-0315-4D50-9DC0-4CD2B206DE71}" type="presOf" srcId="{D1047FB4-E57E-446C-BC32-49B26B25D55C}" destId="{EE769E83-B78C-494D-98DB-0900CF4DC815}" srcOrd="0" destOrd="0" presId="urn:microsoft.com/office/officeart/2005/8/layout/pyramid2"/>
    <dgm:cxn modelId="{CD9A52D5-413A-4D42-B3A6-72E8019B850E}" type="presParOf" srcId="{C26D24D9-2F39-41ED-82C0-32649F8F708E}" destId="{12E7AEE8-2FAD-4C9D-B166-D99314577342}" srcOrd="0" destOrd="0" presId="urn:microsoft.com/office/officeart/2005/8/layout/pyramid2"/>
    <dgm:cxn modelId="{06596534-A36A-4181-B5EB-4FD816A7053B}" type="presParOf" srcId="{C26D24D9-2F39-41ED-82C0-32649F8F708E}" destId="{58E54EAB-3E4E-4F43-8229-977F9AA723CD}" srcOrd="1" destOrd="0" presId="urn:microsoft.com/office/officeart/2005/8/layout/pyramid2"/>
    <dgm:cxn modelId="{2CC22158-CAEF-4D4F-B514-49D2EFD91A1D}" type="presParOf" srcId="{58E54EAB-3E4E-4F43-8229-977F9AA723CD}" destId="{EE769E83-B78C-494D-98DB-0900CF4DC815}" srcOrd="0" destOrd="0" presId="urn:microsoft.com/office/officeart/2005/8/layout/pyramid2"/>
    <dgm:cxn modelId="{9573419B-82CD-4CBD-84B8-B4EE8D85A0C6}" type="presParOf" srcId="{58E54EAB-3E4E-4F43-8229-977F9AA723CD}" destId="{B60B0604-E1F8-41F6-B75C-E46706E97BF5}" srcOrd="1" destOrd="0" presId="urn:microsoft.com/office/officeart/2005/8/layout/pyramid2"/>
    <dgm:cxn modelId="{9C3F1481-8C9A-48C8-AC8F-7D60207FC87D}" type="presParOf" srcId="{58E54EAB-3E4E-4F43-8229-977F9AA723CD}" destId="{AFCC2BD0-97AA-40BF-B332-A0553CBC0EAE}" srcOrd="2" destOrd="0" presId="urn:microsoft.com/office/officeart/2005/8/layout/pyramid2"/>
    <dgm:cxn modelId="{F907BD56-CFBA-4738-8857-C20A8036647E}" type="presParOf" srcId="{58E54EAB-3E4E-4F43-8229-977F9AA723CD}" destId="{70FC08AB-6306-4E81-9979-CC17EAD2A3F7}" srcOrd="3" destOrd="0" presId="urn:microsoft.com/office/officeart/2005/8/layout/pyramid2"/>
    <dgm:cxn modelId="{99C43BB6-F9C0-42FB-8B5C-E13E3AB5CC5D}" type="presParOf" srcId="{58E54EAB-3E4E-4F43-8229-977F9AA723CD}" destId="{2F54F5CF-99CC-4B24-A1D8-5E05772D3124}" srcOrd="4" destOrd="0" presId="urn:microsoft.com/office/officeart/2005/8/layout/pyramid2"/>
    <dgm:cxn modelId="{81D40B34-74FF-46A4-AEA9-0454AB8C133D}" type="presParOf" srcId="{58E54EAB-3E4E-4F43-8229-977F9AA723CD}" destId="{BF969679-A367-4A79-BF26-917D9B4E9172}" srcOrd="5" destOrd="0" presId="urn:microsoft.com/office/officeart/2005/8/layout/pyramid2"/>
    <dgm:cxn modelId="{3A78D406-A1C6-484D-B172-00A93FE9E165}" type="presParOf" srcId="{58E54EAB-3E4E-4F43-8229-977F9AA723CD}" destId="{99360CB7-0CA4-4258-A2FE-4F238010333F}" srcOrd="6" destOrd="0" presId="urn:microsoft.com/office/officeart/2005/8/layout/pyramid2"/>
    <dgm:cxn modelId="{55BA475D-0F91-4E64-A19B-18B8F5A704D9}" type="presParOf" srcId="{58E54EAB-3E4E-4F43-8229-977F9AA723CD}" destId="{2939AE57-31FA-41D3-8C3C-A02B3F07B0F4}" srcOrd="7" destOrd="0" presId="urn:microsoft.com/office/officeart/2005/8/layout/pyramid2"/>
    <dgm:cxn modelId="{5EC502C5-FF19-4F1A-B85D-4FC144B2F130}" type="presParOf" srcId="{58E54EAB-3E4E-4F43-8229-977F9AA723CD}" destId="{126EFD2C-2258-47F7-ACB6-41541E52ED00}" srcOrd="8" destOrd="0" presId="urn:microsoft.com/office/officeart/2005/8/layout/pyramid2"/>
    <dgm:cxn modelId="{B948C183-D15F-4749-A290-95880CF5FCAE}" type="presParOf" srcId="{58E54EAB-3E4E-4F43-8229-977F9AA723CD}" destId="{5841BC67-2A6E-4E6E-9EE2-DD9844EA67B8}" srcOrd="9" destOrd="0" presId="urn:microsoft.com/office/officeart/2005/8/layout/pyramid2"/>
    <dgm:cxn modelId="{E4861F50-3891-45C2-83F7-81B3C9B32A76}" type="presParOf" srcId="{58E54EAB-3E4E-4F43-8229-977F9AA723CD}" destId="{F9399557-2208-4F76-8593-CE81DCE56AB7}" srcOrd="10" destOrd="0" presId="urn:microsoft.com/office/officeart/2005/8/layout/pyramid2"/>
    <dgm:cxn modelId="{D0B40CC0-C0BB-4A24-A4D8-A3DEB832CC88}" type="presParOf" srcId="{58E54EAB-3E4E-4F43-8229-977F9AA723CD}" destId="{1D1647DF-01A0-436B-909D-C616B2BAA6E2}" srcOrd="11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C1A465F-0FAC-40C8-9809-D68717A7688F}" type="doc">
      <dgm:prSet loTypeId="urn:microsoft.com/office/officeart/2005/8/layout/equation1" loCatId="process" qsTypeId="urn:microsoft.com/office/officeart/2005/8/quickstyle/3d1" qsCatId="3D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31687085-7AC7-46AA-922F-790F038B7AC9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عرضه‌کنندگان وجوه</a:t>
          </a:r>
          <a:endParaRPr lang="en-US" dirty="0">
            <a:cs typeface="B Zar" pitchFamily="2" charset="-78"/>
          </a:endParaRPr>
        </a:p>
      </dgm:t>
    </dgm:pt>
    <dgm:pt modelId="{5C73008C-E416-407A-9FC9-F8ED092016F7}" type="parTrans" cxnId="{D09F7550-7974-46A1-8EB3-C0A68767EC9E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D97073BC-968C-4F05-A50A-803065CFBF4F}" type="sibTrans" cxnId="{D09F7550-7974-46A1-8EB3-C0A68767EC9E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1DFD12B1-87D0-4065-BD25-2E5FC127ECE9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بازارهای مالی</a:t>
          </a:r>
          <a:endParaRPr lang="en-US" dirty="0">
            <a:cs typeface="B Zar" pitchFamily="2" charset="-78"/>
          </a:endParaRPr>
        </a:p>
      </dgm:t>
    </dgm:pt>
    <dgm:pt modelId="{0920C0C9-E5D3-411A-9EC6-97EC086FB1D6}" type="parTrans" cxnId="{35992D57-AB97-4AD2-86B8-F6EE19B1565C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2F9F22C9-BE73-4861-903F-EAD1A57E36F7}" type="sibTrans" cxnId="{35992D57-AB97-4AD2-86B8-F6EE19B1565C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48F522B2-D9BD-456E-9845-F8BE2A5581F8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متقاضیان وجوه</a:t>
          </a:r>
          <a:endParaRPr lang="en-US" dirty="0">
            <a:cs typeface="B Zar" pitchFamily="2" charset="-78"/>
          </a:endParaRPr>
        </a:p>
      </dgm:t>
    </dgm:pt>
    <dgm:pt modelId="{144D5E27-B0F0-4C79-AC7B-113A82103D34}" type="parTrans" cxnId="{71B95A37-EE7C-4465-B97E-4A2E7493DDB8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72FC2B36-9981-4024-A4F6-EC823CCF53F0}" type="sibTrans" cxnId="{71B95A37-EE7C-4465-B97E-4A2E7493DDB8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284CD0BB-683A-42B3-B0F9-06666608CA2C}" type="pres">
      <dgm:prSet presAssocID="{3C1A465F-0FAC-40C8-9809-D68717A7688F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37EB63A-4037-449D-A36D-2124FC6142D3}" type="pres">
      <dgm:prSet presAssocID="{31687085-7AC7-46AA-922F-790F038B7AC9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FE535E2-B315-4A1B-9CAD-60509C18B8C8}" type="pres">
      <dgm:prSet presAssocID="{D97073BC-968C-4F05-A50A-803065CFBF4F}" presName="spacerL" presStyleCnt="0"/>
      <dgm:spPr/>
    </dgm:pt>
    <dgm:pt modelId="{400EC46E-853F-4C80-B018-0122CBFB329A}" type="pres">
      <dgm:prSet presAssocID="{D97073BC-968C-4F05-A50A-803065CFBF4F}" presName="sibTrans" presStyleLbl="sibTrans2D1" presStyleIdx="0" presStyleCnt="2"/>
      <dgm:spPr>
        <a:prstGeom prst="rightArrow">
          <a:avLst/>
        </a:prstGeom>
      </dgm:spPr>
      <dgm:t>
        <a:bodyPr/>
        <a:lstStyle/>
        <a:p>
          <a:endParaRPr lang="en-US"/>
        </a:p>
      </dgm:t>
    </dgm:pt>
    <dgm:pt modelId="{20A93240-4149-4A3F-844D-9CEE9CD17D1C}" type="pres">
      <dgm:prSet presAssocID="{D97073BC-968C-4F05-A50A-803065CFBF4F}" presName="spacerR" presStyleCnt="0"/>
      <dgm:spPr/>
    </dgm:pt>
    <dgm:pt modelId="{CC30B4EE-B714-41CC-8426-B3734A0D456D}" type="pres">
      <dgm:prSet presAssocID="{1DFD12B1-87D0-4065-BD25-2E5FC127ECE9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E40476B-1177-41AF-A132-9E478835438C}" type="pres">
      <dgm:prSet presAssocID="{2F9F22C9-BE73-4861-903F-EAD1A57E36F7}" presName="spacerL" presStyleCnt="0"/>
      <dgm:spPr/>
    </dgm:pt>
    <dgm:pt modelId="{F8ADA266-42E7-4146-BE88-FBE42497BC2B}" type="pres">
      <dgm:prSet presAssocID="{2F9F22C9-BE73-4861-903F-EAD1A57E36F7}" presName="sibTrans" presStyleLbl="sibTrans2D1" presStyleIdx="1" presStyleCnt="2"/>
      <dgm:spPr>
        <a:prstGeom prst="rightArrow">
          <a:avLst/>
        </a:prstGeom>
      </dgm:spPr>
      <dgm:t>
        <a:bodyPr/>
        <a:lstStyle/>
        <a:p>
          <a:endParaRPr lang="en-US"/>
        </a:p>
      </dgm:t>
    </dgm:pt>
    <dgm:pt modelId="{460693F2-BC58-4B6E-89C9-C302CB4CD072}" type="pres">
      <dgm:prSet presAssocID="{2F9F22C9-BE73-4861-903F-EAD1A57E36F7}" presName="spacerR" presStyleCnt="0"/>
      <dgm:spPr/>
    </dgm:pt>
    <dgm:pt modelId="{5EAD9E13-721F-4763-AAD6-74CC835303FC}" type="pres">
      <dgm:prSet presAssocID="{48F522B2-D9BD-456E-9845-F8BE2A5581F8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1B95A37-EE7C-4465-B97E-4A2E7493DDB8}" srcId="{3C1A465F-0FAC-40C8-9809-D68717A7688F}" destId="{48F522B2-D9BD-456E-9845-F8BE2A5581F8}" srcOrd="2" destOrd="0" parTransId="{144D5E27-B0F0-4C79-AC7B-113A82103D34}" sibTransId="{72FC2B36-9981-4024-A4F6-EC823CCF53F0}"/>
    <dgm:cxn modelId="{35992D57-AB97-4AD2-86B8-F6EE19B1565C}" srcId="{3C1A465F-0FAC-40C8-9809-D68717A7688F}" destId="{1DFD12B1-87D0-4065-BD25-2E5FC127ECE9}" srcOrd="1" destOrd="0" parTransId="{0920C0C9-E5D3-411A-9EC6-97EC086FB1D6}" sibTransId="{2F9F22C9-BE73-4861-903F-EAD1A57E36F7}"/>
    <dgm:cxn modelId="{DCA5C5B2-A5E4-4E64-8B69-5398E33BA1B3}" type="presOf" srcId="{48F522B2-D9BD-456E-9845-F8BE2A5581F8}" destId="{5EAD9E13-721F-4763-AAD6-74CC835303FC}" srcOrd="0" destOrd="0" presId="urn:microsoft.com/office/officeart/2005/8/layout/equation1"/>
    <dgm:cxn modelId="{4273DA87-F475-4BBA-8810-4AF2D048B162}" type="presOf" srcId="{3C1A465F-0FAC-40C8-9809-D68717A7688F}" destId="{284CD0BB-683A-42B3-B0F9-06666608CA2C}" srcOrd="0" destOrd="0" presId="urn:microsoft.com/office/officeart/2005/8/layout/equation1"/>
    <dgm:cxn modelId="{43C02B84-B78B-4460-8943-50C27C4F83F4}" type="presOf" srcId="{1DFD12B1-87D0-4065-BD25-2E5FC127ECE9}" destId="{CC30B4EE-B714-41CC-8426-B3734A0D456D}" srcOrd="0" destOrd="0" presId="urn:microsoft.com/office/officeart/2005/8/layout/equation1"/>
    <dgm:cxn modelId="{D09F7550-7974-46A1-8EB3-C0A68767EC9E}" srcId="{3C1A465F-0FAC-40C8-9809-D68717A7688F}" destId="{31687085-7AC7-46AA-922F-790F038B7AC9}" srcOrd="0" destOrd="0" parTransId="{5C73008C-E416-407A-9FC9-F8ED092016F7}" sibTransId="{D97073BC-968C-4F05-A50A-803065CFBF4F}"/>
    <dgm:cxn modelId="{1B79C7C6-9E84-4AF8-BD08-C6D7CBC117C6}" type="presOf" srcId="{2F9F22C9-BE73-4861-903F-EAD1A57E36F7}" destId="{F8ADA266-42E7-4146-BE88-FBE42497BC2B}" srcOrd="0" destOrd="0" presId="urn:microsoft.com/office/officeart/2005/8/layout/equation1"/>
    <dgm:cxn modelId="{D92F1BD9-12FF-4A8F-BC00-CDFCBDAC8BBB}" type="presOf" srcId="{31687085-7AC7-46AA-922F-790F038B7AC9}" destId="{237EB63A-4037-449D-A36D-2124FC6142D3}" srcOrd="0" destOrd="0" presId="urn:microsoft.com/office/officeart/2005/8/layout/equation1"/>
    <dgm:cxn modelId="{0B5A5A47-045E-4BD2-AC95-F18D7263A0AF}" type="presOf" srcId="{D97073BC-968C-4F05-A50A-803065CFBF4F}" destId="{400EC46E-853F-4C80-B018-0122CBFB329A}" srcOrd="0" destOrd="0" presId="urn:microsoft.com/office/officeart/2005/8/layout/equation1"/>
    <dgm:cxn modelId="{4BA29312-0CC0-4C32-8D0D-EB90FBE17DED}" type="presParOf" srcId="{284CD0BB-683A-42B3-B0F9-06666608CA2C}" destId="{237EB63A-4037-449D-A36D-2124FC6142D3}" srcOrd="0" destOrd="0" presId="urn:microsoft.com/office/officeart/2005/8/layout/equation1"/>
    <dgm:cxn modelId="{D608C0B7-B5B7-42C4-8961-CD81B2E582A6}" type="presParOf" srcId="{284CD0BB-683A-42B3-B0F9-06666608CA2C}" destId="{4FE535E2-B315-4A1B-9CAD-60509C18B8C8}" srcOrd="1" destOrd="0" presId="urn:microsoft.com/office/officeart/2005/8/layout/equation1"/>
    <dgm:cxn modelId="{BBBAC3EC-FB64-40C8-87AD-BE3AD75C8366}" type="presParOf" srcId="{284CD0BB-683A-42B3-B0F9-06666608CA2C}" destId="{400EC46E-853F-4C80-B018-0122CBFB329A}" srcOrd="2" destOrd="0" presId="urn:microsoft.com/office/officeart/2005/8/layout/equation1"/>
    <dgm:cxn modelId="{1AB60C17-FD96-479B-8AEC-54861E7E2979}" type="presParOf" srcId="{284CD0BB-683A-42B3-B0F9-06666608CA2C}" destId="{20A93240-4149-4A3F-844D-9CEE9CD17D1C}" srcOrd="3" destOrd="0" presId="urn:microsoft.com/office/officeart/2005/8/layout/equation1"/>
    <dgm:cxn modelId="{53AC5038-D860-4F3E-8757-CCF071B5CBB6}" type="presParOf" srcId="{284CD0BB-683A-42B3-B0F9-06666608CA2C}" destId="{CC30B4EE-B714-41CC-8426-B3734A0D456D}" srcOrd="4" destOrd="0" presId="urn:microsoft.com/office/officeart/2005/8/layout/equation1"/>
    <dgm:cxn modelId="{CCE7819D-952C-488A-B164-4EB812BD217C}" type="presParOf" srcId="{284CD0BB-683A-42B3-B0F9-06666608CA2C}" destId="{2E40476B-1177-41AF-A132-9E478835438C}" srcOrd="5" destOrd="0" presId="urn:microsoft.com/office/officeart/2005/8/layout/equation1"/>
    <dgm:cxn modelId="{74A88AEB-6FCC-4719-902A-C517F1922E40}" type="presParOf" srcId="{284CD0BB-683A-42B3-B0F9-06666608CA2C}" destId="{F8ADA266-42E7-4146-BE88-FBE42497BC2B}" srcOrd="6" destOrd="0" presId="urn:microsoft.com/office/officeart/2005/8/layout/equation1"/>
    <dgm:cxn modelId="{A0B78B0F-5CE6-4F84-A316-E4847D11414C}" type="presParOf" srcId="{284CD0BB-683A-42B3-B0F9-06666608CA2C}" destId="{460693F2-BC58-4B6E-89C9-C302CB4CD072}" srcOrd="7" destOrd="0" presId="urn:microsoft.com/office/officeart/2005/8/layout/equation1"/>
    <dgm:cxn modelId="{C7958892-4167-47FD-9B91-148A48EF4490}" type="presParOf" srcId="{284CD0BB-683A-42B3-B0F9-06666608CA2C}" destId="{5EAD9E13-721F-4763-AAD6-74CC835303FC}" srcOrd="8" destOrd="0" presId="urn:microsoft.com/office/officeart/2005/8/layout/equati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B09375A-F6EE-4622-B052-2128BFD872C6}" type="doc">
      <dgm:prSet loTypeId="urn:microsoft.com/office/officeart/2005/8/layout/list1" loCatId="list" qsTypeId="urn:microsoft.com/office/officeart/2005/8/quickstyle/3d2" qsCatId="3D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D327936B-D9DA-4E92-B151-4B2504A8678C}">
      <dgm:prSet custT="1"/>
      <dgm:spPr/>
      <dgm:t>
        <a:bodyPr/>
        <a:lstStyle/>
        <a:p>
          <a:pPr algn="ctr" rtl="1"/>
          <a:r>
            <a:rPr lang="fa-IR" sz="4000" dirty="0" smtClean="0">
              <a:cs typeface="B Titr" pitchFamily="2" charset="-78"/>
            </a:rPr>
            <a:t>بازار پول </a:t>
          </a:r>
          <a:endParaRPr lang="en-US" sz="4000" dirty="0">
            <a:cs typeface="B Titr" pitchFamily="2" charset="-78"/>
          </a:endParaRPr>
        </a:p>
      </dgm:t>
    </dgm:pt>
    <dgm:pt modelId="{8BAFD357-DB26-452E-83DF-5E6A3F831BF7}" type="parTrans" cxnId="{5AB78C6B-2378-4A20-970F-CE748B445868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56B6CFB1-F5AC-4AB0-A821-9070AB9077E9}" type="sibTrans" cxnId="{5AB78C6B-2378-4A20-970F-CE748B445868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BD799A14-2CBA-451A-AA78-DA6F7300CBD0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بازار ابزار مالی کوتاه‌مدت‌تر</a:t>
          </a:r>
          <a:endParaRPr lang="en-US" dirty="0">
            <a:cs typeface="B Zar" pitchFamily="2" charset="-78"/>
          </a:endParaRPr>
        </a:p>
      </dgm:t>
    </dgm:pt>
    <dgm:pt modelId="{1216AE9D-B273-49B7-9FDD-950B1962EC0A}" type="parTrans" cxnId="{3437D0E3-B330-4220-87E5-ADE88C8FF530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4C66C519-C6F8-455A-8133-78CB257C8F5D}" type="sibTrans" cxnId="{3437D0E3-B330-4220-87E5-ADE88C8FF530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828962DD-A7B7-4669-8D72-66705024FE0E}">
      <dgm:prSet custT="1"/>
      <dgm:spPr/>
      <dgm:t>
        <a:bodyPr/>
        <a:lstStyle/>
        <a:p>
          <a:pPr algn="ctr" rtl="1"/>
          <a:r>
            <a:rPr lang="fa-IR" sz="4000" dirty="0" smtClean="0">
              <a:cs typeface="B Titr" pitchFamily="2" charset="-78"/>
            </a:rPr>
            <a:t>بازار سرمایه</a:t>
          </a:r>
          <a:endParaRPr lang="en-US" sz="4000" dirty="0">
            <a:cs typeface="B Titr" pitchFamily="2" charset="-78"/>
          </a:endParaRPr>
        </a:p>
      </dgm:t>
    </dgm:pt>
    <dgm:pt modelId="{D4B3EFAE-80C9-42D4-AE55-335652394946}" type="parTrans" cxnId="{F56AAB6B-EAC9-43FA-A797-375E601367CB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79E4F1A6-9D0A-474A-8564-7A111D4942A0}" type="sibTrans" cxnId="{F56AAB6B-EAC9-43FA-A797-375E601367CB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7C046093-14BC-4935-8445-ED2F04978909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بازار ابزار مالی بلندمدت‌تر</a:t>
          </a:r>
          <a:endParaRPr lang="en-US" dirty="0">
            <a:cs typeface="B Zar" pitchFamily="2" charset="-78"/>
          </a:endParaRPr>
        </a:p>
      </dgm:t>
    </dgm:pt>
    <dgm:pt modelId="{F2BDB126-CFAA-4063-A779-E5650B0510C9}" type="parTrans" cxnId="{BCD3AC33-C957-4F09-843B-D522934E772E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D715963E-488C-4113-A2A4-47FA075D8116}" type="sibTrans" cxnId="{BCD3AC33-C957-4F09-843B-D522934E772E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E464BEEA-A96E-4B6B-8004-90197305E289}" type="pres">
      <dgm:prSet presAssocID="{8B09375A-F6EE-4622-B052-2128BFD872C6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622A457-1FE6-4F45-A502-38CE59EB0666}" type="pres">
      <dgm:prSet presAssocID="{D327936B-D9DA-4E92-B151-4B2504A8678C}" presName="parentLin" presStyleCnt="0"/>
      <dgm:spPr/>
      <dgm:t>
        <a:bodyPr/>
        <a:lstStyle/>
        <a:p>
          <a:endParaRPr lang="en-US"/>
        </a:p>
      </dgm:t>
    </dgm:pt>
    <dgm:pt modelId="{FD8EC5FC-D656-405D-9E52-827DC59172EB}" type="pres">
      <dgm:prSet presAssocID="{D327936B-D9DA-4E92-B151-4B2504A8678C}" presName="parentLeftMargin" presStyleLbl="node1" presStyleIdx="0" presStyleCnt="2"/>
      <dgm:spPr/>
      <dgm:t>
        <a:bodyPr/>
        <a:lstStyle/>
        <a:p>
          <a:endParaRPr lang="en-US"/>
        </a:p>
      </dgm:t>
    </dgm:pt>
    <dgm:pt modelId="{A03E0199-84A4-49CD-B052-3C228C89219E}" type="pres">
      <dgm:prSet presAssocID="{D327936B-D9DA-4E92-B151-4B2504A8678C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6674D60-DA73-4179-9D76-93B10F1465ED}" type="pres">
      <dgm:prSet presAssocID="{D327936B-D9DA-4E92-B151-4B2504A8678C}" presName="negativeSpace" presStyleCnt="0"/>
      <dgm:spPr/>
      <dgm:t>
        <a:bodyPr/>
        <a:lstStyle/>
        <a:p>
          <a:endParaRPr lang="en-US"/>
        </a:p>
      </dgm:t>
    </dgm:pt>
    <dgm:pt modelId="{9D0DB56D-944E-4DDD-9743-D0CB98BEAC90}" type="pres">
      <dgm:prSet presAssocID="{D327936B-D9DA-4E92-B151-4B2504A8678C}" presName="childText" presStyleLbl="conFgAcc1" presStyleIdx="0" presStyleCnt="2">
        <dgm:presLayoutVars>
          <dgm:bulletEnabled val="1"/>
        </dgm:presLayoutVars>
      </dgm:prSet>
      <dgm:spPr>
        <a:prstGeom prst="doubleWave">
          <a:avLst/>
        </a:prstGeom>
      </dgm:spPr>
      <dgm:t>
        <a:bodyPr/>
        <a:lstStyle/>
        <a:p>
          <a:endParaRPr lang="en-US"/>
        </a:p>
      </dgm:t>
    </dgm:pt>
    <dgm:pt modelId="{B926870C-4F23-46EC-B28E-D6F5CACDA67F}" type="pres">
      <dgm:prSet presAssocID="{56B6CFB1-F5AC-4AB0-A821-9070AB9077E9}" presName="spaceBetweenRectangles" presStyleCnt="0"/>
      <dgm:spPr/>
      <dgm:t>
        <a:bodyPr/>
        <a:lstStyle/>
        <a:p>
          <a:endParaRPr lang="en-US"/>
        </a:p>
      </dgm:t>
    </dgm:pt>
    <dgm:pt modelId="{4D04647D-B997-4755-BE23-DA8152F29FF5}" type="pres">
      <dgm:prSet presAssocID="{828962DD-A7B7-4669-8D72-66705024FE0E}" presName="parentLin" presStyleCnt="0"/>
      <dgm:spPr/>
      <dgm:t>
        <a:bodyPr/>
        <a:lstStyle/>
        <a:p>
          <a:endParaRPr lang="en-US"/>
        </a:p>
      </dgm:t>
    </dgm:pt>
    <dgm:pt modelId="{3D77D622-3A52-46CD-9CAF-09CF9BC6D435}" type="pres">
      <dgm:prSet presAssocID="{828962DD-A7B7-4669-8D72-66705024FE0E}" presName="parentLeftMargin" presStyleLbl="node1" presStyleIdx="0" presStyleCnt="2"/>
      <dgm:spPr/>
      <dgm:t>
        <a:bodyPr/>
        <a:lstStyle/>
        <a:p>
          <a:endParaRPr lang="en-US"/>
        </a:p>
      </dgm:t>
    </dgm:pt>
    <dgm:pt modelId="{E06E8FE2-E920-43F7-85FD-643C8FAEFA15}" type="pres">
      <dgm:prSet presAssocID="{828962DD-A7B7-4669-8D72-66705024FE0E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40EFBBA-F780-4514-A0D1-344BA4CB195B}" type="pres">
      <dgm:prSet presAssocID="{828962DD-A7B7-4669-8D72-66705024FE0E}" presName="negativeSpace" presStyleCnt="0"/>
      <dgm:spPr/>
      <dgm:t>
        <a:bodyPr/>
        <a:lstStyle/>
        <a:p>
          <a:endParaRPr lang="en-US"/>
        </a:p>
      </dgm:t>
    </dgm:pt>
    <dgm:pt modelId="{4C090001-AE72-4AEE-82A1-1BA128CC4F93}" type="pres">
      <dgm:prSet presAssocID="{828962DD-A7B7-4669-8D72-66705024FE0E}" presName="childText" presStyleLbl="conFgAcc1" presStyleIdx="1" presStyleCnt="2">
        <dgm:presLayoutVars>
          <dgm:bulletEnabled val="1"/>
        </dgm:presLayoutVars>
      </dgm:prSet>
      <dgm:spPr>
        <a:prstGeom prst="doubleWave">
          <a:avLst/>
        </a:prstGeom>
      </dgm:spPr>
      <dgm:t>
        <a:bodyPr/>
        <a:lstStyle/>
        <a:p>
          <a:endParaRPr lang="en-US"/>
        </a:p>
      </dgm:t>
    </dgm:pt>
  </dgm:ptLst>
  <dgm:cxnLst>
    <dgm:cxn modelId="{5AB78C6B-2378-4A20-970F-CE748B445868}" srcId="{8B09375A-F6EE-4622-B052-2128BFD872C6}" destId="{D327936B-D9DA-4E92-B151-4B2504A8678C}" srcOrd="0" destOrd="0" parTransId="{8BAFD357-DB26-452E-83DF-5E6A3F831BF7}" sibTransId="{56B6CFB1-F5AC-4AB0-A821-9070AB9077E9}"/>
    <dgm:cxn modelId="{F56AAB6B-EAC9-43FA-A797-375E601367CB}" srcId="{8B09375A-F6EE-4622-B052-2128BFD872C6}" destId="{828962DD-A7B7-4669-8D72-66705024FE0E}" srcOrd="1" destOrd="0" parTransId="{D4B3EFAE-80C9-42D4-AE55-335652394946}" sibTransId="{79E4F1A6-9D0A-474A-8564-7A111D4942A0}"/>
    <dgm:cxn modelId="{3EC8DDC8-EEB6-40EC-8314-81DEA63EB71C}" type="presOf" srcId="{D327936B-D9DA-4E92-B151-4B2504A8678C}" destId="{FD8EC5FC-D656-405D-9E52-827DC59172EB}" srcOrd="0" destOrd="0" presId="urn:microsoft.com/office/officeart/2005/8/layout/list1"/>
    <dgm:cxn modelId="{D3C700B2-48D1-4663-9B00-680D0BEDCF03}" type="presOf" srcId="{BD799A14-2CBA-451A-AA78-DA6F7300CBD0}" destId="{9D0DB56D-944E-4DDD-9743-D0CB98BEAC90}" srcOrd="0" destOrd="0" presId="urn:microsoft.com/office/officeart/2005/8/layout/list1"/>
    <dgm:cxn modelId="{EA65FD1C-52E1-47A7-9146-FC551D12316C}" type="presOf" srcId="{828962DD-A7B7-4669-8D72-66705024FE0E}" destId="{E06E8FE2-E920-43F7-85FD-643C8FAEFA15}" srcOrd="1" destOrd="0" presId="urn:microsoft.com/office/officeart/2005/8/layout/list1"/>
    <dgm:cxn modelId="{BCD3AC33-C957-4F09-843B-D522934E772E}" srcId="{828962DD-A7B7-4669-8D72-66705024FE0E}" destId="{7C046093-14BC-4935-8445-ED2F04978909}" srcOrd="0" destOrd="0" parTransId="{F2BDB126-CFAA-4063-A779-E5650B0510C9}" sibTransId="{D715963E-488C-4113-A2A4-47FA075D8116}"/>
    <dgm:cxn modelId="{591B48BA-2871-4426-9D4C-BE3092DD9C69}" type="presOf" srcId="{D327936B-D9DA-4E92-B151-4B2504A8678C}" destId="{A03E0199-84A4-49CD-B052-3C228C89219E}" srcOrd="1" destOrd="0" presId="urn:microsoft.com/office/officeart/2005/8/layout/list1"/>
    <dgm:cxn modelId="{99C8BA03-C919-42BE-B5DF-C2B3DE79025B}" type="presOf" srcId="{828962DD-A7B7-4669-8D72-66705024FE0E}" destId="{3D77D622-3A52-46CD-9CAF-09CF9BC6D435}" srcOrd="0" destOrd="0" presId="urn:microsoft.com/office/officeart/2005/8/layout/list1"/>
    <dgm:cxn modelId="{3437D0E3-B330-4220-87E5-ADE88C8FF530}" srcId="{D327936B-D9DA-4E92-B151-4B2504A8678C}" destId="{BD799A14-2CBA-451A-AA78-DA6F7300CBD0}" srcOrd="0" destOrd="0" parTransId="{1216AE9D-B273-49B7-9FDD-950B1962EC0A}" sibTransId="{4C66C519-C6F8-455A-8133-78CB257C8F5D}"/>
    <dgm:cxn modelId="{C01FD551-9B5B-4E34-9C99-370296E70055}" type="presOf" srcId="{7C046093-14BC-4935-8445-ED2F04978909}" destId="{4C090001-AE72-4AEE-82A1-1BA128CC4F93}" srcOrd="0" destOrd="0" presId="urn:microsoft.com/office/officeart/2005/8/layout/list1"/>
    <dgm:cxn modelId="{83A02A49-2FDA-407F-8963-1CDAB2D8AD8C}" type="presOf" srcId="{8B09375A-F6EE-4622-B052-2128BFD872C6}" destId="{E464BEEA-A96E-4B6B-8004-90197305E289}" srcOrd="0" destOrd="0" presId="urn:microsoft.com/office/officeart/2005/8/layout/list1"/>
    <dgm:cxn modelId="{A53B9E59-9E2C-47EC-8C4E-092861EB9D0D}" type="presParOf" srcId="{E464BEEA-A96E-4B6B-8004-90197305E289}" destId="{9622A457-1FE6-4F45-A502-38CE59EB0666}" srcOrd="0" destOrd="0" presId="urn:microsoft.com/office/officeart/2005/8/layout/list1"/>
    <dgm:cxn modelId="{895918E4-EF35-481F-9060-747C1A3AC4DA}" type="presParOf" srcId="{9622A457-1FE6-4F45-A502-38CE59EB0666}" destId="{FD8EC5FC-D656-405D-9E52-827DC59172EB}" srcOrd="0" destOrd="0" presId="urn:microsoft.com/office/officeart/2005/8/layout/list1"/>
    <dgm:cxn modelId="{99112A72-D102-46A5-AEA1-A938B5870175}" type="presParOf" srcId="{9622A457-1FE6-4F45-A502-38CE59EB0666}" destId="{A03E0199-84A4-49CD-B052-3C228C89219E}" srcOrd="1" destOrd="0" presId="urn:microsoft.com/office/officeart/2005/8/layout/list1"/>
    <dgm:cxn modelId="{60EF61A2-8AFB-4EE8-871F-DB25BACF5985}" type="presParOf" srcId="{E464BEEA-A96E-4B6B-8004-90197305E289}" destId="{46674D60-DA73-4179-9D76-93B10F1465ED}" srcOrd="1" destOrd="0" presId="urn:microsoft.com/office/officeart/2005/8/layout/list1"/>
    <dgm:cxn modelId="{411790FC-851D-4CEC-8A72-DC458A0F36F8}" type="presParOf" srcId="{E464BEEA-A96E-4B6B-8004-90197305E289}" destId="{9D0DB56D-944E-4DDD-9743-D0CB98BEAC90}" srcOrd="2" destOrd="0" presId="urn:microsoft.com/office/officeart/2005/8/layout/list1"/>
    <dgm:cxn modelId="{4122F245-B12B-4F4C-9A47-A902841D151C}" type="presParOf" srcId="{E464BEEA-A96E-4B6B-8004-90197305E289}" destId="{B926870C-4F23-46EC-B28E-D6F5CACDA67F}" srcOrd="3" destOrd="0" presId="urn:microsoft.com/office/officeart/2005/8/layout/list1"/>
    <dgm:cxn modelId="{E4C976B9-C92D-4F5C-9323-3D0BE97DD21D}" type="presParOf" srcId="{E464BEEA-A96E-4B6B-8004-90197305E289}" destId="{4D04647D-B997-4755-BE23-DA8152F29FF5}" srcOrd="4" destOrd="0" presId="urn:microsoft.com/office/officeart/2005/8/layout/list1"/>
    <dgm:cxn modelId="{F87EE2B2-5ABF-4D1F-BDFA-45C9A1F1A393}" type="presParOf" srcId="{4D04647D-B997-4755-BE23-DA8152F29FF5}" destId="{3D77D622-3A52-46CD-9CAF-09CF9BC6D435}" srcOrd="0" destOrd="0" presId="urn:microsoft.com/office/officeart/2005/8/layout/list1"/>
    <dgm:cxn modelId="{51FE8ECF-B479-404E-882A-306F51BBC791}" type="presParOf" srcId="{4D04647D-B997-4755-BE23-DA8152F29FF5}" destId="{E06E8FE2-E920-43F7-85FD-643C8FAEFA15}" srcOrd="1" destOrd="0" presId="urn:microsoft.com/office/officeart/2005/8/layout/list1"/>
    <dgm:cxn modelId="{629A0717-79F4-4A15-BF9E-71F31201F71E}" type="presParOf" srcId="{E464BEEA-A96E-4B6B-8004-90197305E289}" destId="{D40EFBBA-F780-4514-A0D1-344BA4CB195B}" srcOrd="5" destOrd="0" presId="urn:microsoft.com/office/officeart/2005/8/layout/list1"/>
    <dgm:cxn modelId="{2F1289B3-F2A7-44F2-ABBA-AA1207776918}" type="presParOf" srcId="{E464BEEA-A96E-4B6B-8004-90197305E289}" destId="{4C090001-AE72-4AEE-82A1-1BA128CC4F93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705ABDCC-00C7-428F-8D37-C8254BA18A38}" type="doc">
      <dgm:prSet loTypeId="urn:microsoft.com/office/officeart/2005/8/layout/process3" loCatId="process" qsTypeId="urn:microsoft.com/office/officeart/2005/8/quickstyle/3d1" qsCatId="3D" csTypeId="urn:microsoft.com/office/officeart/2005/8/colors/accent2_1" csCatId="accent2" phldr="1"/>
      <dgm:spPr/>
      <dgm:t>
        <a:bodyPr/>
        <a:lstStyle/>
        <a:p>
          <a:endParaRPr lang="en-US"/>
        </a:p>
      </dgm:t>
    </dgm:pt>
    <dgm:pt modelId="{00B7B801-57B0-4B48-8283-FA3D9B73738D}">
      <dgm:prSet/>
      <dgm:spPr/>
      <dgm:t>
        <a:bodyPr/>
        <a:lstStyle/>
        <a:p>
          <a:pPr algn="ctr" rtl="1"/>
          <a:r>
            <a:rPr lang="fa-IR" dirty="0" smtClean="0">
              <a:cs typeface="B Titr" pitchFamily="2" charset="-78"/>
            </a:rPr>
            <a:t>تقسيم‌بندي بازارهاي مالي اعتباري است:</a:t>
          </a:r>
          <a:endParaRPr lang="en-US" dirty="0">
            <a:cs typeface="B Titr" pitchFamily="2" charset="-78"/>
          </a:endParaRPr>
        </a:p>
      </dgm:t>
    </dgm:pt>
    <dgm:pt modelId="{ADDF6040-620E-4150-B294-8318D07E6FD8}" type="parTrans" cxnId="{1EC6A7FA-19A9-4280-A3D6-A08A174EE917}">
      <dgm:prSet/>
      <dgm:spPr/>
      <dgm:t>
        <a:bodyPr/>
        <a:lstStyle/>
        <a:p>
          <a:endParaRPr lang="en-US"/>
        </a:p>
      </dgm:t>
    </dgm:pt>
    <dgm:pt modelId="{94861791-3BEA-40E2-8DB4-071541F27E40}" type="sibTrans" cxnId="{1EC6A7FA-19A9-4280-A3D6-A08A174EE917}">
      <dgm:prSet/>
      <dgm:spPr/>
      <dgm:t>
        <a:bodyPr/>
        <a:lstStyle/>
        <a:p>
          <a:endParaRPr lang="en-US"/>
        </a:p>
      </dgm:t>
    </dgm:pt>
    <dgm:pt modelId="{A7A6FCBE-412C-4736-8658-0B6C41641E30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بانک‌ها وام‌های رهنی 30 ساله می‌فروشند.</a:t>
          </a:r>
          <a:endParaRPr lang="en-US" dirty="0">
            <a:cs typeface="B Zar" pitchFamily="2" charset="-78"/>
          </a:endParaRPr>
        </a:p>
      </dgm:t>
    </dgm:pt>
    <dgm:pt modelId="{53993318-4070-4070-8157-A8E57BB1A122}" type="parTrans" cxnId="{465EB79B-2FF7-44C0-9642-70F6FE9C9272}">
      <dgm:prSet/>
      <dgm:spPr/>
      <dgm:t>
        <a:bodyPr/>
        <a:lstStyle/>
        <a:p>
          <a:endParaRPr lang="en-US"/>
        </a:p>
      </dgm:t>
    </dgm:pt>
    <dgm:pt modelId="{F571230A-3903-45C6-95BA-CDE88D4ADB9A}" type="sibTrans" cxnId="{465EB79B-2FF7-44C0-9642-70F6FE9C9272}">
      <dgm:prSet/>
      <dgm:spPr/>
      <dgm:t>
        <a:bodyPr/>
        <a:lstStyle/>
        <a:p>
          <a:endParaRPr lang="en-US"/>
        </a:p>
      </dgm:t>
    </dgm:pt>
    <dgm:pt modelId="{C9CD894D-E987-4ED6-958B-9E2873B4923E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بورس‌ها اوراق قرضۀ 5 ساله می‌فروشند.</a:t>
          </a:r>
          <a:endParaRPr lang="en-US" dirty="0">
            <a:cs typeface="B Zar" pitchFamily="2" charset="-78"/>
          </a:endParaRPr>
        </a:p>
      </dgm:t>
    </dgm:pt>
    <dgm:pt modelId="{8E8A6C6F-9ECF-4BBB-9560-7C506EDDCDD1}" type="parTrans" cxnId="{B5AC30FE-D343-4D02-8868-69451D310154}">
      <dgm:prSet/>
      <dgm:spPr/>
      <dgm:t>
        <a:bodyPr/>
        <a:lstStyle/>
        <a:p>
          <a:endParaRPr lang="en-US"/>
        </a:p>
      </dgm:t>
    </dgm:pt>
    <dgm:pt modelId="{BAC994EA-3DE5-40A5-B36B-8244215B5E4C}" type="sibTrans" cxnId="{B5AC30FE-D343-4D02-8868-69451D310154}">
      <dgm:prSet/>
      <dgm:spPr/>
      <dgm:t>
        <a:bodyPr/>
        <a:lstStyle/>
        <a:p>
          <a:endParaRPr lang="en-US"/>
        </a:p>
      </dgm:t>
    </dgm:pt>
    <dgm:pt modelId="{3EF98D31-8721-4BD1-B89D-B242189C1C47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شرکت‌ها برای سرمایه‌گذاری بلندمدت به بانک‌ها مراجعه می‌کنند.</a:t>
          </a:r>
          <a:endParaRPr lang="en-US" dirty="0">
            <a:cs typeface="B Zar" pitchFamily="2" charset="-78"/>
          </a:endParaRPr>
        </a:p>
      </dgm:t>
    </dgm:pt>
    <dgm:pt modelId="{A368229B-48D2-4B98-858F-1A193F5FED29}" type="parTrans" cxnId="{2DDD387B-340D-4D2C-9FF2-B5545E8DAC2C}">
      <dgm:prSet/>
      <dgm:spPr/>
      <dgm:t>
        <a:bodyPr/>
        <a:lstStyle/>
        <a:p>
          <a:endParaRPr lang="en-US"/>
        </a:p>
      </dgm:t>
    </dgm:pt>
    <dgm:pt modelId="{46347562-2C08-42A5-9AF6-307FD312F164}" type="sibTrans" cxnId="{2DDD387B-340D-4D2C-9FF2-B5545E8DAC2C}">
      <dgm:prSet/>
      <dgm:spPr/>
      <dgm:t>
        <a:bodyPr/>
        <a:lstStyle/>
        <a:p>
          <a:endParaRPr lang="en-US"/>
        </a:p>
      </dgm:t>
    </dgm:pt>
    <dgm:pt modelId="{F8480D03-2A4B-4092-9BAC-5E2106F0E493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شرکت‌ها برای تأمین سرمایه در گردش به بورس مراجعه می‌کنند.</a:t>
          </a:r>
          <a:endParaRPr lang="fa-IR" dirty="0">
            <a:cs typeface="B Zar" pitchFamily="2" charset="-78"/>
          </a:endParaRPr>
        </a:p>
      </dgm:t>
    </dgm:pt>
    <dgm:pt modelId="{822C7E70-DF98-428B-BFEA-B298C22BD59B}" type="parTrans" cxnId="{A72F8CAC-0AB0-4768-B6F0-5CE59F5B99C4}">
      <dgm:prSet/>
      <dgm:spPr/>
      <dgm:t>
        <a:bodyPr/>
        <a:lstStyle/>
        <a:p>
          <a:endParaRPr lang="en-US"/>
        </a:p>
      </dgm:t>
    </dgm:pt>
    <dgm:pt modelId="{B2371A64-F5D1-48E8-80B2-6B0E668DD49E}" type="sibTrans" cxnId="{A72F8CAC-0AB0-4768-B6F0-5CE59F5B99C4}">
      <dgm:prSet/>
      <dgm:spPr/>
      <dgm:t>
        <a:bodyPr/>
        <a:lstStyle/>
        <a:p>
          <a:endParaRPr lang="en-US"/>
        </a:p>
      </dgm:t>
    </dgm:pt>
    <dgm:pt modelId="{2C8C0607-A662-4169-8162-6B0EBF475C61}" type="pres">
      <dgm:prSet presAssocID="{705ABDCC-00C7-428F-8D37-C8254BA18A38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9783249-67AF-4795-BBC1-277619AB2909}" type="pres">
      <dgm:prSet presAssocID="{00B7B801-57B0-4B48-8283-FA3D9B73738D}" presName="composite" presStyleCnt="0"/>
      <dgm:spPr/>
    </dgm:pt>
    <dgm:pt modelId="{7AA2C9FF-B715-4DCA-A156-E3EDFEFBEA84}" type="pres">
      <dgm:prSet presAssocID="{00B7B801-57B0-4B48-8283-FA3D9B73738D}" presName="parTx" presStyleLbl="node1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81F8A28-7F2C-4D5C-A581-99DDA73530BC}" type="pres">
      <dgm:prSet presAssocID="{00B7B801-57B0-4B48-8283-FA3D9B73738D}" presName="parSh" presStyleLbl="node1" presStyleIdx="0" presStyleCnt="1"/>
      <dgm:spPr/>
      <dgm:t>
        <a:bodyPr/>
        <a:lstStyle/>
        <a:p>
          <a:endParaRPr lang="en-US"/>
        </a:p>
      </dgm:t>
    </dgm:pt>
    <dgm:pt modelId="{DE6533EF-91C2-488E-93F3-BF3609BF89B9}" type="pres">
      <dgm:prSet presAssocID="{00B7B801-57B0-4B48-8283-FA3D9B73738D}" presName="desTx" presStyleLbl="fgAcc1" presStyleIdx="0" presStyleCnt="1" custLinFactNeighborX="714" custLinFactNeighborY="-608">
        <dgm:presLayoutVars>
          <dgm:bulletEnabled val="1"/>
        </dgm:presLayoutVars>
      </dgm:prSet>
      <dgm:spPr>
        <a:prstGeom prst="doubleWave">
          <a:avLst/>
        </a:prstGeom>
      </dgm:spPr>
      <dgm:t>
        <a:bodyPr/>
        <a:lstStyle/>
        <a:p>
          <a:endParaRPr lang="en-US"/>
        </a:p>
      </dgm:t>
    </dgm:pt>
  </dgm:ptLst>
  <dgm:cxnLst>
    <dgm:cxn modelId="{465EB79B-2FF7-44C0-9642-70F6FE9C9272}" srcId="{00B7B801-57B0-4B48-8283-FA3D9B73738D}" destId="{A7A6FCBE-412C-4736-8658-0B6C41641E30}" srcOrd="0" destOrd="0" parTransId="{53993318-4070-4070-8157-A8E57BB1A122}" sibTransId="{F571230A-3903-45C6-95BA-CDE88D4ADB9A}"/>
    <dgm:cxn modelId="{2DDD387B-340D-4D2C-9FF2-B5545E8DAC2C}" srcId="{00B7B801-57B0-4B48-8283-FA3D9B73738D}" destId="{3EF98D31-8721-4BD1-B89D-B242189C1C47}" srcOrd="2" destOrd="0" parTransId="{A368229B-48D2-4B98-858F-1A193F5FED29}" sibTransId="{46347562-2C08-42A5-9AF6-307FD312F164}"/>
    <dgm:cxn modelId="{88162C57-629E-479B-B1FD-77090C742363}" type="presOf" srcId="{705ABDCC-00C7-428F-8D37-C8254BA18A38}" destId="{2C8C0607-A662-4169-8162-6B0EBF475C61}" srcOrd="0" destOrd="0" presId="urn:microsoft.com/office/officeart/2005/8/layout/process3"/>
    <dgm:cxn modelId="{1EC6A7FA-19A9-4280-A3D6-A08A174EE917}" srcId="{705ABDCC-00C7-428F-8D37-C8254BA18A38}" destId="{00B7B801-57B0-4B48-8283-FA3D9B73738D}" srcOrd="0" destOrd="0" parTransId="{ADDF6040-620E-4150-B294-8318D07E6FD8}" sibTransId="{94861791-3BEA-40E2-8DB4-071541F27E40}"/>
    <dgm:cxn modelId="{0C677A44-3024-4959-BB40-C43AB83D9877}" type="presOf" srcId="{3EF98D31-8721-4BD1-B89D-B242189C1C47}" destId="{DE6533EF-91C2-488E-93F3-BF3609BF89B9}" srcOrd="0" destOrd="2" presId="urn:microsoft.com/office/officeart/2005/8/layout/process3"/>
    <dgm:cxn modelId="{A72F8CAC-0AB0-4768-B6F0-5CE59F5B99C4}" srcId="{00B7B801-57B0-4B48-8283-FA3D9B73738D}" destId="{F8480D03-2A4B-4092-9BAC-5E2106F0E493}" srcOrd="3" destOrd="0" parTransId="{822C7E70-DF98-428B-BFEA-B298C22BD59B}" sibTransId="{B2371A64-F5D1-48E8-80B2-6B0E668DD49E}"/>
    <dgm:cxn modelId="{B5AC30FE-D343-4D02-8868-69451D310154}" srcId="{00B7B801-57B0-4B48-8283-FA3D9B73738D}" destId="{C9CD894D-E987-4ED6-958B-9E2873B4923E}" srcOrd="1" destOrd="0" parTransId="{8E8A6C6F-9ECF-4BBB-9560-7C506EDDCDD1}" sibTransId="{BAC994EA-3DE5-40A5-B36B-8244215B5E4C}"/>
    <dgm:cxn modelId="{BD280FF4-CDC7-4ED0-B5A5-18EC0B802F4D}" type="presOf" srcId="{00B7B801-57B0-4B48-8283-FA3D9B73738D}" destId="{B81F8A28-7F2C-4D5C-A581-99DDA73530BC}" srcOrd="1" destOrd="0" presId="urn:microsoft.com/office/officeart/2005/8/layout/process3"/>
    <dgm:cxn modelId="{87A7EEDF-E8E0-4BB7-ABAE-56F262609E05}" type="presOf" srcId="{A7A6FCBE-412C-4736-8658-0B6C41641E30}" destId="{DE6533EF-91C2-488E-93F3-BF3609BF89B9}" srcOrd="0" destOrd="0" presId="urn:microsoft.com/office/officeart/2005/8/layout/process3"/>
    <dgm:cxn modelId="{734BDCE0-6538-4B52-9493-55BBC99B8628}" type="presOf" srcId="{F8480D03-2A4B-4092-9BAC-5E2106F0E493}" destId="{DE6533EF-91C2-488E-93F3-BF3609BF89B9}" srcOrd="0" destOrd="3" presId="urn:microsoft.com/office/officeart/2005/8/layout/process3"/>
    <dgm:cxn modelId="{649C98BD-11BB-4E0D-8398-9C230AA56A8D}" type="presOf" srcId="{00B7B801-57B0-4B48-8283-FA3D9B73738D}" destId="{7AA2C9FF-B715-4DCA-A156-E3EDFEFBEA84}" srcOrd="0" destOrd="0" presId="urn:microsoft.com/office/officeart/2005/8/layout/process3"/>
    <dgm:cxn modelId="{F7BDB910-F760-4B28-BA74-9083456DA295}" type="presOf" srcId="{C9CD894D-E987-4ED6-958B-9E2873B4923E}" destId="{DE6533EF-91C2-488E-93F3-BF3609BF89B9}" srcOrd="0" destOrd="1" presId="urn:microsoft.com/office/officeart/2005/8/layout/process3"/>
    <dgm:cxn modelId="{1AAFD34D-D723-454D-90C4-A2321FCFD6C1}" type="presParOf" srcId="{2C8C0607-A662-4169-8162-6B0EBF475C61}" destId="{A9783249-67AF-4795-BBC1-277619AB2909}" srcOrd="0" destOrd="0" presId="urn:microsoft.com/office/officeart/2005/8/layout/process3"/>
    <dgm:cxn modelId="{6F5507C9-1091-4F63-979D-076665CA211F}" type="presParOf" srcId="{A9783249-67AF-4795-BBC1-277619AB2909}" destId="{7AA2C9FF-B715-4DCA-A156-E3EDFEFBEA84}" srcOrd="0" destOrd="0" presId="urn:microsoft.com/office/officeart/2005/8/layout/process3"/>
    <dgm:cxn modelId="{BBE66301-E308-4DCD-AD0F-D45179C87098}" type="presParOf" srcId="{A9783249-67AF-4795-BBC1-277619AB2909}" destId="{B81F8A28-7F2C-4D5C-A581-99DDA73530BC}" srcOrd="1" destOrd="0" presId="urn:microsoft.com/office/officeart/2005/8/layout/process3"/>
    <dgm:cxn modelId="{8D6B5A09-D757-4B70-96B6-AD6AD1501990}" type="presParOf" srcId="{A9783249-67AF-4795-BBC1-277619AB2909}" destId="{DE6533EF-91C2-488E-93F3-BF3609BF89B9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B0600783-40BC-4717-8414-82349BD2C4D7}" type="doc">
      <dgm:prSet loTypeId="urn:microsoft.com/office/officeart/2005/8/layout/lProcess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D4467629-A9E6-401E-A0C1-045C8CFC4A81}">
      <dgm:prSet/>
      <dgm:spPr/>
      <dgm:t>
        <a:bodyPr/>
        <a:lstStyle/>
        <a:p>
          <a:pPr rtl="1"/>
          <a:r>
            <a:rPr lang="fa-IR" b="1" dirty="0" smtClean="0">
              <a:cs typeface="B Titr" pitchFamily="2" charset="-78"/>
            </a:rPr>
            <a:t>معماری سیستم مالی</a:t>
          </a:r>
          <a:endParaRPr lang="fa-IR" dirty="0">
            <a:cs typeface="B Titr" pitchFamily="2" charset="-78"/>
          </a:endParaRPr>
        </a:p>
      </dgm:t>
    </dgm:pt>
    <dgm:pt modelId="{A1DF4F28-8B63-44DD-BF62-A5C320F8BD4F}" type="parTrans" cxnId="{96A2B499-0961-4447-A335-A5DA59559ED2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FDF8533E-20A2-4E2C-B0BE-3865B1E9D95C}" type="sibTrans" cxnId="{96A2B499-0961-4447-A335-A5DA59559ED2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CBD1844E-5F38-4B36-B6E7-358D409606D8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تعیین رابطۀ نسبی بانک‌ها و بازارهای سرمایه</a:t>
          </a:r>
          <a:endParaRPr lang="en-US" dirty="0">
            <a:cs typeface="B Zar" pitchFamily="2" charset="-78"/>
          </a:endParaRPr>
        </a:p>
      </dgm:t>
    </dgm:pt>
    <dgm:pt modelId="{F6621553-04C0-424C-844C-61AE1E399019}" type="parTrans" cxnId="{E198AC1D-EEF2-4B16-A188-4A3865BAA3FC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74085663-C396-485E-A2D9-C541D4812771}" type="sibTrans" cxnId="{E198AC1D-EEF2-4B16-A188-4A3865BAA3FC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191D6DE9-6B14-4E74-8288-4DA70412C765}" type="pres">
      <dgm:prSet presAssocID="{B0600783-40BC-4717-8414-82349BD2C4D7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0EC5DB8-E47A-4C8B-A5CD-66C1D5BFCB9B}" type="pres">
      <dgm:prSet presAssocID="{D4467629-A9E6-401E-A0C1-045C8CFC4A81}" presName="compNode" presStyleCnt="0"/>
      <dgm:spPr/>
    </dgm:pt>
    <dgm:pt modelId="{086FDDC1-ADA8-40D6-9781-4603DC8DEA3B}" type="pres">
      <dgm:prSet presAssocID="{D4467629-A9E6-401E-A0C1-045C8CFC4A81}" presName="aNode" presStyleLbl="bgShp" presStyleIdx="0" presStyleCnt="1"/>
      <dgm:spPr/>
      <dgm:t>
        <a:bodyPr/>
        <a:lstStyle/>
        <a:p>
          <a:endParaRPr lang="en-US"/>
        </a:p>
      </dgm:t>
    </dgm:pt>
    <dgm:pt modelId="{439863D3-2B0F-4904-B011-8DBB6251196C}" type="pres">
      <dgm:prSet presAssocID="{D4467629-A9E6-401E-A0C1-045C8CFC4A81}" presName="textNode" presStyleLbl="bgShp" presStyleIdx="0" presStyleCnt="1"/>
      <dgm:spPr/>
      <dgm:t>
        <a:bodyPr/>
        <a:lstStyle/>
        <a:p>
          <a:endParaRPr lang="en-US"/>
        </a:p>
      </dgm:t>
    </dgm:pt>
    <dgm:pt modelId="{295FD58A-99F4-43F9-9677-FD7C75245D48}" type="pres">
      <dgm:prSet presAssocID="{D4467629-A9E6-401E-A0C1-045C8CFC4A81}" presName="compChildNode" presStyleCnt="0"/>
      <dgm:spPr/>
    </dgm:pt>
    <dgm:pt modelId="{3295C65E-FE48-475A-9913-3BDCFFFACEB0}" type="pres">
      <dgm:prSet presAssocID="{D4467629-A9E6-401E-A0C1-045C8CFC4A81}" presName="theInnerList" presStyleCnt="0"/>
      <dgm:spPr/>
    </dgm:pt>
    <dgm:pt modelId="{C5D221B4-500F-4350-91AE-21EE3B77CFCB}" type="pres">
      <dgm:prSet presAssocID="{CBD1844E-5F38-4B36-B6E7-358D409606D8}" presName="childNode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198AC1D-EEF2-4B16-A188-4A3865BAA3FC}" srcId="{D4467629-A9E6-401E-A0C1-045C8CFC4A81}" destId="{CBD1844E-5F38-4B36-B6E7-358D409606D8}" srcOrd="0" destOrd="0" parTransId="{F6621553-04C0-424C-844C-61AE1E399019}" sibTransId="{74085663-C396-485E-A2D9-C541D4812771}"/>
    <dgm:cxn modelId="{283F9D2F-0598-45EE-9738-9166ED07658B}" type="presOf" srcId="{B0600783-40BC-4717-8414-82349BD2C4D7}" destId="{191D6DE9-6B14-4E74-8288-4DA70412C765}" srcOrd="0" destOrd="0" presId="urn:microsoft.com/office/officeart/2005/8/layout/lProcess2"/>
    <dgm:cxn modelId="{1825A06E-5E6D-42D8-A5CE-B319C21F5AB0}" type="presOf" srcId="{D4467629-A9E6-401E-A0C1-045C8CFC4A81}" destId="{439863D3-2B0F-4904-B011-8DBB6251196C}" srcOrd="1" destOrd="0" presId="urn:microsoft.com/office/officeart/2005/8/layout/lProcess2"/>
    <dgm:cxn modelId="{96A2B499-0961-4447-A335-A5DA59559ED2}" srcId="{B0600783-40BC-4717-8414-82349BD2C4D7}" destId="{D4467629-A9E6-401E-A0C1-045C8CFC4A81}" srcOrd="0" destOrd="0" parTransId="{A1DF4F28-8B63-44DD-BF62-A5C320F8BD4F}" sibTransId="{FDF8533E-20A2-4E2C-B0BE-3865B1E9D95C}"/>
    <dgm:cxn modelId="{7ECF4AF0-3C53-4D6A-9634-D6D9E2F9B4AB}" type="presOf" srcId="{CBD1844E-5F38-4B36-B6E7-358D409606D8}" destId="{C5D221B4-500F-4350-91AE-21EE3B77CFCB}" srcOrd="0" destOrd="0" presId="urn:microsoft.com/office/officeart/2005/8/layout/lProcess2"/>
    <dgm:cxn modelId="{3A12700A-417C-44E6-A696-C6C408A332CE}" type="presOf" srcId="{D4467629-A9E6-401E-A0C1-045C8CFC4A81}" destId="{086FDDC1-ADA8-40D6-9781-4603DC8DEA3B}" srcOrd="0" destOrd="0" presId="urn:microsoft.com/office/officeart/2005/8/layout/lProcess2"/>
    <dgm:cxn modelId="{4189A4BC-9CA4-4B1A-87E9-537DB2E194BB}" type="presParOf" srcId="{191D6DE9-6B14-4E74-8288-4DA70412C765}" destId="{90EC5DB8-E47A-4C8B-A5CD-66C1D5BFCB9B}" srcOrd="0" destOrd="0" presId="urn:microsoft.com/office/officeart/2005/8/layout/lProcess2"/>
    <dgm:cxn modelId="{77BE30AE-1063-489D-8E73-FB15A85B4DE2}" type="presParOf" srcId="{90EC5DB8-E47A-4C8B-A5CD-66C1D5BFCB9B}" destId="{086FDDC1-ADA8-40D6-9781-4603DC8DEA3B}" srcOrd="0" destOrd="0" presId="urn:microsoft.com/office/officeart/2005/8/layout/lProcess2"/>
    <dgm:cxn modelId="{317E8CF0-0F09-4864-B1E8-E468824D6E22}" type="presParOf" srcId="{90EC5DB8-E47A-4C8B-A5CD-66C1D5BFCB9B}" destId="{439863D3-2B0F-4904-B011-8DBB6251196C}" srcOrd="1" destOrd="0" presId="urn:microsoft.com/office/officeart/2005/8/layout/lProcess2"/>
    <dgm:cxn modelId="{BF9BF8E4-2F76-4344-BEE6-46BCC9D05AF2}" type="presParOf" srcId="{90EC5DB8-E47A-4C8B-A5CD-66C1D5BFCB9B}" destId="{295FD58A-99F4-43F9-9677-FD7C75245D48}" srcOrd="2" destOrd="0" presId="urn:microsoft.com/office/officeart/2005/8/layout/lProcess2"/>
    <dgm:cxn modelId="{ACFC5CE3-9313-4B9D-8D47-9C820F79293E}" type="presParOf" srcId="{295FD58A-99F4-43F9-9677-FD7C75245D48}" destId="{3295C65E-FE48-475A-9913-3BDCFFFACEB0}" srcOrd="0" destOrd="0" presId="urn:microsoft.com/office/officeart/2005/8/layout/lProcess2"/>
    <dgm:cxn modelId="{4BCC7423-2969-4A54-A4B6-60136AF877C9}" type="presParOf" srcId="{3295C65E-FE48-475A-9913-3BDCFFFACEB0}" destId="{C5D221B4-500F-4350-91AE-21EE3B77CFCB}" srcOrd="0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09CBD181-B0BD-4C51-94DB-D58F9E2F8BA2}" type="doc">
      <dgm:prSet loTypeId="urn:microsoft.com/office/officeart/2005/8/layout/list1" loCatId="list" qsTypeId="urn:microsoft.com/office/officeart/2005/8/quickstyle/3d2" qsCatId="3D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4D3DCFC0-7095-4F52-8FA1-9D97965F80D8}">
      <dgm:prSet/>
      <dgm:spPr/>
      <dgm:t>
        <a:bodyPr/>
        <a:lstStyle/>
        <a:p>
          <a:pPr algn="ctr" rtl="1"/>
          <a:r>
            <a:rPr lang="fa-IR" dirty="0" smtClean="0">
              <a:cs typeface="B Titr" pitchFamily="2" charset="-78"/>
            </a:rPr>
            <a:t>بانک‌پایه</a:t>
          </a:r>
          <a:endParaRPr lang="en-US" dirty="0">
            <a:cs typeface="B Titr" pitchFamily="2" charset="-78"/>
          </a:endParaRPr>
        </a:p>
      </dgm:t>
    </dgm:pt>
    <dgm:pt modelId="{0D6C3997-21B9-47F2-ABE9-50CF1952C46D}" type="parTrans" cxnId="{8FF39D30-C133-41AB-AD0C-786B177AB2FD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3E62F1AB-F672-4024-BBB3-E7251CAE8B37}" type="sibTrans" cxnId="{8FF39D30-C133-41AB-AD0C-786B177AB2FD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2B6868CE-6D3A-4FD0-AD0C-B07BFCF5DABE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گرایش به بازار پول غالب است.</a:t>
          </a:r>
          <a:endParaRPr lang="en-US" dirty="0">
            <a:cs typeface="B Zar" pitchFamily="2" charset="-78"/>
          </a:endParaRPr>
        </a:p>
      </dgm:t>
    </dgm:pt>
    <dgm:pt modelId="{4C47E383-C767-4DCE-9BA8-5E4744961374}" type="parTrans" cxnId="{C7086D18-B202-4898-BEA5-F8C39F7E1852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86891898-0828-4D7D-AA12-6D5670C0EAA2}" type="sibTrans" cxnId="{C7086D18-B202-4898-BEA5-F8C39F7E1852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B918B708-2333-41A3-BBE6-19CF275C80B5}">
      <dgm:prSet/>
      <dgm:spPr/>
      <dgm:t>
        <a:bodyPr/>
        <a:lstStyle/>
        <a:p>
          <a:pPr algn="ctr" rtl="1"/>
          <a:r>
            <a:rPr lang="fa-IR" dirty="0" smtClean="0">
              <a:cs typeface="B Titr" pitchFamily="2" charset="-78"/>
            </a:rPr>
            <a:t>بازار‌پایه</a:t>
          </a:r>
          <a:endParaRPr lang="en-US" dirty="0">
            <a:cs typeface="B Titr" pitchFamily="2" charset="-78"/>
          </a:endParaRPr>
        </a:p>
      </dgm:t>
    </dgm:pt>
    <dgm:pt modelId="{5666C8C3-6427-4C66-B164-66ED057700B5}" type="parTrans" cxnId="{AF86884A-223F-48D3-82E4-FFE73FE3F98A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E4705E3B-B6D2-42AB-B0F7-6AE93B4BC431}" type="sibTrans" cxnId="{AF86884A-223F-48D3-82E4-FFE73FE3F98A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69E36469-8B68-4709-80B5-5892C8C4B986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گرایش به بازار سرمایه غالب است.</a:t>
          </a:r>
          <a:endParaRPr lang="en-US" dirty="0">
            <a:cs typeface="B Zar" pitchFamily="2" charset="-78"/>
          </a:endParaRPr>
        </a:p>
      </dgm:t>
    </dgm:pt>
    <dgm:pt modelId="{945782BB-507D-4329-A259-9994D560B1A3}" type="parTrans" cxnId="{E15E8D67-9F12-4E94-8518-FD475EF46C2F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7C57C7A9-E4AA-480A-9BB7-C15F98B2A3D1}" type="sibTrans" cxnId="{E15E8D67-9F12-4E94-8518-FD475EF46C2F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31360DD2-81B8-46D9-BBD5-5FF6AE06CC68}" type="pres">
      <dgm:prSet presAssocID="{09CBD181-B0BD-4C51-94DB-D58F9E2F8BA2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6C72C1E-AEE8-40F6-8FDF-6815A8B46BAC}" type="pres">
      <dgm:prSet presAssocID="{4D3DCFC0-7095-4F52-8FA1-9D97965F80D8}" presName="parentLin" presStyleCnt="0"/>
      <dgm:spPr/>
    </dgm:pt>
    <dgm:pt modelId="{A73D5204-5C04-4CC1-9BCC-AF9716BC524D}" type="pres">
      <dgm:prSet presAssocID="{4D3DCFC0-7095-4F52-8FA1-9D97965F80D8}" presName="parentLeftMargin" presStyleLbl="node1" presStyleIdx="0" presStyleCnt="2"/>
      <dgm:spPr/>
      <dgm:t>
        <a:bodyPr/>
        <a:lstStyle/>
        <a:p>
          <a:endParaRPr lang="en-US"/>
        </a:p>
      </dgm:t>
    </dgm:pt>
    <dgm:pt modelId="{C8F9C9E3-65C8-4A74-A316-936FB657C263}" type="pres">
      <dgm:prSet presAssocID="{4D3DCFC0-7095-4F52-8FA1-9D97965F80D8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E03BB17-45FE-41ED-9363-127C7CDBED3F}" type="pres">
      <dgm:prSet presAssocID="{4D3DCFC0-7095-4F52-8FA1-9D97965F80D8}" presName="negativeSpace" presStyleCnt="0"/>
      <dgm:spPr/>
    </dgm:pt>
    <dgm:pt modelId="{3D65BB62-9B77-4B3C-9396-B22467C31999}" type="pres">
      <dgm:prSet presAssocID="{4D3DCFC0-7095-4F52-8FA1-9D97965F80D8}" presName="childText" presStyleLbl="conFgAcc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2CFA796-D31F-479F-BF64-DC3C22F5F15E}" type="pres">
      <dgm:prSet presAssocID="{3E62F1AB-F672-4024-BBB3-E7251CAE8B37}" presName="spaceBetweenRectangles" presStyleCnt="0"/>
      <dgm:spPr/>
    </dgm:pt>
    <dgm:pt modelId="{69208420-C02D-478C-BE6C-25F5F97997BE}" type="pres">
      <dgm:prSet presAssocID="{B918B708-2333-41A3-BBE6-19CF275C80B5}" presName="parentLin" presStyleCnt="0"/>
      <dgm:spPr/>
    </dgm:pt>
    <dgm:pt modelId="{2A0799B9-7161-4E07-980F-319E3804215A}" type="pres">
      <dgm:prSet presAssocID="{B918B708-2333-41A3-BBE6-19CF275C80B5}" presName="parentLeftMargin" presStyleLbl="node1" presStyleIdx="0" presStyleCnt="2"/>
      <dgm:spPr/>
      <dgm:t>
        <a:bodyPr/>
        <a:lstStyle/>
        <a:p>
          <a:endParaRPr lang="en-US"/>
        </a:p>
      </dgm:t>
    </dgm:pt>
    <dgm:pt modelId="{EE3DD16D-522E-43B0-A3BD-9D170956AD7A}" type="pres">
      <dgm:prSet presAssocID="{B918B708-2333-41A3-BBE6-19CF275C80B5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8E52882-A679-49E3-8430-64CBF302B9BD}" type="pres">
      <dgm:prSet presAssocID="{B918B708-2333-41A3-BBE6-19CF275C80B5}" presName="negativeSpace" presStyleCnt="0"/>
      <dgm:spPr/>
    </dgm:pt>
    <dgm:pt modelId="{7DDDE0B1-3674-426F-AF19-88FC2C258906}" type="pres">
      <dgm:prSet presAssocID="{B918B708-2333-41A3-BBE6-19CF275C80B5}" presName="childText" presStyleLbl="conFgAcc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777E221-B4E1-4DAA-9F1A-841F4ED4BA55}" type="presOf" srcId="{B918B708-2333-41A3-BBE6-19CF275C80B5}" destId="{2A0799B9-7161-4E07-980F-319E3804215A}" srcOrd="0" destOrd="0" presId="urn:microsoft.com/office/officeart/2005/8/layout/list1"/>
    <dgm:cxn modelId="{FAA8D907-8D05-486F-A024-86BEF56F4E5A}" type="presOf" srcId="{B918B708-2333-41A3-BBE6-19CF275C80B5}" destId="{EE3DD16D-522E-43B0-A3BD-9D170956AD7A}" srcOrd="1" destOrd="0" presId="urn:microsoft.com/office/officeart/2005/8/layout/list1"/>
    <dgm:cxn modelId="{C7086D18-B202-4898-BEA5-F8C39F7E1852}" srcId="{4D3DCFC0-7095-4F52-8FA1-9D97965F80D8}" destId="{2B6868CE-6D3A-4FD0-AD0C-B07BFCF5DABE}" srcOrd="0" destOrd="0" parTransId="{4C47E383-C767-4DCE-9BA8-5E4744961374}" sibTransId="{86891898-0828-4D7D-AA12-6D5670C0EAA2}"/>
    <dgm:cxn modelId="{AF86884A-223F-48D3-82E4-FFE73FE3F98A}" srcId="{09CBD181-B0BD-4C51-94DB-D58F9E2F8BA2}" destId="{B918B708-2333-41A3-BBE6-19CF275C80B5}" srcOrd="1" destOrd="0" parTransId="{5666C8C3-6427-4C66-B164-66ED057700B5}" sibTransId="{E4705E3B-B6D2-42AB-B0F7-6AE93B4BC431}"/>
    <dgm:cxn modelId="{6A4D14AD-EC85-4209-8029-98CF287E48F9}" type="presOf" srcId="{69E36469-8B68-4709-80B5-5892C8C4B986}" destId="{7DDDE0B1-3674-426F-AF19-88FC2C258906}" srcOrd="0" destOrd="0" presId="urn:microsoft.com/office/officeart/2005/8/layout/list1"/>
    <dgm:cxn modelId="{F1199F43-990D-44DB-9196-724BA3EFEF55}" type="presOf" srcId="{4D3DCFC0-7095-4F52-8FA1-9D97965F80D8}" destId="{A73D5204-5C04-4CC1-9BCC-AF9716BC524D}" srcOrd="0" destOrd="0" presId="urn:microsoft.com/office/officeart/2005/8/layout/list1"/>
    <dgm:cxn modelId="{214182FC-63E2-4F9E-AD5D-6CC64D0167FF}" type="presOf" srcId="{2B6868CE-6D3A-4FD0-AD0C-B07BFCF5DABE}" destId="{3D65BB62-9B77-4B3C-9396-B22467C31999}" srcOrd="0" destOrd="0" presId="urn:microsoft.com/office/officeart/2005/8/layout/list1"/>
    <dgm:cxn modelId="{E15E8D67-9F12-4E94-8518-FD475EF46C2F}" srcId="{B918B708-2333-41A3-BBE6-19CF275C80B5}" destId="{69E36469-8B68-4709-80B5-5892C8C4B986}" srcOrd="0" destOrd="0" parTransId="{945782BB-507D-4329-A259-9994D560B1A3}" sibTransId="{7C57C7A9-E4AA-480A-9BB7-C15F98B2A3D1}"/>
    <dgm:cxn modelId="{435457BF-C212-4819-8B65-54CD433A0EA5}" type="presOf" srcId="{09CBD181-B0BD-4C51-94DB-D58F9E2F8BA2}" destId="{31360DD2-81B8-46D9-BBD5-5FF6AE06CC68}" srcOrd="0" destOrd="0" presId="urn:microsoft.com/office/officeart/2005/8/layout/list1"/>
    <dgm:cxn modelId="{8FF39D30-C133-41AB-AD0C-786B177AB2FD}" srcId="{09CBD181-B0BD-4C51-94DB-D58F9E2F8BA2}" destId="{4D3DCFC0-7095-4F52-8FA1-9D97965F80D8}" srcOrd="0" destOrd="0" parTransId="{0D6C3997-21B9-47F2-ABE9-50CF1952C46D}" sibTransId="{3E62F1AB-F672-4024-BBB3-E7251CAE8B37}"/>
    <dgm:cxn modelId="{CB274105-F1C5-4590-9D46-8A2C4763258C}" type="presOf" srcId="{4D3DCFC0-7095-4F52-8FA1-9D97965F80D8}" destId="{C8F9C9E3-65C8-4A74-A316-936FB657C263}" srcOrd="1" destOrd="0" presId="urn:microsoft.com/office/officeart/2005/8/layout/list1"/>
    <dgm:cxn modelId="{27ECE884-58B6-4AAE-99AE-D47D1ED8356B}" type="presParOf" srcId="{31360DD2-81B8-46D9-BBD5-5FF6AE06CC68}" destId="{56C72C1E-AEE8-40F6-8FDF-6815A8B46BAC}" srcOrd="0" destOrd="0" presId="urn:microsoft.com/office/officeart/2005/8/layout/list1"/>
    <dgm:cxn modelId="{D29305A4-41D7-479D-B317-6E07F67C909D}" type="presParOf" srcId="{56C72C1E-AEE8-40F6-8FDF-6815A8B46BAC}" destId="{A73D5204-5C04-4CC1-9BCC-AF9716BC524D}" srcOrd="0" destOrd="0" presId="urn:microsoft.com/office/officeart/2005/8/layout/list1"/>
    <dgm:cxn modelId="{B70600D7-6EA3-4CF6-9B5B-A074F9984B58}" type="presParOf" srcId="{56C72C1E-AEE8-40F6-8FDF-6815A8B46BAC}" destId="{C8F9C9E3-65C8-4A74-A316-936FB657C263}" srcOrd="1" destOrd="0" presId="urn:microsoft.com/office/officeart/2005/8/layout/list1"/>
    <dgm:cxn modelId="{EAF2A9C0-E990-40C0-A80E-0B7C7DB3A418}" type="presParOf" srcId="{31360DD2-81B8-46D9-BBD5-5FF6AE06CC68}" destId="{FE03BB17-45FE-41ED-9363-127C7CDBED3F}" srcOrd="1" destOrd="0" presId="urn:microsoft.com/office/officeart/2005/8/layout/list1"/>
    <dgm:cxn modelId="{56E2183F-A2E5-4095-A564-29177D9B2C9A}" type="presParOf" srcId="{31360DD2-81B8-46D9-BBD5-5FF6AE06CC68}" destId="{3D65BB62-9B77-4B3C-9396-B22467C31999}" srcOrd="2" destOrd="0" presId="urn:microsoft.com/office/officeart/2005/8/layout/list1"/>
    <dgm:cxn modelId="{E97CA83F-4300-4984-A443-041D1F694FA4}" type="presParOf" srcId="{31360DD2-81B8-46D9-BBD5-5FF6AE06CC68}" destId="{42CFA796-D31F-479F-BF64-DC3C22F5F15E}" srcOrd="3" destOrd="0" presId="urn:microsoft.com/office/officeart/2005/8/layout/list1"/>
    <dgm:cxn modelId="{F3C5A9D7-3F2C-44CF-9364-3F519A05003D}" type="presParOf" srcId="{31360DD2-81B8-46D9-BBD5-5FF6AE06CC68}" destId="{69208420-C02D-478C-BE6C-25F5F97997BE}" srcOrd="4" destOrd="0" presId="urn:microsoft.com/office/officeart/2005/8/layout/list1"/>
    <dgm:cxn modelId="{6D2D6399-A1D3-49CE-B5F6-71331A4BBC60}" type="presParOf" srcId="{69208420-C02D-478C-BE6C-25F5F97997BE}" destId="{2A0799B9-7161-4E07-980F-319E3804215A}" srcOrd="0" destOrd="0" presId="urn:microsoft.com/office/officeart/2005/8/layout/list1"/>
    <dgm:cxn modelId="{E13C1E7C-6A7F-4352-94A9-0D4CBC3875AC}" type="presParOf" srcId="{69208420-C02D-478C-BE6C-25F5F97997BE}" destId="{EE3DD16D-522E-43B0-A3BD-9D170956AD7A}" srcOrd="1" destOrd="0" presId="urn:microsoft.com/office/officeart/2005/8/layout/list1"/>
    <dgm:cxn modelId="{EC3E39EB-EEFA-4011-98AE-31E857495518}" type="presParOf" srcId="{31360DD2-81B8-46D9-BBD5-5FF6AE06CC68}" destId="{D8E52882-A679-49E3-8430-64CBF302B9BD}" srcOrd="5" destOrd="0" presId="urn:microsoft.com/office/officeart/2005/8/layout/list1"/>
    <dgm:cxn modelId="{6A3A4EB7-8414-4FEA-B1C8-251E88F570CE}" type="presParOf" srcId="{31360DD2-81B8-46D9-BBD5-5FF6AE06CC68}" destId="{7DDDE0B1-3674-426F-AF19-88FC2C258906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4EB6A415-B5A4-4BA9-B767-696FFCFC290F}" type="doc">
      <dgm:prSet loTypeId="urn:microsoft.com/office/officeart/2005/8/layout/lProcess2" loCatId="list" qsTypeId="urn:microsoft.com/office/officeart/2005/8/quickstyle/3d2" qsCatId="3D" csTypeId="urn:microsoft.com/office/officeart/2005/8/colors/colorful1#1" csCatId="colorful" phldr="1"/>
      <dgm:spPr/>
      <dgm:t>
        <a:bodyPr/>
        <a:lstStyle/>
        <a:p>
          <a:endParaRPr lang="en-US"/>
        </a:p>
      </dgm:t>
    </dgm:pt>
    <dgm:pt modelId="{6A044D45-2969-4404-B145-201C058B1812}">
      <dgm:prSet/>
      <dgm:spPr/>
      <dgm:t>
        <a:bodyPr/>
        <a:lstStyle/>
        <a:p>
          <a:pPr rtl="1"/>
          <a:r>
            <a:rPr lang="fa-IR" dirty="0" smtClean="0">
              <a:cs typeface="B Titr" pitchFamily="2" charset="-78"/>
            </a:rPr>
            <a:t>کشورهای توسعه یافته</a:t>
          </a:r>
          <a:endParaRPr lang="en-US" dirty="0">
            <a:cs typeface="B Titr" pitchFamily="2" charset="-78"/>
          </a:endParaRPr>
        </a:p>
      </dgm:t>
    </dgm:pt>
    <dgm:pt modelId="{78EFD5AD-6803-4A20-AC55-145FAC9351AA}" type="parTrans" cxnId="{E782BF66-8BAF-408E-A933-D5729846C973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CE4EC21D-34B5-4F29-8590-17512DC2166F}" type="sibTrans" cxnId="{E782BF66-8BAF-408E-A933-D5729846C973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929AD714-0348-4942-9791-D89C19A4FF56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واسطه‌زدایی</a:t>
          </a:r>
          <a:endParaRPr lang="en-US" dirty="0">
            <a:cs typeface="B Zar" pitchFamily="2" charset="-78"/>
          </a:endParaRPr>
        </a:p>
      </dgm:t>
    </dgm:pt>
    <dgm:pt modelId="{8613FD5E-3726-4643-BFEB-33617E079A26}" type="parTrans" cxnId="{95A2235D-84EA-45B8-94D1-88655D946C2A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39A8CCD3-CCE4-41B3-B94A-7042B4037E8D}" type="sibTrans" cxnId="{95A2235D-84EA-45B8-94D1-88655D946C2A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6E1D9F3B-4345-4E1E-96A2-6BA5F1972869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بازار پایگی</a:t>
          </a:r>
          <a:endParaRPr lang="en-US" dirty="0">
            <a:cs typeface="B Zar" pitchFamily="2" charset="-78"/>
          </a:endParaRPr>
        </a:p>
      </dgm:t>
    </dgm:pt>
    <dgm:pt modelId="{DEB87C3A-9D1B-432C-A166-EBE44D6C935D}" type="parTrans" cxnId="{3124B614-C940-4875-B3E9-6C768D3524EB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6BE3AF6E-1024-4687-9D31-E700910BA453}" type="sibTrans" cxnId="{3124B614-C940-4875-B3E9-6C768D3524EB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FA566204-DA35-4514-BFCB-C6E01EBFAFE0}">
      <dgm:prSet/>
      <dgm:spPr/>
      <dgm:t>
        <a:bodyPr/>
        <a:lstStyle/>
        <a:p>
          <a:pPr rtl="1"/>
          <a:r>
            <a:rPr lang="fa-IR" dirty="0" smtClean="0">
              <a:cs typeface="B Titr" pitchFamily="2" charset="-78"/>
            </a:rPr>
            <a:t>کشورهای در حال توسعه</a:t>
          </a:r>
          <a:endParaRPr lang="en-US" dirty="0">
            <a:cs typeface="B Titr" pitchFamily="2" charset="-78"/>
          </a:endParaRPr>
        </a:p>
      </dgm:t>
    </dgm:pt>
    <dgm:pt modelId="{EB615BF2-25FC-4D9A-962B-F34877F68009}" type="parTrans" cxnId="{D0370DB1-33EA-413E-8B9F-DA52DED28C46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037A908E-29D9-4B80-A2EF-F4548B0E7938}" type="sibTrans" cxnId="{D0370DB1-33EA-413E-8B9F-DA52DED28C46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F59CA2C8-4111-4EEC-8ABE-E9C6BA611280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واسطه‌گرایی</a:t>
          </a:r>
          <a:endParaRPr lang="en-US" dirty="0">
            <a:cs typeface="B Zar" pitchFamily="2" charset="-78"/>
          </a:endParaRPr>
        </a:p>
      </dgm:t>
    </dgm:pt>
    <dgm:pt modelId="{44CC4BBA-31A3-4E09-8330-9F3E9B3468D8}" type="parTrans" cxnId="{79832357-D945-49D4-B093-97F93308CDE7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1B0D7EC0-D982-406A-93EE-0CCC4C1C21EA}" type="sibTrans" cxnId="{79832357-D945-49D4-B093-97F93308CDE7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7A8355B9-BAC2-47CE-8AD9-8377F98526B6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بانک‌پایگی</a:t>
          </a:r>
          <a:endParaRPr lang="en-US" dirty="0">
            <a:cs typeface="B Zar" pitchFamily="2" charset="-78"/>
          </a:endParaRPr>
        </a:p>
      </dgm:t>
    </dgm:pt>
    <dgm:pt modelId="{C72AF281-E6A4-43A8-B730-B75545902A5C}" type="parTrans" cxnId="{20F88B88-E647-4364-B289-32714B5D9DD9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6739F1D1-ACEF-41F1-A802-C7AF7F80F0C5}" type="sibTrans" cxnId="{20F88B88-E647-4364-B289-32714B5D9DD9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C1ECD1FA-9FE7-4DFF-A1EB-F0F32F36EB4C}" type="pres">
      <dgm:prSet presAssocID="{4EB6A415-B5A4-4BA9-B767-696FFCFC290F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11338DD-24FE-4863-9743-7DA037F98B76}" type="pres">
      <dgm:prSet presAssocID="{6A044D45-2969-4404-B145-201C058B1812}" presName="compNode" presStyleCnt="0"/>
      <dgm:spPr/>
    </dgm:pt>
    <dgm:pt modelId="{54A30E7E-2439-48B2-9693-CA1C8390D454}" type="pres">
      <dgm:prSet presAssocID="{6A044D45-2969-4404-B145-201C058B1812}" presName="aNode" presStyleLbl="bgShp" presStyleIdx="0" presStyleCnt="2"/>
      <dgm:spPr/>
      <dgm:t>
        <a:bodyPr/>
        <a:lstStyle/>
        <a:p>
          <a:endParaRPr lang="en-US"/>
        </a:p>
      </dgm:t>
    </dgm:pt>
    <dgm:pt modelId="{6F9E0FD3-6522-468E-83E7-4831FBF2E0BB}" type="pres">
      <dgm:prSet presAssocID="{6A044D45-2969-4404-B145-201C058B1812}" presName="textNode" presStyleLbl="bgShp" presStyleIdx="0" presStyleCnt="2"/>
      <dgm:spPr/>
      <dgm:t>
        <a:bodyPr/>
        <a:lstStyle/>
        <a:p>
          <a:endParaRPr lang="en-US"/>
        </a:p>
      </dgm:t>
    </dgm:pt>
    <dgm:pt modelId="{BF8B1037-F0B6-43CB-A61C-E359C7DF9CD7}" type="pres">
      <dgm:prSet presAssocID="{6A044D45-2969-4404-B145-201C058B1812}" presName="compChildNode" presStyleCnt="0"/>
      <dgm:spPr/>
    </dgm:pt>
    <dgm:pt modelId="{BF0CCABB-AE87-45CB-82AB-DF7ACC5F43C5}" type="pres">
      <dgm:prSet presAssocID="{6A044D45-2969-4404-B145-201C058B1812}" presName="theInnerList" presStyleCnt="0"/>
      <dgm:spPr/>
    </dgm:pt>
    <dgm:pt modelId="{BE1CD74C-D9D1-4581-950E-CA5D84B3462D}" type="pres">
      <dgm:prSet presAssocID="{929AD714-0348-4942-9791-D89C19A4FF56}" presName="child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3B7EB1A-5930-4E14-B91D-47969C31CB7A}" type="pres">
      <dgm:prSet presAssocID="{929AD714-0348-4942-9791-D89C19A4FF56}" presName="aSpace2" presStyleCnt="0"/>
      <dgm:spPr/>
    </dgm:pt>
    <dgm:pt modelId="{DA675471-B7EB-42AA-BEC1-30585AA8D16C}" type="pres">
      <dgm:prSet presAssocID="{6E1D9F3B-4345-4E1E-96A2-6BA5F1972869}" presName="child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987BEDC-ACB0-461C-B5E2-928778C9C87B}" type="pres">
      <dgm:prSet presAssocID="{6A044D45-2969-4404-B145-201C058B1812}" presName="aSpace" presStyleCnt="0"/>
      <dgm:spPr/>
    </dgm:pt>
    <dgm:pt modelId="{374CDA22-B10C-4C88-AD01-775DDBF08D4C}" type="pres">
      <dgm:prSet presAssocID="{FA566204-DA35-4514-BFCB-C6E01EBFAFE0}" presName="compNode" presStyleCnt="0"/>
      <dgm:spPr/>
    </dgm:pt>
    <dgm:pt modelId="{BD0A5D74-2803-472E-9C65-0ED4AD4A6943}" type="pres">
      <dgm:prSet presAssocID="{FA566204-DA35-4514-BFCB-C6E01EBFAFE0}" presName="aNode" presStyleLbl="bgShp" presStyleIdx="1" presStyleCnt="2"/>
      <dgm:spPr/>
      <dgm:t>
        <a:bodyPr/>
        <a:lstStyle/>
        <a:p>
          <a:endParaRPr lang="en-US"/>
        </a:p>
      </dgm:t>
    </dgm:pt>
    <dgm:pt modelId="{FBF6C15B-BE23-49B8-B89F-6795D466EBDC}" type="pres">
      <dgm:prSet presAssocID="{FA566204-DA35-4514-BFCB-C6E01EBFAFE0}" presName="textNode" presStyleLbl="bgShp" presStyleIdx="1" presStyleCnt="2"/>
      <dgm:spPr/>
      <dgm:t>
        <a:bodyPr/>
        <a:lstStyle/>
        <a:p>
          <a:endParaRPr lang="en-US"/>
        </a:p>
      </dgm:t>
    </dgm:pt>
    <dgm:pt modelId="{58C5DBF6-547C-48E0-AED0-8624967D7C88}" type="pres">
      <dgm:prSet presAssocID="{FA566204-DA35-4514-BFCB-C6E01EBFAFE0}" presName="compChildNode" presStyleCnt="0"/>
      <dgm:spPr/>
    </dgm:pt>
    <dgm:pt modelId="{4A56BD9B-C83C-4E89-9DA3-1A104641058A}" type="pres">
      <dgm:prSet presAssocID="{FA566204-DA35-4514-BFCB-C6E01EBFAFE0}" presName="theInnerList" presStyleCnt="0"/>
      <dgm:spPr/>
    </dgm:pt>
    <dgm:pt modelId="{C94BA1FD-6003-41EF-B1A0-333850EA8FD0}" type="pres">
      <dgm:prSet presAssocID="{F59CA2C8-4111-4EEC-8ABE-E9C6BA611280}" presName="child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906C623-BBFA-4AB2-89D8-B213BB2587B2}" type="pres">
      <dgm:prSet presAssocID="{F59CA2C8-4111-4EEC-8ABE-E9C6BA611280}" presName="aSpace2" presStyleCnt="0"/>
      <dgm:spPr/>
    </dgm:pt>
    <dgm:pt modelId="{B460DA71-A361-43AE-937B-9A3D32A75070}" type="pres">
      <dgm:prSet presAssocID="{7A8355B9-BAC2-47CE-8AD9-8377F98526B6}" presName="child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F7EE697-7396-4D3B-90FE-F897BD1A2C2E}" type="presOf" srcId="{7A8355B9-BAC2-47CE-8AD9-8377F98526B6}" destId="{B460DA71-A361-43AE-937B-9A3D32A75070}" srcOrd="0" destOrd="0" presId="urn:microsoft.com/office/officeart/2005/8/layout/lProcess2"/>
    <dgm:cxn modelId="{79832357-D945-49D4-B093-97F93308CDE7}" srcId="{FA566204-DA35-4514-BFCB-C6E01EBFAFE0}" destId="{F59CA2C8-4111-4EEC-8ABE-E9C6BA611280}" srcOrd="0" destOrd="0" parTransId="{44CC4BBA-31A3-4E09-8330-9F3E9B3468D8}" sibTransId="{1B0D7EC0-D982-406A-93EE-0CCC4C1C21EA}"/>
    <dgm:cxn modelId="{9B397607-A72D-4B7D-B198-C561453661FA}" type="presOf" srcId="{F59CA2C8-4111-4EEC-8ABE-E9C6BA611280}" destId="{C94BA1FD-6003-41EF-B1A0-333850EA8FD0}" srcOrd="0" destOrd="0" presId="urn:microsoft.com/office/officeart/2005/8/layout/lProcess2"/>
    <dgm:cxn modelId="{7928259E-6525-4AD0-9314-CD90297A7A73}" type="presOf" srcId="{6A044D45-2969-4404-B145-201C058B1812}" destId="{54A30E7E-2439-48B2-9693-CA1C8390D454}" srcOrd="0" destOrd="0" presId="urn:microsoft.com/office/officeart/2005/8/layout/lProcess2"/>
    <dgm:cxn modelId="{3124B614-C940-4875-B3E9-6C768D3524EB}" srcId="{6A044D45-2969-4404-B145-201C058B1812}" destId="{6E1D9F3B-4345-4E1E-96A2-6BA5F1972869}" srcOrd="1" destOrd="0" parTransId="{DEB87C3A-9D1B-432C-A166-EBE44D6C935D}" sibTransId="{6BE3AF6E-1024-4687-9D31-E700910BA453}"/>
    <dgm:cxn modelId="{063BD1AA-B1DA-41B1-AB8C-4CACA4D15197}" type="presOf" srcId="{FA566204-DA35-4514-BFCB-C6E01EBFAFE0}" destId="{FBF6C15B-BE23-49B8-B89F-6795D466EBDC}" srcOrd="1" destOrd="0" presId="urn:microsoft.com/office/officeart/2005/8/layout/lProcess2"/>
    <dgm:cxn modelId="{E782BF66-8BAF-408E-A933-D5729846C973}" srcId="{4EB6A415-B5A4-4BA9-B767-696FFCFC290F}" destId="{6A044D45-2969-4404-B145-201C058B1812}" srcOrd="0" destOrd="0" parTransId="{78EFD5AD-6803-4A20-AC55-145FAC9351AA}" sibTransId="{CE4EC21D-34B5-4F29-8590-17512DC2166F}"/>
    <dgm:cxn modelId="{6D7DD057-FB0E-49BA-B1A3-B094BAF7BB30}" type="presOf" srcId="{6A044D45-2969-4404-B145-201C058B1812}" destId="{6F9E0FD3-6522-468E-83E7-4831FBF2E0BB}" srcOrd="1" destOrd="0" presId="urn:microsoft.com/office/officeart/2005/8/layout/lProcess2"/>
    <dgm:cxn modelId="{741D5F2B-35C1-48D6-8C0C-BF218D9531BA}" type="presOf" srcId="{929AD714-0348-4942-9791-D89C19A4FF56}" destId="{BE1CD74C-D9D1-4581-950E-CA5D84B3462D}" srcOrd="0" destOrd="0" presId="urn:microsoft.com/office/officeart/2005/8/layout/lProcess2"/>
    <dgm:cxn modelId="{E7D132F4-7D6A-4547-8510-18FC08E92D46}" type="presOf" srcId="{FA566204-DA35-4514-BFCB-C6E01EBFAFE0}" destId="{BD0A5D74-2803-472E-9C65-0ED4AD4A6943}" srcOrd="0" destOrd="0" presId="urn:microsoft.com/office/officeart/2005/8/layout/lProcess2"/>
    <dgm:cxn modelId="{20F88B88-E647-4364-B289-32714B5D9DD9}" srcId="{FA566204-DA35-4514-BFCB-C6E01EBFAFE0}" destId="{7A8355B9-BAC2-47CE-8AD9-8377F98526B6}" srcOrd="1" destOrd="0" parTransId="{C72AF281-E6A4-43A8-B730-B75545902A5C}" sibTransId="{6739F1D1-ACEF-41F1-A802-C7AF7F80F0C5}"/>
    <dgm:cxn modelId="{95A2235D-84EA-45B8-94D1-88655D946C2A}" srcId="{6A044D45-2969-4404-B145-201C058B1812}" destId="{929AD714-0348-4942-9791-D89C19A4FF56}" srcOrd="0" destOrd="0" parTransId="{8613FD5E-3726-4643-BFEB-33617E079A26}" sibTransId="{39A8CCD3-CCE4-41B3-B94A-7042B4037E8D}"/>
    <dgm:cxn modelId="{65631A75-6EF1-480F-ADFA-14DCEE9FE78D}" type="presOf" srcId="{6E1D9F3B-4345-4E1E-96A2-6BA5F1972869}" destId="{DA675471-B7EB-42AA-BEC1-30585AA8D16C}" srcOrd="0" destOrd="0" presId="urn:microsoft.com/office/officeart/2005/8/layout/lProcess2"/>
    <dgm:cxn modelId="{D0370DB1-33EA-413E-8B9F-DA52DED28C46}" srcId="{4EB6A415-B5A4-4BA9-B767-696FFCFC290F}" destId="{FA566204-DA35-4514-BFCB-C6E01EBFAFE0}" srcOrd="1" destOrd="0" parTransId="{EB615BF2-25FC-4D9A-962B-F34877F68009}" sibTransId="{037A908E-29D9-4B80-A2EF-F4548B0E7938}"/>
    <dgm:cxn modelId="{F0804E0E-3A31-4EF2-B29F-3D8132EAEB66}" type="presOf" srcId="{4EB6A415-B5A4-4BA9-B767-696FFCFC290F}" destId="{C1ECD1FA-9FE7-4DFF-A1EB-F0F32F36EB4C}" srcOrd="0" destOrd="0" presId="urn:microsoft.com/office/officeart/2005/8/layout/lProcess2"/>
    <dgm:cxn modelId="{0230D6C4-1235-428B-9749-2116EFEEDA0C}" type="presParOf" srcId="{C1ECD1FA-9FE7-4DFF-A1EB-F0F32F36EB4C}" destId="{311338DD-24FE-4863-9743-7DA037F98B76}" srcOrd="0" destOrd="0" presId="urn:microsoft.com/office/officeart/2005/8/layout/lProcess2"/>
    <dgm:cxn modelId="{2EF1503C-CF09-4FC3-8D40-8141A19B8F5E}" type="presParOf" srcId="{311338DD-24FE-4863-9743-7DA037F98B76}" destId="{54A30E7E-2439-48B2-9693-CA1C8390D454}" srcOrd="0" destOrd="0" presId="urn:microsoft.com/office/officeart/2005/8/layout/lProcess2"/>
    <dgm:cxn modelId="{C510FBD5-B26A-415D-A9FB-B69ECDE1F91A}" type="presParOf" srcId="{311338DD-24FE-4863-9743-7DA037F98B76}" destId="{6F9E0FD3-6522-468E-83E7-4831FBF2E0BB}" srcOrd="1" destOrd="0" presId="urn:microsoft.com/office/officeart/2005/8/layout/lProcess2"/>
    <dgm:cxn modelId="{112BB274-1BC9-428F-9A10-ECA9E90F41F0}" type="presParOf" srcId="{311338DD-24FE-4863-9743-7DA037F98B76}" destId="{BF8B1037-F0B6-43CB-A61C-E359C7DF9CD7}" srcOrd="2" destOrd="0" presId="urn:microsoft.com/office/officeart/2005/8/layout/lProcess2"/>
    <dgm:cxn modelId="{950220FA-BA93-4318-A28D-03065E83C9C7}" type="presParOf" srcId="{BF8B1037-F0B6-43CB-A61C-E359C7DF9CD7}" destId="{BF0CCABB-AE87-45CB-82AB-DF7ACC5F43C5}" srcOrd="0" destOrd="0" presId="urn:microsoft.com/office/officeart/2005/8/layout/lProcess2"/>
    <dgm:cxn modelId="{BE3BB1C9-F4FD-4B42-9369-53A8DA0F2863}" type="presParOf" srcId="{BF0CCABB-AE87-45CB-82AB-DF7ACC5F43C5}" destId="{BE1CD74C-D9D1-4581-950E-CA5D84B3462D}" srcOrd="0" destOrd="0" presId="urn:microsoft.com/office/officeart/2005/8/layout/lProcess2"/>
    <dgm:cxn modelId="{E2E6E9CF-5C9E-43A9-8F51-322C359B6161}" type="presParOf" srcId="{BF0CCABB-AE87-45CB-82AB-DF7ACC5F43C5}" destId="{D3B7EB1A-5930-4E14-B91D-47969C31CB7A}" srcOrd="1" destOrd="0" presId="urn:microsoft.com/office/officeart/2005/8/layout/lProcess2"/>
    <dgm:cxn modelId="{F0C88DBC-23A6-4AEC-ACA0-002B159301B8}" type="presParOf" srcId="{BF0CCABB-AE87-45CB-82AB-DF7ACC5F43C5}" destId="{DA675471-B7EB-42AA-BEC1-30585AA8D16C}" srcOrd="2" destOrd="0" presId="urn:microsoft.com/office/officeart/2005/8/layout/lProcess2"/>
    <dgm:cxn modelId="{D2245A21-E5B9-4D98-9D7C-8264F9255FA4}" type="presParOf" srcId="{C1ECD1FA-9FE7-4DFF-A1EB-F0F32F36EB4C}" destId="{8987BEDC-ACB0-461C-B5E2-928778C9C87B}" srcOrd="1" destOrd="0" presId="urn:microsoft.com/office/officeart/2005/8/layout/lProcess2"/>
    <dgm:cxn modelId="{93308E9A-5E19-404B-884F-9DDB94C0114C}" type="presParOf" srcId="{C1ECD1FA-9FE7-4DFF-A1EB-F0F32F36EB4C}" destId="{374CDA22-B10C-4C88-AD01-775DDBF08D4C}" srcOrd="2" destOrd="0" presId="urn:microsoft.com/office/officeart/2005/8/layout/lProcess2"/>
    <dgm:cxn modelId="{21A25810-D287-4610-972E-2BB4F52792CB}" type="presParOf" srcId="{374CDA22-B10C-4C88-AD01-775DDBF08D4C}" destId="{BD0A5D74-2803-472E-9C65-0ED4AD4A6943}" srcOrd="0" destOrd="0" presId="urn:microsoft.com/office/officeart/2005/8/layout/lProcess2"/>
    <dgm:cxn modelId="{A57D6276-DD25-431F-8C98-90843D0E240E}" type="presParOf" srcId="{374CDA22-B10C-4C88-AD01-775DDBF08D4C}" destId="{FBF6C15B-BE23-49B8-B89F-6795D466EBDC}" srcOrd="1" destOrd="0" presId="urn:microsoft.com/office/officeart/2005/8/layout/lProcess2"/>
    <dgm:cxn modelId="{8E865101-A5C8-46ED-9219-98479E21828F}" type="presParOf" srcId="{374CDA22-B10C-4C88-AD01-775DDBF08D4C}" destId="{58C5DBF6-547C-48E0-AED0-8624967D7C88}" srcOrd="2" destOrd="0" presId="urn:microsoft.com/office/officeart/2005/8/layout/lProcess2"/>
    <dgm:cxn modelId="{28FB57D5-132C-46A0-A346-2B7DEE2ECFF6}" type="presParOf" srcId="{58C5DBF6-547C-48E0-AED0-8624967D7C88}" destId="{4A56BD9B-C83C-4E89-9DA3-1A104641058A}" srcOrd="0" destOrd="0" presId="urn:microsoft.com/office/officeart/2005/8/layout/lProcess2"/>
    <dgm:cxn modelId="{2CD0CEED-5042-4DA9-B692-8099D13829BC}" type="presParOf" srcId="{4A56BD9B-C83C-4E89-9DA3-1A104641058A}" destId="{C94BA1FD-6003-41EF-B1A0-333850EA8FD0}" srcOrd="0" destOrd="0" presId="urn:microsoft.com/office/officeart/2005/8/layout/lProcess2"/>
    <dgm:cxn modelId="{CCB52846-AFF9-416C-A979-29FAA783DFD8}" type="presParOf" srcId="{4A56BD9B-C83C-4E89-9DA3-1A104641058A}" destId="{8906C623-BBFA-4AB2-89D8-B213BB2587B2}" srcOrd="1" destOrd="0" presId="urn:microsoft.com/office/officeart/2005/8/layout/lProcess2"/>
    <dgm:cxn modelId="{0D53ECA2-213C-4F8F-83C4-EAC4AC12B4DF}" type="presParOf" srcId="{4A56BD9B-C83C-4E89-9DA3-1A104641058A}" destId="{B460DA71-A361-43AE-937B-9A3D32A75070}" srcOrd="2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5006219-497A-4A23-AC33-08F06F3B863A}">
      <dsp:nvSpPr>
        <dsp:cNvPr id="0" name=""/>
        <dsp:cNvSpPr/>
      </dsp:nvSpPr>
      <dsp:spPr>
        <a:xfrm>
          <a:off x="617219" y="0"/>
          <a:ext cx="6995160" cy="5026025"/>
        </a:xfrm>
        <a:prstGeom prst="right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161800" extrusionH="600" contourW="3000">
          <a:bevelT w="48600" h="18600" prst="relaxedInset"/>
          <a:bevelB w="48600" h="8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04F0768-A322-411B-A474-DA9A813DCFA5}">
      <dsp:nvSpPr>
        <dsp:cNvPr id="0" name=""/>
        <dsp:cNvSpPr/>
      </dsp:nvSpPr>
      <dsp:spPr>
        <a:xfrm>
          <a:off x="221009" y="1507807"/>
          <a:ext cx="2468880" cy="201041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ctr" defTabSz="1733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900" kern="1200" dirty="0" smtClean="0">
              <a:cs typeface="B Zar" pitchFamily="2" charset="-78"/>
            </a:rPr>
            <a:t>توسعۀ سیستم مالی</a:t>
          </a:r>
          <a:endParaRPr lang="en-US" sz="3900" kern="1200" dirty="0">
            <a:cs typeface="B Zar" pitchFamily="2" charset="-78"/>
          </a:endParaRPr>
        </a:p>
      </dsp:txBody>
      <dsp:txXfrm>
        <a:off x="319149" y="1605947"/>
        <a:ext cx="2272600" cy="1814130"/>
      </dsp:txXfrm>
    </dsp:sp>
    <dsp:sp modelId="{1E8DF387-4FBE-4285-8D5C-23F30265B3C8}">
      <dsp:nvSpPr>
        <dsp:cNvPr id="0" name=""/>
        <dsp:cNvSpPr/>
      </dsp:nvSpPr>
      <dsp:spPr>
        <a:xfrm>
          <a:off x="2880359" y="1507807"/>
          <a:ext cx="2468880" cy="2010410"/>
        </a:xfrm>
        <a:prstGeom prst="roundRect">
          <a:avLst/>
        </a:prstGeom>
        <a:solidFill>
          <a:schemeClr val="accent2">
            <a:hueOff val="-10081593"/>
            <a:satOff val="4384"/>
            <a:lumOff val="1275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ctr" defTabSz="1733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900" kern="1200" dirty="0" smtClean="0">
              <a:cs typeface="B Zar" pitchFamily="2" charset="-78"/>
            </a:rPr>
            <a:t>تسهیل تجهیز سرمایه</a:t>
          </a:r>
          <a:endParaRPr lang="en-US" sz="3900" kern="1200" dirty="0">
            <a:cs typeface="B Zar" pitchFamily="2" charset="-78"/>
          </a:endParaRPr>
        </a:p>
      </dsp:txBody>
      <dsp:txXfrm>
        <a:off x="2978499" y="1605947"/>
        <a:ext cx="2272600" cy="1814130"/>
      </dsp:txXfrm>
    </dsp:sp>
    <dsp:sp modelId="{E4783644-2A2F-44F8-8FBB-DCF4E11D2EF1}">
      <dsp:nvSpPr>
        <dsp:cNvPr id="0" name=""/>
        <dsp:cNvSpPr/>
      </dsp:nvSpPr>
      <dsp:spPr>
        <a:xfrm>
          <a:off x="5539710" y="1507807"/>
          <a:ext cx="2468880" cy="2010410"/>
        </a:xfrm>
        <a:prstGeom prst="roundRect">
          <a:avLst/>
        </a:prstGeom>
        <a:solidFill>
          <a:schemeClr val="accent2">
            <a:hueOff val="-20163186"/>
            <a:satOff val="8769"/>
            <a:lumOff val="255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ctr" defTabSz="1733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900" kern="1200" dirty="0" smtClean="0">
              <a:cs typeface="B Zar" pitchFamily="2" charset="-78"/>
            </a:rPr>
            <a:t>رشد اقتصادی</a:t>
          </a:r>
          <a:endParaRPr lang="en-US" sz="3900" kern="1200" dirty="0">
            <a:cs typeface="B Zar" pitchFamily="2" charset="-78"/>
          </a:endParaRPr>
        </a:p>
      </dsp:txBody>
      <dsp:txXfrm>
        <a:off x="5637850" y="1605947"/>
        <a:ext cx="2272600" cy="1814130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5340D2D-9EA5-462D-8015-73E07C8463D7}">
      <dsp:nvSpPr>
        <dsp:cNvPr id="0" name=""/>
        <dsp:cNvSpPr/>
      </dsp:nvSpPr>
      <dsp:spPr>
        <a:xfrm>
          <a:off x="0" y="0"/>
          <a:ext cx="8229600" cy="502602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tint val="4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tint val="4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tint val="4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14445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1930" tIns="201930" rIns="201930" bIns="201930" numCol="1" spcCol="1270" anchor="ctr" anchorCtr="0">
          <a:noAutofit/>
        </a:bodyPr>
        <a:lstStyle/>
        <a:p>
          <a:pPr lvl="0" algn="ctr" defTabSz="23558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5300" kern="1200" dirty="0" smtClean="0">
              <a:cs typeface="B Titr" pitchFamily="2" charset="-78"/>
            </a:rPr>
            <a:t>در معماری سیستم مالی:</a:t>
          </a:r>
          <a:endParaRPr lang="en-US" sz="5300" kern="1200" dirty="0">
            <a:cs typeface="B Titr" pitchFamily="2" charset="-78"/>
          </a:endParaRPr>
        </a:p>
      </dsp:txBody>
      <dsp:txXfrm>
        <a:off x="0" y="0"/>
        <a:ext cx="8229600" cy="1507807"/>
      </dsp:txXfrm>
    </dsp:sp>
    <dsp:sp modelId="{54D9FA93-43EE-49BE-AE1D-76606486C655}">
      <dsp:nvSpPr>
        <dsp:cNvPr id="0" name=""/>
        <dsp:cNvSpPr/>
      </dsp:nvSpPr>
      <dsp:spPr>
        <a:xfrm>
          <a:off x="822960" y="1508236"/>
          <a:ext cx="6583680" cy="98741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5880" tIns="41910" rIns="55880" bIns="41910" numCol="1" spcCol="1270" anchor="ctr" anchorCtr="0">
          <a:noAutofit/>
        </a:bodyPr>
        <a:lstStyle/>
        <a:p>
          <a:pPr lvl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200" kern="1200" dirty="0" smtClean="0">
              <a:cs typeface="B Zar" pitchFamily="2" charset="-78"/>
            </a:rPr>
            <a:t>آیا بانک‌پایگی بهتر است یا بازار پایگی؟</a:t>
          </a:r>
          <a:endParaRPr lang="en-US" sz="2200" kern="1200" dirty="0">
            <a:cs typeface="B Zar" pitchFamily="2" charset="-78"/>
          </a:endParaRPr>
        </a:p>
      </dsp:txBody>
      <dsp:txXfrm>
        <a:off x="851880" y="1537156"/>
        <a:ext cx="6525840" cy="929572"/>
      </dsp:txXfrm>
    </dsp:sp>
    <dsp:sp modelId="{2A02A463-CA2A-466A-8F2E-508B7E9ABB48}">
      <dsp:nvSpPr>
        <dsp:cNvPr id="0" name=""/>
        <dsp:cNvSpPr/>
      </dsp:nvSpPr>
      <dsp:spPr>
        <a:xfrm>
          <a:off x="822960" y="2647559"/>
          <a:ext cx="6583680" cy="98741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5880" tIns="41910" rIns="55880" bIns="41910" numCol="1" spcCol="1270" anchor="ctr" anchorCtr="0">
          <a:noAutofit/>
        </a:bodyPr>
        <a:lstStyle/>
        <a:p>
          <a:pPr lvl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200" kern="1200" dirty="0" smtClean="0">
              <a:cs typeface="B Zar" pitchFamily="2" charset="-78"/>
            </a:rPr>
            <a:t>آیا بانک‌ها و بازارهای سرمایه جایگزین یکدیگرند؟</a:t>
          </a:r>
          <a:endParaRPr lang="en-US" sz="2200" kern="1200" dirty="0">
            <a:cs typeface="B Zar" pitchFamily="2" charset="-78"/>
          </a:endParaRPr>
        </a:p>
      </dsp:txBody>
      <dsp:txXfrm>
        <a:off x="851880" y="2676479"/>
        <a:ext cx="6525840" cy="929572"/>
      </dsp:txXfrm>
    </dsp:sp>
    <dsp:sp modelId="{8638AE8E-90BB-4A3E-A2BA-92874FAC39DF}">
      <dsp:nvSpPr>
        <dsp:cNvPr id="0" name=""/>
        <dsp:cNvSpPr/>
      </dsp:nvSpPr>
      <dsp:spPr>
        <a:xfrm>
          <a:off x="822960" y="3786881"/>
          <a:ext cx="6583680" cy="98741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5880" tIns="41910" rIns="55880" bIns="41910" numCol="1" spcCol="1270" anchor="ctr" anchorCtr="0">
          <a:noAutofit/>
        </a:bodyPr>
        <a:lstStyle/>
        <a:p>
          <a:pPr lvl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200" kern="1200" dirty="0" smtClean="0">
              <a:cs typeface="B Zar" pitchFamily="2" charset="-78"/>
            </a:rPr>
            <a:t>آیا توسعۀ سیستم مالی بیشتر بر توسعۀ بانک‌ها استوار است یا بازارهای سرمایه؟</a:t>
          </a:r>
          <a:endParaRPr lang="en-US" sz="2200" kern="1200" dirty="0">
            <a:cs typeface="B Zar" pitchFamily="2" charset="-78"/>
          </a:endParaRPr>
        </a:p>
      </dsp:txBody>
      <dsp:txXfrm>
        <a:off x="851880" y="3815801"/>
        <a:ext cx="6525840" cy="929572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DAE065C-C6CF-4147-8C6F-53D126D5D4C0}">
      <dsp:nvSpPr>
        <dsp:cNvPr id="0" name=""/>
        <dsp:cNvSpPr/>
      </dsp:nvSpPr>
      <dsp:spPr>
        <a:xfrm>
          <a:off x="0" y="67753"/>
          <a:ext cx="7467600" cy="224639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justLow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400" kern="1200" dirty="0" smtClean="0">
              <a:cs typeface="B Zar" pitchFamily="2" charset="-78"/>
            </a:rPr>
            <a:t>صندوق‏هاي بازنشستگي ابزاري براي تأمين مالي بخش عمده‏اي از جمعيت كشور محسوب مي‏شوند. از اين رو توجه به  موضوعاتي چون تدوين مقررات، نظارت مؤثر و تعريف ساختار سازماني و عملياتي كارا براي آن از اولويت برخوردار است.</a:t>
          </a:r>
          <a:endParaRPr lang="en-US" sz="2400" kern="1200" dirty="0"/>
        </a:p>
      </dsp:txBody>
      <dsp:txXfrm>
        <a:off x="109660" y="177413"/>
        <a:ext cx="7248280" cy="2027079"/>
      </dsp:txXfrm>
    </dsp:sp>
    <dsp:sp modelId="{198A4C0B-73A4-438A-A685-0161EF8B2FD2}">
      <dsp:nvSpPr>
        <dsp:cNvPr id="0" name=""/>
        <dsp:cNvSpPr/>
      </dsp:nvSpPr>
      <dsp:spPr>
        <a:xfrm>
          <a:off x="0" y="2383273"/>
          <a:ext cx="7467600" cy="224639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justLow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400" kern="1200" dirty="0" smtClean="0">
              <a:cs typeface="B Zar" pitchFamily="2" charset="-78"/>
            </a:rPr>
            <a:t>صندوق‏هاي بازنشستگي نقش عمده‏اي در بازارهاي مالي و سرمايه عهده‏دار هستند. از اين رو توجه به مقولاتي چون استراتژي‏هاي سرمايه‏گذاري با توجه به حجم و منابع دارايي‏هاو مديريت ريسك حائز اهميت است</a:t>
          </a:r>
          <a:endParaRPr lang="en-US" sz="2400" kern="1200" dirty="0">
            <a:cs typeface="B Zar" pitchFamily="2" charset="-78"/>
          </a:endParaRPr>
        </a:p>
      </dsp:txBody>
      <dsp:txXfrm>
        <a:off x="109660" y="2492933"/>
        <a:ext cx="7248280" cy="2027079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C29C8F0-2A65-42ED-8C87-F8DF889DBD04}">
      <dsp:nvSpPr>
        <dsp:cNvPr id="0" name=""/>
        <dsp:cNvSpPr/>
      </dsp:nvSpPr>
      <dsp:spPr>
        <a:xfrm>
          <a:off x="0" y="617150"/>
          <a:ext cx="7358114" cy="882000"/>
        </a:xfrm>
        <a:prstGeom prst="rect">
          <a:avLst/>
        </a:prstGeom>
        <a:noFill/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6066F69-C74D-4B9E-8BF1-AB81549ECC97}">
      <dsp:nvSpPr>
        <dsp:cNvPr id="0" name=""/>
        <dsp:cNvSpPr/>
      </dsp:nvSpPr>
      <dsp:spPr>
        <a:xfrm>
          <a:off x="172613" y="11158"/>
          <a:ext cx="7032129" cy="1107714"/>
        </a:xfrm>
        <a:prstGeom prst="round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dk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94683" tIns="0" rIns="194683" bIns="0" numCol="1" spcCol="1270" anchor="ctr" anchorCtr="0">
          <a:noAutofit/>
        </a:bodyPr>
        <a:lstStyle/>
        <a:p>
          <a:pPr lvl="0" algn="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400" b="1" kern="1200" dirty="0" smtClean="0">
              <a:cs typeface="B Lotus" pitchFamily="2" charset="-78"/>
            </a:rPr>
            <a:t>300 صندوق بزرگ بازنشستگي در دنيا در مجموع به ميران20 تريليون دلار دارايي دارند.</a:t>
          </a:r>
        </a:p>
      </dsp:txBody>
      <dsp:txXfrm>
        <a:off x="226687" y="65232"/>
        <a:ext cx="6923981" cy="999566"/>
      </dsp:txXfrm>
    </dsp:sp>
    <dsp:sp modelId="{57D63B7A-4747-4079-B091-F415FC4429BA}">
      <dsp:nvSpPr>
        <dsp:cNvPr id="0" name=""/>
        <dsp:cNvSpPr/>
      </dsp:nvSpPr>
      <dsp:spPr>
        <a:xfrm>
          <a:off x="0" y="2226220"/>
          <a:ext cx="7358114" cy="882000"/>
        </a:xfrm>
        <a:prstGeom prst="rect">
          <a:avLst/>
        </a:prstGeom>
        <a:noFill/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DE37F7F-E17D-44F9-9C74-7F47AC05A615}">
      <dsp:nvSpPr>
        <dsp:cNvPr id="0" name=""/>
        <dsp:cNvSpPr/>
      </dsp:nvSpPr>
      <dsp:spPr>
        <a:xfrm>
          <a:off x="174721" y="1673272"/>
          <a:ext cx="7031100" cy="1054669"/>
        </a:xfrm>
        <a:prstGeom prst="round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dk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94683" tIns="0" rIns="194683" bIns="0" numCol="1" spcCol="1270" anchor="ctr" anchorCtr="0">
          <a:noAutofit/>
        </a:bodyPr>
        <a:lstStyle/>
        <a:p>
          <a:pPr lvl="0" algn="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400" b="1" kern="1200" dirty="0" smtClean="0">
              <a:cs typeface="B Lotus" pitchFamily="2" charset="-78"/>
            </a:rPr>
            <a:t>اين ميزان دارايي بيشتر از دارايي انباشته ساير نهادهاي مالي است</a:t>
          </a:r>
          <a:endParaRPr lang="en-US" sz="2400" kern="1200" dirty="0">
            <a:cs typeface="B Lotus" pitchFamily="2" charset="-78"/>
          </a:endParaRPr>
        </a:p>
      </dsp:txBody>
      <dsp:txXfrm>
        <a:off x="226206" y="1724757"/>
        <a:ext cx="6928130" cy="951699"/>
      </dsp:txXfrm>
    </dsp:sp>
    <dsp:sp modelId="{D0E3E0DE-B93B-4B90-B603-A8DECE0B40CD}">
      <dsp:nvSpPr>
        <dsp:cNvPr id="0" name=""/>
        <dsp:cNvSpPr/>
      </dsp:nvSpPr>
      <dsp:spPr>
        <a:xfrm>
          <a:off x="0" y="4124359"/>
          <a:ext cx="7358114" cy="882000"/>
        </a:xfrm>
        <a:prstGeom prst="rect">
          <a:avLst/>
        </a:prstGeom>
        <a:noFill/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768CBBB-CB6B-4541-B69B-063DC2E4348C}">
      <dsp:nvSpPr>
        <dsp:cNvPr id="0" name=""/>
        <dsp:cNvSpPr/>
      </dsp:nvSpPr>
      <dsp:spPr>
        <a:xfrm>
          <a:off x="169021" y="3282342"/>
          <a:ext cx="7000590" cy="1343738"/>
        </a:xfrm>
        <a:prstGeom prst="round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dk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94683" tIns="0" rIns="194683" bIns="0" numCol="1" spcCol="1270" anchor="ctr" anchorCtr="0">
          <a:noAutofit/>
        </a:bodyPr>
        <a:lstStyle/>
        <a:p>
          <a:pPr lvl="0" algn="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400" kern="1200" dirty="0" smtClean="0">
              <a:cs typeface="B Lotus" pitchFamily="2" charset="-78"/>
            </a:rPr>
            <a:t>صندوق بازنشستگي دولتي ژاپن بيشترين دارايي را بالغ بر 1.5 تريليون دلار در اختيار دارد</a:t>
          </a:r>
          <a:r>
            <a:rPr lang="en-US" sz="2400" kern="1200" dirty="0" smtClean="0">
              <a:cs typeface="B Lotus" pitchFamily="2" charset="-78"/>
            </a:rPr>
            <a:t>.</a:t>
          </a:r>
          <a:r>
            <a:rPr lang="fa-IR" sz="2400" kern="1200" dirty="0" smtClean="0">
              <a:cs typeface="B Lotus" pitchFamily="2" charset="-78"/>
            </a:rPr>
            <a:t> در رتبه دوم صندوق‏هاي بازنشستگي نروژ با بزرگترين حجم دارايي‏ها قرار دارد.</a:t>
          </a:r>
          <a:endParaRPr lang="en-US" sz="2400" kern="1200" dirty="0">
            <a:cs typeface="B Lotus" pitchFamily="2" charset="-78"/>
          </a:endParaRPr>
        </a:p>
      </dsp:txBody>
      <dsp:txXfrm>
        <a:off x="234617" y="3347938"/>
        <a:ext cx="6869398" cy="1212546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E3D4CC8-0683-4E01-94D3-FB9B7E08CA67}">
      <dsp:nvSpPr>
        <dsp:cNvPr id="0" name=""/>
        <dsp:cNvSpPr/>
      </dsp:nvSpPr>
      <dsp:spPr>
        <a:xfrm>
          <a:off x="0" y="469862"/>
          <a:ext cx="7521575" cy="853621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justLow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000" kern="1200" dirty="0" smtClean="0">
              <a:latin typeface="Times New Roman" pitchFamily="18" charset="0"/>
              <a:cs typeface="B Zar" pitchFamily="2" charset="-78"/>
            </a:rPr>
            <a:t>تقریباً در تمام کشورهای توسعه‌یافته صندوق‌های بازنشستگی و تأمین اجتماعی زیر نظر یک نهاد مالی قانون‌گذار فعالیت می‌کنند.</a:t>
          </a:r>
          <a:endParaRPr lang="en-US" sz="2000" kern="1200" dirty="0">
            <a:latin typeface="Times New Roman" pitchFamily="18" charset="0"/>
            <a:cs typeface="B Zar" pitchFamily="2" charset="-78"/>
          </a:endParaRPr>
        </a:p>
      </dsp:txBody>
      <dsp:txXfrm>
        <a:off x="41670" y="511532"/>
        <a:ext cx="7438235" cy="770281"/>
      </dsp:txXfrm>
    </dsp:sp>
    <dsp:sp modelId="{5EB9A969-644D-4CC1-ABF8-136395FD2343}">
      <dsp:nvSpPr>
        <dsp:cNvPr id="0" name=""/>
        <dsp:cNvSpPr/>
      </dsp:nvSpPr>
      <dsp:spPr>
        <a:xfrm>
          <a:off x="0" y="1560207"/>
          <a:ext cx="7521575" cy="1193208"/>
        </a:xfrm>
        <a:prstGeom prst="roundRect">
          <a:avLst/>
        </a:prstGeom>
        <a:gradFill rotWithShape="0">
          <a:gsLst>
            <a:gs pos="0">
              <a:schemeClr val="accent2">
                <a:hueOff val="-6721062"/>
                <a:satOff val="2923"/>
                <a:lumOff val="850"/>
                <a:alphaOff val="0"/>
                <a:tint val="50000"/>
                <a:satMod val="300000"/>
              </a:schemeClr>
            </a:gs>
            <a:gs pos="35000">
              <a:schemeClr val="accent2">
                <a:hueOff val="-6721062"/>
                <a:satOff val="2923"/>
                <a:lumOff val="850"/>
                <a:alphaOff val="0"/>
                <a:tint val="37000"/>
                <a:satMod val="300000"/>
              </a:schemeClr>
            </a:gs>
            <a:gs pos="100000">
              <a:schemeClr val="accent2">
                <a:hueOff val="-6721062"/>
                <a:satOff val="2923"/>
                <a:lumOff val="85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justLow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800" kern="1200" dirty="0" smtClean="0">
              <a:latin typeface="Times New Roman" pitchFamily="18" charset="0"/>
              <a:cs typeface="B Zar" pitchFamily="2" charset="-78"/>
            </a:rPr>
            <a:t>به عنوان مثال،  در کشور انگلستان از تاریخ 6 آوریل سال 2005 کلیۀ صندوق‌های بازنشستگی مبتنی بر کار (</a:t>
          </a:r>
          <a:r>
            <a:rPr lang="da-DK" sz="1800" kern="1200" dirty="0" smtClean="0">
              <a:latin typeface="Times New Roman" pitchFamily="18" charset="0"/>
              <a:cs typeface="B Zar" pitchFamily="2" charset="-78"/>
            </a:rPr>
            <a:t>work</a:t>
          </a:r>
          <a:r>
            <a:rPr lang="en-US" sz="1800" kern="1200" dirty="0" smtClean="0">
              <a:latin typeface="Times New Roman" pitchFamily="18" charset="0"/>
              <a:cs typeface="B Zar" pitchFamily="2" charset="-78"/>
            </a:rPr>
            <a:t>-based</a:t>
          </a:r>
          <a:r>
            <a:rPr lang="fa-IR" sz="1800" kern="1200" dirty="0" smtClean="0">
              <a:latin typeface="Times New Roman" pitchFamily="18" charset="0"/>
              <a:cs typeface="B Zar" pitchFamily="2" charset="-78"/>
            </a:rPr>
            <a:t>) زیر نظر قانون‌گذار صندوق‌های بازنشستگی (</a:t>
          </a:r>
          <a:r>
            <a:rPr lang="da-DK" sz="1800" kern="1200" dirty="0" smtClean="0">
              <a:latin typeface="Times New Roman" pitchFamily="18" charset="0"/>
              <a:cs typeface="B Zar" pitchFamily="2" charset="-78"/>
            </a:rPr>
            <a:t>Pensions Regulator</a:t>
          </a:r>
          <a:r>
            <a:rPr lang="fa-IR" sz="1800" kern="1200" dirty="0" smtClean="0">
              <a:latin typeface="Times New Roman" pitchFamily="18" charset="0"/>
              <a:cs typeface="B Zar" pitchFamily="2" charset="-78"/>
            </a:rPr>
            <a:t>) هستند. پیش از این تاریخ نهادی تحت عنوان </a:t>
          </a:r>
          <a:r>
            <a:rPr lang="da-DK" sz="1800" kern="1200" dirty="0" smtClean="0">
              <a:latin typeface="Times New Roman" pitchFamily="18" charset="0"/>
              <a:cs typeface="B Zar" pitchFamily="2" charset="-78"/>
            </a:rPr>
            <a:t>OPRA </a:t>
          </a:r>
          <a:r>
            <a:rPr lang="fa-IR" sz="1800" kern="1200" dirty="0" smtClean="0">
              <a:latin typeface="Times New Roman" pitchFamily="18" charset="0"/>
              <a:cs typeface="B Zar" pitchFamily="2" charset="-78"/>
            </a:rPr>
            <a:t> این مسئولیت را به عهده داشت: </a:t>
          </a:r>
          <a:r>
            <a:rPr lang="en-US" sz="1800" kern="1200" dirty="0" smtClean="0">
              <a:latin typeface="Times New Roman" pitchFamily="18" charset="0"/>
              <a:cs typeface="B Zar" pitchFamily="2" charset="-78"/>
            </a:rPr>
            <a:t>Occupational Pensions Regulatory Authority</a:t>
          </a:r>
          <a:endParaRPr lang="da-DK" sz="1800" kern="1200" dirty="0">
            <a:latin typeface="Times New Roman" pitchFamily="18" charset="0"/>
            <a:cs typeface="B Zar" pitchFamily="2" charset="-78"/>
          </a:endParaRPr>
        </a:p>
      </dsp:txBody>
      <dsp:txXfrm>
        <a:off x="58248" y="1618455"/>
        <a:ext cx="7405079" cy="1076712"/>
      </dsp:txXfrm>
    </dsp:sp>
    <dsp:sp modelId="{56D5FAD4-60F7-4B14-89B6-7BB85F3B0439}">
      <dsp:nvSpPr>
        <dsp:cNvPr id="0" name=""/>
        <dsp:cNvSpPr/>
      </dsp:nvSpPr>
      <dsp:spPr>
        <a:xfrm>
          <a:off x="0" y="2805672"/>
          <a:ext cx="7521575" cy="853621"/>
        </a:xfrm>
        <a:prstGeom prst="roundRect">
          <a:avLst/>
        </a:prstGeom>
        <a:gradFill rotWithShape="0">
          <a:gsLst>
            <a:gs pos="0">
              <a:schemeClr val="accent2">
                <a:hueOff val="-13442124"/>
                <a:satOff val="5846"/>
                <a:lumOff val="1700"/>
                <a:alphaOff val="0"/>
                <a:tint val="50000"/>
                <a:satMod val="300000"/>
              </a:schemeClr>
            </a:gs>
            <a:gs pos="35000">
              <a:schemeClr val="accent2">
                <a:hueOff val="-13442124"/>
                <a:satOff val="5846"/>
                <a:lumOff val="1700"/>
                <a:alphaOff val="0"/>
                <a:tint val="37000"/>
                <a:satMod val="300000"/>
              </a:schemeClr>
            </a:gs>
            <a:gs pos="100000">
              <a:schemeClr val="accent2">
                <a:hueOff val="-13442124"/>
                <a:satOff val="5846"/>
                <a:lumOff val="170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justLow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000" kern="1200" dirty="0" smtClean="0">
              <a:latin typeface="Times New Roman" pitchFamily="18" charset="0"/>
              <a:cs typeface="B Zar" pitchFamily="2" charset="-78"/>
            </a:rPr>
            <a:t>قانون‌گذار صندوق‌های بازنشستگی در انگلستان بخشی از بدنۀ بخش عمومی است که مستقل از دولت عمل می‌کند. (</a:t>
          </a:r>
          <a:r>
            <a:rPr lang="da-DK" sz="2000" kern="1200" dirty="0" smtClean="0">
              <a:latin typeface="Times New Roman" pitchFamily="18" charset="0"/>
              <a:cs typeface="B Zar" pitchFamily="2" charset="-78"/>
            </a:rPr>
            <a:t>Non</a:t>
          </a:r>
          <a:r>
            <a:rPr lang="en-US" sz="2000" kern="1200" dirty="0" smtClean="0">
              <a:latin typeface="Times New Roman" pitchFamily="18" charset="0"/>
              <a:cs typeface="B Zar" pitchFamily="2" charset="-78"/>
            </a:rPr>
            <a:t>Departmental Public Body –NDPB)</a:t>
          </a:r>
          <a:r>
            <a:rPr lang="fa-IR" sz="2000" kern="1200" dirty="0" smtClean="0">
              <a:latin typeface="Times New Roman" pitchFamily="18" charset="0"/>
              <a:cs typeface="B Zar" pitchFamily="2" charset="-78"/>
            </a:rPr>
            <a:t>)</a:t>
          </a:r>
          <a:endParaRPr lang="da-DK" sz="2000" kern="1200" dirty="0">
            <a:latin typeface="Times New Roman" pitchFamily="18" charset="0"/>
            <a:cs typeface="B Zar" pitchFamily="2" charset="-78"/>
          </a:endParaRPr>
        </a:p>
      </dsp:txBody>
      <dsp:txXfrm>
        <a:off x="41670" y="2847342"/>
        <a:ext cx="7438235" cy="770281"/>
      </dsp:txXfrm>
    </dsp:sp>
    <dsp:sp modelId="{0F0E05AD-CC57-48D4-8143-9D333A17C9A7}">
      <dsp:nvSpPr>
        <dsp:cNvPr id="0" name=""/>
        <dsp:cNvSpPr/>
      </dsp:nvSpPr>
      <dsp:spPr>
        <a:xfrm>
          <a:off x="0" y="3682968"/>
          <a:ext cx="7521575" cy="853621"/>
        </a:xfrm>
        <a:prstGeom prst="roundRect">
          <a:avLst/>
        </a:prstGeom>
        <a:gradFill rotWithShape="0">
          <a:gsLst>
            <a:gs pos="0">
              <a:schemeClr val="accent2">
                <a:hueOff val="-20163186"/>
                <a:satOff val="8769"/>
                <a:lumOff val="2550"/>
                <a:alphaOff val="0"/>
                <a:tint val="50000"/>
                <a:satMod val="300000"/>
              </a:schemeClr>
            </a:gs>
            <a:gs pos="35000">
              <a:schemeClr val="accent2">
                <a:hueOff val="-20163186"/>
                <a:satOff val="8769"/>
                <a:lumOff val="2550"/>
                <a:alphaOff val="0"/>
                <a:tint val="37000"/>
                <a:satMod val="300000"/>
              </a:schemeClr>
            </a:gs>
            <a:gs pos="100000">
              <a:schemeClr val="accent2">
                <a:hueOff val="-20163186"/>
                <a:satOff val="8769"/>
                <a:lumOff val="255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justLow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000" kern="1200" dirty="0" smtClean="0">
              <a:latin typeface="Times New Roman" pitchFamily="18" charset="0"/>
              <a:cs typeface="B Zar" pitchFamily="2" charset="-78"/>
            </a:rPr>
            <a:t>به عنوان مثالی از نهاد قانون‌گذار در کشورهای در حال توسعه می‌توان به </a:t>
          </a:r>
          <a:r>
            <a:rPr lang="da-DK" sz="2000" kern="1200" dirty="0" smtClean="0">
              <a:latin typeface="Times New Roman" pitchFamily="18" charset="0"/>
              <a:cs typeface="B Zar" pitchFamily="2" charset="-78"/>
            </a:rPr>
            <a:t>PFRDA</a:t>
          </a:r>
          <a:r>
            <a:rPr lang="fa-IR" sz="2000" kern="1200" dirty="0" smtClean="0">
              <a:latin typeface="Times New Roman" pitchFamily="18" charset="0"/>
              <a:cs typeface="B Zar" pitchFamily="2" charset="-78"/>
            </a:rPr>
            <a:t> در کشور هند اشاره کرد: </a:t>
          </a:r>
          <a:r>
            <a:rPr lang="en-US" sz="2000" kern="1200" dirty="0" smtClean="0">
              <a:latin typeface="Times New Roman" pitchFamily="18" charset="0"/>
              <a:cs typeface="B Zar" pitchFamily="2" charset="-78"/>
            </a:rPr>
            <a:t>Pension Fund Regulatory and Development Authority</a:t>
          </a:r>
          <a:endParaRPr lang="da-DK" sz="2000" kern="1200" dirty="0" smtClean="0">
            <a:latin typeface="Times New Roman" pitchFamily="18" charset="0"/>
            <a:cs typeface="B Zar" pitchFamily="2" charset="-78"/>
          </a:endParaRPr>
        </a:p>
      </dsp:txBody>
      <dsp:txXfrm>
        <a:off x="41670" y="3724638"/>
        <a:ext cx="7438235" cy="770281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9B1AB5E-FF6E-43FB-BF72-F600C94E012F}">
      <dsp:nvSpPr>
        <dsp:cNvPr id="0" name=""/>
        <dsp:cNvSpPr/>
      </dsp:nvSpPr>
      <dsp:spPr>
        <a:xfrm>
          <a:off x="0" y="4984"/>
          <a:ext cx="7521575" cy="1338480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justLow" defTabSz="11557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600" kern="1200" dirty="0" smtClean="0">
              <a:latin typeface="Times New Roman" pitchFamily="18" charset="0"/>
              <a:cs typeface="B Zar" pitchFamily="2" charset="-78"/>
            </a:rPr>
            <a:t>تفریباً در تمام کشورهای دنیا نقش نهاد ناظر در فرایندهای زیر تعریف می‌شود: </a:t>
          </a:r>
          <a:endParaRPr lang="fa-IR" sz="2600" kern="1200" dirty="0">
            <a:latin typeface="Times New Roman" pitchFamily="18" charset="0"/>
            <a:cs typeface="B Zar" pitchFamily="2" charset="-78"/>
          </a:endParaRPr>
        </a:p>
      </dsp:txBody>
      <dsp:txXfrm>
        <a:off x="65339" y="70323"/>
        <a:ext cx="7390897" cy="1207802"/>
      </dsp:txXfrm>
    </dsp:sp>
    <dsp:sp modelId="{04DE3797-E103-4BBC-8827-24AA98E91CEC}">
      <dsp:nvSpPr>
        <dsp:cNvPr id="0" name=""/>
        <dsp:cNvSpPr/>
      </dsp:nvSpPr>
      <dsp:spPr>
        <a:xfrm>
          <a:off x="0" y="1343465"/>
          <a:ext cx="7521575" cy="18837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8810" tIns="33020" rIns="184912" bIns="33020" numCol="1" spcCol="1270" anchor="t" anchorCtr="0">
          <a:noAutofit/>
        </a:bodyPr>
        <a:lstStyle/>
        <a:p>
          <a:pPr marL="228600" lvl="1" indent="-228600" algn="r" defTabSz="889000" rtl="1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fa-IR" sz="2000" kern="1200" dirty="0" smtClean="0">
              <a:latin typeface="Times New Roman" pitchFamily="18" charset="0"/>
              <a:cs typeface="B Zar" pitchFamily="2" charset="-78"/>
            </a:rPr>
            <a:t>شرایط اخذ مجوز (</a:t>
          </a:r>
          <a:r>
            <a:rPr lang="da-DK" sz="2000" kern="1200" dirty="0" smtClean="0">
              <a:latin typeface="Times New Roman" pitchFamily="18" charset="0"/>
              <a:cs typeface="B Zar" pitchFamily="2" charset="-78"/>
            </a:rPr>
            <a:t>licensing</a:t>
          </a:r>
          <a:r>
            <a:rPr lang="fa-IR" sz="2000" kern="1200" dirty="0" smtClean="0">
              <a:latin typeface="Times New Roman" pitchFamily="18" charset="0"/>
              <a:cs typeface="B Zar" pitchFamily="2" charset="-78"/>
            </a:rPr>
            <a:t>)</a:t>
          </a:r>
          <a:endParaRPr lang="da-DK" sz="2000" kern="1200" dirty="0">
            <a:latin typeface="Times New Roman" pitchFamily="18" charset="0"/>
            <a:cs typeface="B Zar" pitchFamily="2" charset="-78"/>
          </a:endParaRPr>
        </a:p>
        <a:p>
          <a:pPr marL="228600" lvl="1" indent="-228600" algn="r" defTabSz="889000" rtl="1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fa-IR" sz="2000" kern="1200" dirty="0" smtClean="0">
              <a:latin typeface="Times New Roman" pitchFamily="18" charset="0"/>
              <a:cs typeface="B Zar" pitchFamily="2" charset="-78"/>
            </a:rPr>
            <a:t>قوانین نظارتی (</a:t>
          </a:r>
          <a:r>
            <a:rPr lang="da-DK" sz="2000" kern="1200" dirty="0" smtClean="0">
              <a:latin typeface="Times New Roman" pitchFamily="18" charset="0"/>
              <a:cs typeface="B Zar" pitchFamily="2" charset="-78"/>
            </a:rPr>
            <a:t>governance</a:t>
          </a:r>
          <a:r>
            <a:rPr lang="fa-IR" sz="2000" kern="1200" dirty="0" smtClean="0">
              <a:latin typeface="Times New Roman" pitchFamily="18" charset="0"/>
              <a:cs typeface="B Zar" pitchFamily="2" charset="-78"/>
            </a:rPr>
            <a:t>)</a:t>
          </a:r>
          <a:endParaRPr lang="da-DK" sz="2000" kern="1200" dirty="0">
            <a:latin typeface="Times New Roman" pitchFamily="18" charset="0"/>
            <a:cs typeface="B Zar" pitchFamily="2" charset="-78"/>
          </a:endParaRPr>
        </a:p>
        <a:p>
          <a:pPr marL="228600" lvl="1" indent="-228600" algn="r" defTabSz="889000" rtl="1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fa-IR" sz="2000" kern="1200" dirty="0" smtClean="0">
              <a:latin typeface="Times New Roman" pitchFamily="18" charset="0"/>
              <a:cs typeface="B Zar" pitchFamily="2" charset="-78"/>
            </a:rPr>
            <a:t>تعیین ناظر مستقل (</a:t>
          </a:r>
          <a:r>
            <a:rPr lang="da-DK" sz="2000" kern="1200" dirty="0" smtClean="0">
              <a:latin typeface="Times New Roman" pitchFamily="18" charset="0"/>
              <a:cs typeface="B Zar" pitchFamily="2" charset="-78"/>
            </a:rPr>
            <a:t>independent custodian</a:t>
          </a:r>
          <a:r>
            <a:rPr lang="fa-IR" sz="2000" kern="1200" dirty="0" smtClean="0">
              <a:latin typeface="Times New Roman" pitchFamily="18" charset="0"/>
              <a:cs typeface="B Zar" pitchFamily="2" charset="-78"/>
            </a:rPr>
            <a:t>)</a:t>
          </a:r>
          <a:endParaRPr lang="da-DK" sz="2000" kern="1200" dirty="0">
            <a:latin typeface="Times New Roman" pitchFamily="18" charset="0"/>
            <a:cs typeface="B Zar" pitchFamily="2" charset="-78"/>
          </a:endParaRPr>
        </a:p>
        <a:p>
          <a:pPr marL="228600" lvl="1" indent="-228600" algn="r" defTabSz="889000" rtl="1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fa-IR" sz="2000" kern="1200" dirty="0" smtClean="0">
              <a:latin typeface="Times New Roman" pitchFamily="18" charset="0"/>
              <a:cs typeface="B Zar" pitchFamily="2" charset="-78"/>
            </a:rPr>
            <a:t>حسابرس خارجی (</a:t>
          </a:r>
          <a:r>
            <a:rPr lang="da-DK" sz="2000" kern="1200" dirty="0" smtClean="0">
              <a:latin typeface="Times New Roman" pitchFamily="18" charset="0"/>
              <a:cs typeface="B Zar" pitchFamily="2" charset="-78"/>
            </a:rPr>
            <a:t>external audit</a:t>
          </a:r>
          <a:r>
            <a:rPr lang="fa-IR" sz="2000" kern="1200" dirty="0" smtClean="0">
              <a:latin typeface="Times New Roman" pitchFamily="18" charset="0"/>
              <a:cs typeface="B Zar" pitchFamily="2" charset="-78"/>
            </a:rPr>
            <a:t>)</a:t>
          </a:r>
          <a:endParaRPr lang="da-DK" sz="2000" kern="1200" dirty="0">
            <a:latin typeface="Times New Roman" pitchFamily="18" charset="0"/>
            <a:cs typeface="B Zar" pitchFamily="2" charset="-78"/>
          </a:endParaRPr>
        </a:p>
      </dsp:txBody>
      <dsp:txXfrm>
        <a:off x="0" y="1343465"/>
        <a:ext cx="7521575" cy="1883700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FBE37F3-5E35-43CC-96A6-197F64A36991}">
      <dsp:nvSpPr>
        <dsp:cNvPr id="0" name=""/>
        <dsp:cNvSpPr/>
      </dsp:nvSpPr>
      <dsp:spPr>
        <a:xfrm>
          <a:off x="0" y="649393"/>
          <a:ext cx="7521575" cy="738416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400" kern="1200" dirty="0" smtClean="0">
              <a:latin typeface="Times New Roman" pitchFamily="18" charset="0"/>
              <a:cs typeface="B Zar" pitchFamily="2" charset="-78"/>
            </a:rPr>
            <a:t>الزامات افشاگری (</a:t>
          </a:r>
          <a:r>
            <a:rPr lang="da-DK" sz="2400" kern="1200" dirty="0" smtClean="0">
              <a:latin typeface="Times New Roman" pitchFamily="18" charset="0"/>
              <a:cs typeface="B Zar" pitchFamily="2" charset="-78"/>
            </a:rPr>
            <a:t>disclosure requirement</a:t>
          </a:r>
          <a:r>
            <a:rPr lang="fa-IR" sz="2400" kern="1200" dirty="0" smtClean="0">
              <a:latin typeface="Times New Roman" pitchFamily="18" charset="0"/>
              <a:cs typeface="B Zar" pitchFamily="2" charset="-78"/>
            </a:rPr>
            <a:t>)</a:t>
          </a:r>
          <a:endParaRPr lang="da-DK" sz="2400" kern="1200" dirty="0">
            <a:latin typeface="Times New Roman" pitchFamily="18" charset="0"/>
            <a:cs typeface="B Zar" pitchFamily="2" charset="-78"/>
          </a:endParaRPr>
        </a:p>
      </dsp:txBody>
      <dsp:txXfrm>
        <a:off x="36046" y="685439"/>
        <a:ext cx="7449483" cy="666324"/>
      </dsp:txXfrm>
    </dsp:sp>
    <dsp:sp modelId="{07C79DF7-FF24-43D6-8C91-11B23FE1B9E7}">
      <dsp:nvSpPr>
        <dsp:cNvPr id="0" name=""/>
        <dsp:cNvSpPr/>
      </dsp:nvSpPr>
      <dsp:spPr>
        <a:xfrm>
          <a:off x="0" y="1456929"/>
          <a:ext cx="7521575" cy="738416"/>
        </a:xfrm>
        <a:prstGeom prst="roundRect">
          <a:avLst/>
        </a:prstGeom>
        <a:gradFill rotWithShape="0">
          <a:gsLst>
            <a:gs pos="0">
              <a:schemeClr val="accent4">
                <a:hueOff val="304509"/>
                <a:satOff val="-5268"/>
                <a:lumOff val="-1128"/>
                <a:alphaOff val="0"/>
                <a:shade val="51000"/>
                <a:satMod val="130000"/>
              </a:schemeClr>
            </a:gs>
            <a:gs pos="80000">
              <a:schemeClr val="accent4">
                <a:hueOff val="304509"/>
                <a:satOff val="-5268"/>
                <a:lumOff val="-1128"/>
                <a:alphaOff val="0"/>
                <a:shade val="93000"/>
                <a:satMod val="130000"/>
              </a:schemeClr>
            </a:gs>
            <a:gs pos="100000">
              <a:schemeClr val="accent4">
                <a:hueOff val="304509"/>
                <a:satOff val="-5268"/>
                <a:lumOff val="-112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400" kern="1200" dirty="0" smtClean="0">
              <a:latin typeface="Times New Roman" pitchFamily="18" charset="0"/>
              <a:cs typeface="B Zar" pitchFamily="2" charset="-78"/>
            </a:rPr>
            <a:t>قوانین سرمایه‌گذاری (</a:t>
          </a:r>
          <a:r>
            <a:rPr lang="da-DK" sz="2400" kern="1200" dirty="0" smtClean="0">
              <a:latin typeface="Times New Roman" pitchFamily="18" charset="0"/>
              <a:cs typeface="B Zar" pitchFamily="2" charset="-78"/>
            </a:rPr>
            <a:t>investment regulation</a:t>
          </a:r>
          <a:r>
            <a:rPr lang="fa-IR" sz="2400" kern="1200" dirty="0" smtClean="0">
              <a:latin typeface="Times New Roman" pitchFamily="18" charset="0"/>
              <a:cs typeface="B Zar" pitchFamily="2" charset="-78"/>
            </a:rPr>
            <a:t>)</a:t>
          </a:r>
          <a:endParaRPr lang="da-DK" sz="2400" kern="1200" dirty="0">
            <a:latin typeface="Times New Roman" pitchFamily="18" charset="0"/>
            <a:cs typeface="B Zar" pitchFamily="2" charset="-78"/>
          </a:endParaRPr>
        </a:p>
      </dsp:txBody>
      <dsp:txXfrm>
        <a:off x="36046" y="1492975"/>
        <a:ext cx="7449483" cy="666324"/>
      </dsp:txXfrm>
    </dsp:sp>
    <dsp:sp modelId="{F9186E5A-1D9C-4DD3-B8C0-5D6B68855F4D}">
      <dsp:nvSpPr>
        <dsp:cNvPr id="0" name=""/>
        <dsp:cNvSpPr/>
      </dsp:nvSpPr>
      <dsp:spPr>
        <a:xfrm>
          <a:off x="0" y="2264465"/>
          <a:ext cx="7521575" cy="738416"/>
        </a:xfrm>
        <a:prstGeom prst="roundRect">
          <a:avLst/>
        </a:prstGeom>
        <a:gradFill rotWithShape="0">
          <a:gsLst>
            <a:gs pos="0">
              <a:schemeClr val="accent4">
                <a:hueOff val="609019"/>
                <a:satOff val="-10536"/>
                <a:lumOff val="-2255"/>
                <a:alphaOff val="0"/>
                <a:shade val="51000"/>
                <a:satMod val="130000"/>
              </a:schemeClr>
            </a:gs>
            <a:gs pos="80000">
              <a:schemeClr val="accent4">
                <a:hueOff val="609019"/>
                <a:satOff val="-10536"/>
                <a:lumOff val="-2255"/>
                <a:alphaOff val="0"/>
                <a:shade val="93000"/>
                <a:satMod val="130000"/>
              </a:schemeClr>
            </a:gs>
            <a:gs pos="100000">
              <a:schemeClr val="accent4">
                <a:hueOff val="609019"/>
                <a:satOff val="-10536"/>
                <a:lumOff val="-225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400" kern="1200" dirty="0" smtClean="0">
              <a:latin typeface="Times New Roman" pitchFamily="18" charset="0"/>
              <a:cs typeface="B Zar" pitchFamily="2" charset="-78"/>
            </a:rPr>
            <a:t>اخذ ضمانت‌نامه (</a:t>
          </a:r>
          <a:r>
            <a:rPr lang="da-DK" sz="2400" kern="1200" dirty="0" smtClean="0">
              <a:latin typeface="Times New Roman" pitchFamily="18" charset="0"/>
              <a:cs typeface="B Zar" pitchFamily="2" charset="-78"/>
            </a:rPr>
            <a:t>guarantees</a:t>
          </a:r>
          <a:r>
            <a:rPr lang="fa-IR" sz="2400" kern="1200" dirty="0" smtClean="0">
              <a:latin typeface="Times New Roman" pitchFamily="18" charset="0"/>
              <a:cs typeface="B Zar" pitchFamily="2" charset="-78"/>
            </a:rPr>
            <a:t>)</a:t>
          </a:r>
          <a:endParaRPr lang="da-DK" sz="2400" kern="1200" dirty="0">
            <a:latin typeface="Times New Roman" pitchFamily="18" charset="0"/>
            <a:cs typeface="B Zar" pitchFamily="2" charset="-78"/>
          </a:endParaRPr>
        </a:p>
      </dsp:txBody>
      <dsp:txXfrm>
        <a:off x="36046" y="2300511"/>
        <a:ext cx="7449483" cy="666324"/>
      </dsp:txXfrm>
    </dsp:sp>
    <dsp:sp modelId="{1443176A-5121-450B-8E0A-2D8DAF0A3264}">
      <dsp:nvSpPr>
        <dsp:cNvPr id="0" name=""/>
        <dsp:cNvSpPr/>
      </dsp:nvSpPr>
      <dsp:spPr>
        <a:xfrm>
          <a:off x="0" y="3072002"/>
          <a:ext cx="7521575" cy="738416"/>
        </a:xfrm>
        <a:prstGeom prst="roundRect">
          <a:avLst/>
        </a:prstGeom>
        <a:gradFill rotWithShape="0">
          <a:gsLst>
            <a:gs pos="0">
              <a:schemeClr val="accent4">
                <a:hueOff val="913528"/>
                <a:satOff val="-15804"/>
                <a:lumOff val="-3383"/>
                <a:alphaOff val="0"/>
                <a:shade val="51000"/>
                <a:satMod val="130000"/>
              </a:schemeClr>
            </a:gs>
            <a:gs pos="80000">
              <a:schemeClr val="accent4">
                <a:hueOff val="913528"/>
                <a:satOff val="-15804"/>
                <a:lumOff val="-3383"/>
                <a:alphaOff val="0"/>
                <a:shade val="93000"/>
                <a:satMod val="130000"/>
              </a:schemeClr>
            </a:gs>
            <a:gs pos="100000">
              <a:schemeClr val="accent4">
                <a:hueOff val="913528"/>
                <a:satOff val="-15804"/>
                <a:lumOff val="-338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400" kern="1200" dirty="0" smtClean="0">
              <a:latin typeface="Times New Roman" pitchFamily="18" charset="0"/>
              <a:cs typeface="B Zar" pitchFamily="2" charset="-78"/>
            </a:rPr>
            <a:t>حداقل سرمایه و اندوخته (</a:t>
          </a:r>
          <a:r>
            <a:rPr lang="da-DK" sz="2400" kern="1200" dirty="0" smtClean="0">
              <a:latin typeface="Times New Roman" pitchFamily="18" charset="0"/>
              <a:cs typeface="B Zar" pitchFamily="2" charset="-78"/>
            </a:rPr>
            <a:t>minimum capital and reserves</a:t>
          </a:r>
          <a:r>
            <a:rPr lang="fa-IR" sz="2400" kern="1200" dirty="0" smtClean="0">
              <a:latin typeface="Times New Roman" pitchFamily="18" charset="0"/>
              <a:cs typeface="B Zar" pitchFamily="2" charset="-78"/>
            </a:rPr>
            <a:t>)</a:t>
          </a:r>
          <a:endParaRPr lang="en-US" sz="2400" kern="1200" dirty="0">
            <a:latin typeface="Times New Roman" pitchFamily="18" charset="0"/>
            <a:cs typeface="B Zar" pitchFamily="2" charset="-78"/>
          </a:endParaRPr>
        </a:p>
      </dsp:txBody>
      <dsp:txXfrm>
        <a:off x="36046" y="3108048"/>
        <a:ext cx="7449483" cy="666324"/>
      </dsp:txXfrm>
    </dsp:sp>
    <dsp:sp modelId="{45339DE1-D923-445E-925A-ACE6C52AD6CA}">
      <dsp:nvSpPr>
        <dsp:cNvPr id="0" name=""/>
        <dsp:cNvSpPr/>
      </dsp:nvSpPr>
      <dsp:spPr>
        <a:xfrm>
          <a:off x="0" y="3879538"/>
          <a:ext cx="7521575" cy="738416"/>
        </a:xfrm>
        <a:prstGeom prst="roundRect">
          <a:avLst/>
        </a:prstGeom>
        <a:gradFill rotWithShape="0">
          <a:gsLst>
            <a:gs pos="0">
              <a:schemeClr val="accent4">
                <a:hueOff val="1218038"/>
                <a:satOff val="-21072"/>
                <a:lumOff val="-4510"/>
                <a:alphaOff val="0"/>
                <a:shade val="51000"/>
                <a:satMod val="130000"/>
              </a:schemeClr>
            </a:gs>
            <a:gs pos="80000">
              <a:schemeClr val="accent4">
                <a:hueOff val="1218038"/>
                <a:satOff val="-21072"/>
                <a:lumOff val="-4510"/>
                <a:alphaOff val="0"/>
                <a:shade val="93000"/>
                <a:satMod val="130000"/>
              </a:schemeClr>
            </a:gs>
            <a:gs pos="100000">
              <a:schemeClr val="accent4">
                <a:hueOff val="1218038"/>
                <a:satOff val="-21072"/>
                <a:lumOff val="-451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400" kern="1200" dirty="0" smtClean="0">
              <a:latin typeface="Times New Roman" pitchFamily="18" charset="0"/>
              <a:cs typeface="B Zar" pitchFamily="2" charset="-78"/>
            </a:rPr>
            <a:t>مقرراتی در مورد هزینه‌ها و کارمزدها (</a:t>
          </a:r>
          <a:r>
            <a:rPr lang="da-DK" sz="2400" kern="1200" dirty="0" smtClean="0">
              <a:latin typeface="Times New Roman" pitchFamily="18" charset="0"/>
              <a:cs typeface="B Zar" pitchFamily="2" charset="-78"/>
            </a:rPr>
            <a:t>regulations on costs and fees</a:t>
          </a:r>
          <a:r>
            <a:rPr lang="fa-IR" sz="2400" kern="1200" dirty="0" smtClean="0">
              <a:latin typeface="Times New Roman" pitchFamily="18" charset="0"/>
              <a:cs typeface="B Zar" pitchFamily="2" charset="-78"/>
            </a:rPr>
            <a:t>)</a:t>
          </a:r>
          <a:endParaRPr lang="en-US" sz="2400" kern="1200" dirty="0">
            <a:latin typeface="Times New Roman" pitchFamily="18" charset="0"/>
            <a:cs typeface="B Zar" pitchFamily="2" charset="-78"/>
          </a:endParaRPr>
        </a:p>
      </dsp:txBody>
      <dsp:txXfrm>
        <a:off x="36046" y="3915584"/>
        <a:ext cx="7449483" cy="666324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E9D8FF9-5FD3-4EBD-A251-EC89C892FF09}">
      <dsp:nvSpPr>
        <dsp:cNvPr id="0" name=""/>
        <dsp:cNvSpPr/>
      </dsp:nvSpPr>
      <dsp:spPr>
        <a:xfrm>
          <a:off x="0" y="22777"/>
          <a:ext cx="7521575" cy="1672624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justLow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300" kern="1200" dirty="0" smtClean="0">
              <a:latin typeface="Times New Roman" pitchFamily="18" charset="0"/>
              <a:cs typeface="B Zar" pitchFamily="2" charset="-78"/>
            </a:rPr>
            <a:t>یکی از اجزای نظارتی نهاد ناظر تعیین ضوابطی برای افشاگری مالی است.</a:t>
          </a:r>
          <a:endParaRPr lang="en-US" sz="2300" kern="1200" dirty="0">
            <a:latin typeface="Times New Roman" pitchFamily="18" charset="0"/>
            <a:cs typeface="B Zar" pitchFamily="2" charset="-78"/>
          </a:endParaRPr>
        </a:p>
      </dsp:txBody>
      <dsp:txXfrm>
        <a:off x="81651" y="104428"/>
        <a:ext cx="7358273" cy="1509322"/>
      </dsp:txXfrm>
    </dsp:sp>
    <dsp:sp modelId="{932F2C44-8E3D-4EBB-A510-D34F7283934F}">
      <dsp:nvSpPr>
        <dsp:cNvPr id="0" name=""/>
        <dsp:cNvSpPr/>
      </dsp:nvSpPr>
      <dsp:spPr>
        <a:xfrm>
          <a:off x="0" y="1761642"/>
          <a:ext cx="7521575" cy="1672624"/>
        </a:xfrm>
        <a:prstGeom prst="roundRect">
          <a:avLst/>
        </a:prstGeom>
        <a:solidFill>
          <a:schemeClr val="accent2">
            <a:hueOff val="-10081593"/>
            <a:satOff val="4384"/>
            <a:lumOff val="1275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justLow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300" kern="1200" dirty="0" smtClean="0">
              <a:latin typeface="Times New Roman" pitchFamily="18" charset="0"/>
              <a:cs typeface="B Zar" pitchFamily="2" charset="-78"/>
            </a:rPr>
            <a:t>در برخی از کشورها مثل اکثر کشورهای امریکای لاتین، صندوق‌های بازنشستگی موظفند  به طور روزانه ارزش دارایی‌های خود را به روز کرده (</a:t>
          </a:r>
          <a:r>
            <a:rPr lang="da-DK" sz="2300" kern="1200" dirty="0" smtClean="0">
              <a:latin typeface="Times New Roman" pitchFamily="18" charset="0"/>
              <a:cs typeface="B Zar" pitchFamily="2" charset="-78"/>
            </a:rPr>
            <a:t>mark to market</a:t>
          </a:r>
          <a:r>
            <a:rPr lang="fa-IR" sz="2300" kern="1200" dirty="0" smtClean="0">
              <a:latin typeface="Times New Roman" pitchFamily="18" charset="0"/>
              <a:cs typeface="B Zar" pitchFamily="2" charset="-78"/>
            </a:rPr>
            <a:t>) وآن را گزارش کنند.</a:t>
          </a:r>
          <a:endParaRPr lang="da-DK" sz="2300" kern="1200" dirty="0">
            <a:latin typeface="Times New Roman" pitchFamily="18" charset="0"/>
            <a:cs typeface="B Zar" pitchFamily="2" charset="-78"/>
          </a:endParaRPr>
        </a:p>
      </dsp:txBody>
      <dsp:txXfrm>
        <a:off x="81651" y="1843293"/>
        <a:ext cx="7358273" cy="1509322"/>
      </dsp:txXfrm>
    </dsp:sp>
    <dsp:sp modelId="{E6577679-8DC6-42BA-94A6-D05A59F113FD}">
      <dsp:nvSpPr>
        <dsp:cNvPr id="0" name=""/>
        <dsp:cNvSpPr/>
      </dsp:nvSpPr>
      <dsp:spPr>
        <a:xfrm>
          <a:off x="0" y="3500507"/>
          <a:ext cx="7521575" cy="1672624"/>
        </a:xfrm>
        <a:prstGeom prst="roundRect">
          <a:avLst/>
        </a:prstGeom>
        <a:solidFill>
          <a:schemeClr val="accent2">
            <a:hueOff val="-20163186"/>
            <a:satOff val="8769"/>
            <a:lumOff val="255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justLow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300" kern="1200" dirty="0" smtClean="0">
              <a:latin typeface="Times New Roman" pitchFamily="18" charset="0"/>
              <a:cs typeface="B Zar" pitchFamily="2" charset="-78"/>
            </a:rPr>
            <a:t>در بریتانیا صندوق‌های غیردولتی به تازگی ملزم شده‌اند تا اطلاعاتی را در مورد ارزش فعلی سرمایۀ صندوق و حق بیمۀ پرداختنی به ارزش روز برای قانون‌گذار افشا نمایند.</a:t>
          </a:r>
          <a:endParaRPr lang="en-US" sz="2300" kern="1200" dirty="0">
            <a:latin typeface="Times New Roman" pitchFamily="18" charset="0"/>
            <a:cs typeface="B Zar" pitchFamily="2" charset="-78"/>
          </a:endParaRPr>
        </a:p>
      </dsp:txBody>
      <dsp:txXfrm>
        <a:off x="81651" y="3582158"/>
        <a:ext cx="7358273" cy="1509322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6B13A33-ADB4-478A-8431-CA246CB4E434}">
      <dsp:nvSpPr>
        <dsp:cNvPr id="0" name=""/>
        <dsp:cNvSpPr/>
      </dsp:nvSpPr>
      <dsp:spPr>
        <a:xfrm>
          <a:off x="0" y="590972"/>
          <a:ext cx="8229600" cy="95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z="-152400" prstMaterial="plastic">
          <a:bevelT w="25400" h="25400"/>
          <a:bevelB w="25400" h="254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E2E65A2C-86B8-4243-8EE6-10AFE2E80544}">
      <dsp:nvSpPr>
        <dsp:cNvPr id="0" name=""/>
        <dsp:cNvSpPr/>
      </dsp:nvSpPr>
      <dsp:spPr>
        <a:xfrm>
          <a:off x="411480" y="30092"/>
          <a:ext cx="5760720" cy="1121760"/>
        </a:xfrm>
        <a:prstGeom prst="doubleWav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ctr" defTabSz="1689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800" kern="1200" dirty="0" smtClean="0"/>
            <a:t>رابطه </a:t>
          </a:r>
          <a:r>
            <a:rPr lang="fa-IR" sz="3800" kern="1200" dirty="0" smtClean="0"/>
            <a:t>رقابت</a:t>
          </a:r>
          <a:endParaRPr lang="en-US" sz="3800" kern="1200" dirty="0"/>
        </a:p>
      </dsp:txBody>
      <dsp:txXfrm>
        <a:off x="411480" y="170312"/>
        <a:ext cx="5760720" cy="841320"/>
      </dsp:txXfrm>
    </dsp:sp>
    <dsp:sp modelId="{68806329-EB9D-4F4C-990F-5452AB73F7B9}">
      <dsp:nvSpPr>
        <dsp:cNvPr id="0" name=""/>
        <dsp:cNvSpPr/>
      </dsp:nvSpPr>
      <dsp:spPr>
        <a:xfrm>
          <a:off x="0" y="2314652"/>
          <a:ext cx="8229600" cy="95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z="-152400" prstMaterial="plastic">
          <a:bevelT w="25400" h="25400"/>
          <a:bevelB w="25400" h="254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2C2E6A90-141C-4B45-8076-55703A3771F1}">
      <dsp:nvSpPr>
        <dsp:cNvPr id="0" name=""/>
        <dsp:cNvSpPr/>
      </dsp:nvSpPr>
      <dsp:spPr>
        <a:xfrm>
          <a:off x="411480" y="1753772"/>
          <a:ext cx="5760720" cy="1121760"/>
        </a:xfrm>
        <a:prstGeom prst="doubleWav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ctr" defTabSz="1689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800" kern="1200" dirty="0" smtClean="0"/>
            <a:t>رابطه </a:t>
          </a:r>
          <a:r>
            <a:rPr lang="fa-IR" sz="3800" kern="1200" dirty="0" smtClean="0"/>
            <a:t>مکمل‌بودن</a:t>
          </a:r>
          <a:endParaRPr lang="en-US" sz="3800" kern="1200" dirty="0"/>
        </a:p>
      </dsp:txBody>
      <dsp:txXfrm>
        <a:off x="411480" y="1893992"/>
        <a:ext cx="5760720" cy="841320"/>
      </dsp:txXfrm>
    </dsp:sp>
    <dsp:sp modelId="{9162266D-FE26-44D1-8D51-4FB44293B8DA}">
      <dsp:nvSpPr>
        <dsp:cNvPr id="0" name=""/>
        <dsp:cNvSpPr/>
      </dsp:nvSpPr>
      <dsp:spPr>
        <a:xfrm>
          <a:off x="0" y="4038332"/>
          <a:ext cx="8229600" cy="95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z="-152400" prstMaterial="plastic">
          <a:bevelT w="25400" h="25400"/>
          <a:bevelB w="25400" h="254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2A8538C3-9042-4940-A27C-611B6A625793}">
      <dsp:nvSpPr>
        <dsp:cNvPr id="0" name=""/>
        <dsp:cNvSpPr/>
      </dsp:nvSpPr>
      <dsp:spPr>
        <a:xfrm>
          <a:off x="411480" y="3477452"/>
          <a:ext cx="5760720" cy="1121760"/>
        </a:xfrm>
        <a:prstGeom prst="doubleWav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ctr" defTabSz="1689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800" kern="1200" dirty="0" smtClean="0"/>
            <a:t>تکامل مشترک</a:t>
          </a:r>
          <a:endParaRPr lang="en-US" sz="3800" kern="1200" dirty="0"/>
        </a:p>
      </dsp:txBody>
      <dsp:txXfrm>
        <a:off x="411480" y="3617672"/>
        <a:ext cx="5760720" cy="841320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894A277-7048-4B10-BB0D-76320019F07B}">
      <dsp:nvSpPr>
        <dsp:cNvPr id="0" name=""/>
        <dsp:cNvSpPr/>
      </dsp:nvSpPr>
      <dsp:spPr>
        <a:xfrm>
          <a:off x="0" y="609606"/>
          <a:ext cx="8229600" cy="380681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lvl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200" kern="1200" dirty="0">
            <a:cs typeface="B Titr" pitchFamily="2" charset="-78"/>
          </a:endParaRPr>
        </a:p>
        <a:p>
          <a:pPr marL="228600" lvl="1" indent="-228600" algn="justLow" defTabSz="11112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2500" kern="1200" dirty="0" smtClean="0">
              <a:cs typeface="B Zar" pitchFamily="2" charset="-78"/>
            </a:rPr>
            <a:t>بانک‌ها و بازار سرمایه در تأمین مالی رقیب یکدیگرند.</a:t>
          </a:r>
          <a:endParaRPr lang="en-US" sz="2500" kern="1200" dirty="0">
            <a:cs typeface="B Zar" pitchFamily="2" charset="-78"/>
          </a:endParaRPr>
        </a:p>
        <a:p>
          <a:pPr marL="228600" lvl="1" indent="-228600" algn="justLow" defTabSz="11112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2500" kern="1200" dirty="0" smtClean="0">
              <a:cs typeface="B Zar" pitchFamily="2" charset="-78"/>
            </a:rPr>
            <a:t>هرکدام به هزینۀ عدم‌توسعۀ دیگری توسعه می‌یابند.</a:t>
          </a:r>
          <a:endParaRPr lang="en-US" sz="2500" kern="1200" dirty="0">
            <a:cs typeface="B Zar" pitchFamily="2" charset="-78"/>
          </a:endParaRPr>
        </a:p>
        <a:p>
          <a:pPr marL="228600" lvl="1" indent="-228600" algn="justLow" defTabSz="11112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2500" kern="1200" dirty="0" smtClean="0">
              <a:cs typeface="B Zar" pitchFamily="2" charset="-78"/>
            </a:rPr>
            <a:t>با توجه به نقش هرکدام، قانون‌گذاران به‌دنبال ایجاد توازن در توسعۀ هر دو اند.</a:t>
          </a:r>
          <a:endParaRPr lang="en-US" sz="2500" kern="1200" dirty="0">
            <a:cs typeface="B Zar" pitchFamily="2" charset="-78"/>
          </a:endParaRPr>
        </a:p>
        <a:p>
          <a:pPr marL="228600" lvl="1" indent="-228600" algn="justLow" defTabSz="11112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2500" kern="1200" dirty="0" smtClean="0">
              <a:cs typeface="B Zar" pitchFamily="2" charset="-78"/>
            </a:rPr>
            <a:t>مهم‌ترین عامل، روش‌های کارای انتقال سرمایه از پس‌اندازکنندگان به سرمایه‌گذاران است.</a:t>
          </a:r>
          <a:endParaRPr lang="en-US" sz="2500" kern="1200" dirty="0">
            <a:cs typeface="B Zar" pitchFamily="2" charset="-78"/>
          </a:endParaRPr>
        </a:p>
      </dsp:txBody>
      <dsp:txXfrm>
        <a:off x="111498" y="721104"/>
        <a:ext cx="8006604" cy="3583815"/>
      </dsp:txXfrm>
    </dsp:sp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33F32D2-6A71-42C5-8CCF-42F9F9A86708}">
      <dsp:nvSpPr>
        <dsp:cNvPr id="0" name=""/>
        <dsp:cNvSpPr/>
      </dsp:nvSpPr>
      <dsp:spPr>
        <a:xfrm>
          <a:off x="0" y="184892"/>
          <a:ext cx="8229600" cy="835200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6248" tIns="117856" rIns="206248" bIns="117856" numCol="1" spcCol="1270" anchor="ctr" anchorCtr="0">
          <a:noAutofit/>
        </a:bodyPr>
        <a:lstStyle/>
        <a:p>
          <a:pPr lvl="0" algn="ctr" defTabSz="12890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900" kern="1200" dirty="0" smtClean="0">
              <a:cs typeface="B Zar" pitchFamily="2" charset="-78"/>
            </a:rPr>
            <a:t>الگوی واقعی توسعۀ سیستم مالی بر مبنای تقابل بانک‌ها و بازارها نیست:</a:t>
          </a:r>
          <a:endParaRPr lang="en-US" sz="2900" kern="1200" dirty="0">
            <a:cs typeface="B Zar" pitchFamily="2" charset="-78"/>
          </a:endParaRPr>
        </a:p>
      </dsp:txBody>
      <dsp:txXfrm>
        <a:off x="0" y="184892"/>
        <a:ext cx="8229600" cy="835200"/>
      </dsp:txXfrm>
    </dsp:sp>
    <dsp:sp modelId="{432CF249-DD17-40AF-939E-7DD0F2437FCB}">
      <dsp:nvSpPr>
        <dsp:cNvPr id="0" name=""/>
        <dsp:cNvSpPr/>
      </dsp:nvSpPr>
      <dsp:spPr>
        <a:xfrm>
          <a:off x="0" y="1020092"/>
          <a:ext cx="8229600" cy="3821040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54686" tIns="154686" rIns="206248" bIns="232029" numCol="1" spcCol="1270" anchor="t" anchorCtr="0">
          <a:noAutofit/>
        </a:bodyPr>
        <a:lstStyle/>
        <a:p>
          <a:pPr marL="285750" lvl="1" indent="-285750" algn="justLow" defTabSz="12890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2900" kern="1200" dirty="0" smtClean="0">
              <a:cs typeface="B Zar" pitchFamily="2" charset="-78"/>
            </a:rPr>
            <a:t>توسعۀ بازارهای سرمایه به کاهش هزینۀ سرمایۀ بانک‌ها و در نتیجه توسعۀ بانک‌ها می‌انجامد؛ بانک‌ها با هزینه‌های کمتری از طریق بازار سرمایه تأمین مالی می‌کنند و وام‌های بیشتری اعطا می‌کنند.</a:t>
          </a:r>
          <a:endParaRPr lang="en-US" sz="2900" kern="1200" dirty="0">
            <a:cs typeface="B Zar" pitchFamily="2" charset="-78"/>
          </a:endParaRPr>
        </a:p>
        <a:p>
          <a:pPr marL="285750" lvl="1" indent="-285750" algn="justLow" defTabSz="12890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2900" kern="1200" dirty="0" smtClean="0">
              <a:cs typeface="B Zar" pitchFamily="2" charset="-78"/>
            </a:rPr>
            <a:t>از طریق تبدیل به اوراق بهادار کردن، بانک‌ها کیفیت اعتباری وام‌گیرندگان را تأیید می‌کنند و بازار سرمایه وام‌گیرندگان را تأمین مالی می‌کند.</a:t>
          </a:r>
          <a:endParaRPr lang="en-US" sz="2900" kern="1200" dirty="0">
            <a:cs typeface="B Zar" pitchFamily="2" charset="-78"/>
          </a:endParaRPr>
        </a:p>
      </dsp:txBody>
      <dsp:txXfrm>
        <a:off x="0" y="1020092"/>
        <a:ext cx="8229600" cy="382104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2CC7843-B808-4F93-8BEA-270AD4137833}">
      <dsp:nvSpPr>
        <dsp:cNvPr id="0" name=""/>
        <dsp:cNvSpPr/>
      </dsp:nvSpPr>
      <dsp:spPr>
        <a:xfrm>
          <a:off x="0" y="101071"/>
          <a:ext cx="6830568" cy="125802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2024" tIns="192024" rIns="192024" bIns="102870" numCol="1" spcCol="1270" anchor="t" anchorCtr="0">
          <a:noAutofit/>
        </a:bodyPr>
        <a:lstStyle/>
        <a:p>
          <a:pPr lvl="0" algn="ctr" defTabSz="12001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700" kern="1200" dirty="0" smtClean="0">
              <a:cs typeface="B Titr" pitchFamily="2" charset="-78"/>
            </a:rPr>
            <a:t>سیستم‌های مالی و رشد اقتصادی</a:t>
          </a:r>
          <a:endParaRPr lang="en-US" sz="2700" kern="1200" dirty="0">
            <a:cs typeface="B Titr" pitchFamily="2" charset="-78"/>
          </a:endParaRPr>
        </a:p>
      </dsp:txBody>
      <dsp:txXfrm>
        <a:off x="0" y="101071"/>
        <a:ext cx="6830568" cy="838682"/>
      </dsp:txXfrm>
    </dsp:sp>
    <dsp:sp modelId="{9563C192-2937-4119-8AE3-FB46BBB130D7}">
      <dsp:nvSpPr>
        <dsp:cNvPr id="0" name=""/>
        <dsp:cNvSpPr/>
      </dsp:nvSpPr>
      <dsp:spPr>
        <a:xfrm>
          <a:off x="1399032" y="939753"/>
          <a:ext cx="6830568" cy="3985200"/>
        </a:xfrm>
        <a:prstGeom prst="flowChartDocumen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92024" tIns="192024" rIns="192024" bIns="192024" numCol="1" spcCol="1270" anchor="t" anchorCtr="0">
          <a:noAutofit/>
        </a:bodyPr>
        <a:lstStyle/>
        <a:p>
          <a:pPr marL="228600" lvl="1" indent="-228600" algn="justLow" defTabSz="12001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2700" kern="1200" dirty="0" smtClean="0">
              <a:cs typeface="B Zar" pitchFamily="2" charset="-78"/>
            </a:rPr>
            <a:t>کشورهای پیشرفته سیستم‌های مالی پیچیده دارند.</a:t>
          </a:r>
          <a:endParaRPr lang="en-US" sz="2700" kern="1200" dirty="0">
            <a:cs typeface="B Zar" pitchFamily="2" charset="-78"/>
          </a:endParaRPr>
        </a:p>
        <a:p>
          <a:pPr marL="228600" lvl="1" indent="-228600" algn="justLow" defTabSz="12001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2700" kern="1200" dirty="0" smtClean="0">
              <a:cs typeface="B Zar" pitchFamily="2" charset="-78"/>
            </a:rPr>
            <a:t>بازارهای مالی انباشت سرمایه را تسهیل و ریسک را مدیریت می‌کنند.</a:t>
          </a:r>
          <a:endParaRPr lang="en-US" sz="2700" kern="1200" dirty="0">
            <a:cs typeface="B Zar" pitchFamily="2" charset="-78"/>
          </a:endParaRPr>
        </a:p>
        <a:p>
          <a:pPr marL="228600" lvl="1" indent="-228600" algn="justLow" defTabSz="12001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2700" kern="1200" dirty="0" smtClean="0">
              <a:cs typeface="B Zar" pitchFamily="2" charset="-78"/>
            </a:rPr>
            <a:t>سیستم مالی یکی از مهم‌ترین عوامل ساختاری مؤثر بر بهره‌وری است.</a:t>
          </a:r>
          <a:endParaRPr lang="en-US" sz="2700" kern="1200" dirty="0">
            <a:cs typeface="B Zar" pitchFamily="2" charset="-78"/>
          </a:endParaRPr>
        </a:p>
      </dsp:txBody>
      <dsp:txXfrm>
        <a:off x="1399032" y="939753"/>
        <a:ext cx="6830568" cy="3195909"/>
      </dsp:txXfrm>
    </dsp:sp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CF7868F-BCA9-4F58-9379-9C738F731F01}">
      <dsp:nvSpPr>
        <dsp:cNvPr id="0" name=""/>
        <dsp:cNvSpPr/>
      </dsp:nvSpPr>
      <dsp:spPr>
        <a:xfrm>
          <a:off x="0" y="458762"/>
          <a:ext cx="8229600" cy="2205000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38708" tIns="416560" rIns="638708" bIns="142240" numCol="1" spcCol="1270" anchor="t" anchorCtr="0">
          <a:noAutofit/>
        </a:bodyPr>
        <a:lstStyle/>
        <a:p>
          <a:pPr marL="228600" lvl="1" indent="-228600" algn="justLow" defTabSz="8890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2000" kern="1200" dirty="0" smtClean="0">
              <a:cs typeface="B Zar" pitchFamily="2" charset="-78"/>
            </a:rPr>
            <a:t>پیام مثبت به سهامداران شرکت وام‌گیرنده مخابره می‌کند و موجب افزایش قیمت سهام شرکت می‌شود.</a:t>
          </a:r>
          <a:endParaRPr lang="en-US" sz="2000" kern="1200" dirty="0">
            <a:cs typeface="B Zar" pitchFamily="2" charset="-78"/>
          </a:endParaRPr>
        </a:p>
        <a:p>
          <a:pPr marL="228600" lvl="1" indent="-228600" algn="justLow" defTabSz="8890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2000" kern="1200" dirty="0" smtClean="0">
              <a:cs typeface="B Zar" pitchFamily="2" charset="-78"/>
            </a:rPr>
            <a:t>هزینه‌های جستجوی اطلاعات را برای ارزیابی تحلیل‌گران و سرمایه‌گذاران اوراق بهادار کاهش می‌دهد.</a:t>
          </a:r>
          <a:endParaRPr lang="en-US" sz="2000" kern="1200" dirty="0">
            <a:cs typeface="B Zar" pitchFamily="2" charset="-78"/>
          </a:endParaRPr>
        </a:p>
      </dsp:txBody>
      <dsp:txXfrm>
        <a:off x="0" y="458762"/>
        <a:ext cx="8229600" cy="2205000"/>
      </dsp:txXfrm>
    </dsp:sp>
    <dsp:sp modelId="{C4DE9FF5-4764-436D-8DDD-76FE09BF4D2D}">
      <dsp:nvSpPr>
        <dsp:cNvPr id="0" name=""/>
        <dsp:cNvSpPr/>
      </dsp:nvSpPr>
      <dsp:spPr>
        <a:xfrm>
          <a:off x="411480" y="163562"/>
          <a:ext cx="5760720" cy="59040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000" kern="1200" dirty="0" smtClean="0">
              <a:cs typeface="B Titr" pitchFamily="2" charset="-78"/>
            </a:rPr>
            <a:t>وامدهی بانک‌ها به شرکت‌ها:</a:t>
          </a:r>
          <a:endParaRPr lang="en-US" sz="2000" kern="1200" dirty="0">
            <a:cs typeface="B Titr" pitchFamily="2" charset="-78"/>
          </a:endParaRPr>
        </a:p>
      </dsp:txBody>
      <dsp:txXfrm>
        <a:off x="440301" y="192383"/>
        <a:ext cx="5703078" cy="532758"/>
      </dsp:txXfrm>
    </dsp:sp>
    <dsp:sp modelId="{D79DAE93-6604-4B29-855C-542FC5CF32AB}">
      <dsp:nvSpPr>
        <dsp:cNvPr id="0" name=""/>
        <dsp:cNvSpPr/>
      </dsp:nvSpPr>
      <dsp:spPr>
        <a:xfrm>
          <a:off x="0" y="3066962"/>
          <a:ext cx="8229600" cy="1795500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38708" tIns="416560" rIns="638708" bIns="142240" numCol="1" spcCol="1270" anchor="t" anchorCtr="0">
          <a:noAutofit/>
        </a:bodyPr>
        <a:lstStyle/>
        <a:p>
          <a:pPr marL="228600" lvl="1" indent="-228600" algn="justLow" defTabSz="8890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2000" kern="1200" dirty="0" smtClean="0">
              <a:cs typeface="B Zar" pitchFamily="2" charset="-78"/>
            </a:rPr>
            <a:t>وقتی سهامشان عرضۀ عمومی می‌شود، کمتر وضعیت زیرقیمت را تجربه می‌کنند.</a:t>
          </a:r>
          <a:endParaRPr lang="en-US" sz="2000" kern="1200" dirty="0">
            <a:cs typeface="B Zar" pitchFamily="2" charset="-78"/>
          </a:endParaRPr>
        </a:p>
        <a:p>
          <a:pPr marL="228600" lvl="1" indent="-228600" algn="justLow" defTabSz="8890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2000" kern="1200" dirty="0" smtClean="0">
              <a:cs typeface="B Zar" pitchFamily="2" charset="-78"/>
            </a:rPr>
            <a:t>هزینه‌های تأمین مالیشان از مجرای بازار سرمایه به واسطۀ کاهش  دامنک اوراق بدهی شرکت و کاهش هزینه‌های پذیره‌نویسی پایین می‌آورد.</a:t>
          </a:r>
          <a:endParaRPr lang="en-US" sz="2000" kern="1200" dirty="0">
            <a:cs typeface="B Zar" pitchFamily="2" charset="-78"/>
          </a:endParaRPr>
        </a:p>
      </dsp:txBody>
      <dsp:txXfrm>
        <a:off x="0" y="3066962"/>
        <a:ext cx="8229600" cy="1795500"/>
      </dsp:txXfrm>
    </dsp:sp>
    <dsp:sp modelId="{3DE61B4B-5374-44B6-B65D-ED31B68BDC37}">
      <dsp:nvSpPr>
        <dsp:cNvPr id="0" name=""/>
        <dsp:cNvSpPr/>
      </dsp:nvSpPr>
      <dsp:spPr>
        <a:xfrm>
          <a:off x="411480" y="2771762"/>
          <a:ext cx="5760720" cy="59040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000" kern="1200" dirty="0" smtClean="0">
              <a:cs typeface="B Titr" pitchFamily="2" charset="-78"/>
            </a:rPr>
            <a:t>شرکت‌هایی که رابطۀ مالی تعریف‌شده‌ای با بانک‌ها دارند:</a:t>
          </a:r>
          <a:endParaRPr lang="en-US" sz="2000" kern="1200" dirty="0">
            <a:cs typeface="B Titr" pitchFamily="2" charset="-78"/>
          </a:endParaRPr>
        </a:p>
      </dsp:txBody>
      <dsp:txXfrm>
        <a:off x="440301" y="2800583"/>
        <a:ext cx="5703078" cy="532758"/>
      </dsp:txXfrm>
    </dsp:sp>
  </dsp:spTree>
</dsp:drawing>
</file>

<file path=ppt/diagrams/drawing2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1A87EA0-2713-4374-9442-0E1A9DAE3851}">
      <dsp:nvSpPr>
        <dsp:cNvPr id="0" name=""/>
        <dsp:cNvSpPr/>
      </dsp:nvSpPr>
      <dsp:spPr>
        <a:xfrm>
          <a:off x="0" y="282421"/>
          <a:ext cx="6830568" cy="121617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84912" rIns="184912" bIns="99060" numCol="1" spcCol="1270" anchor="t" anchorCtr="0">
          <a:noAutofit/>
        </a:bodyPr>
        <a:lstStyle/>
        <a:p>
          <a:pPr lvl="0" algn="ctr" defTabSz="11557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600" b="1" kern="1200" dirty="0" smtClean="0">
              <a:cs typeface="B Zar" pitchFamily="2" charset="-78"/>
            </a:rPr>
            <a:t>بازاراهای سرمایۀ بزرگ‌تر:</a:t>
          </a:r>
          <a:endParaRPr lang="en-US" sz="2600" b="1" kern="1200" dirty="0">
            <a:cs typeface="B Zar" pitchFamily="2" charset="-78"/>
          </a:endParaRPr>
        </a:p>
      </dsp:txBody>
      <dsp:txXfrm>
        <a:off x="0" y="282421"/>
        <a:ext cx="6830568" cy="810782"/>
      </dsp:txXfrm>
    </dsp:sp>
    <dsp:sp modelId="{53B640EA-99BA-43F5-A28E-08EFC026D6F3}">
      <dsp:nvSpPr>
        <dsp:cNvPr id="0" name=""/>
        <dsp:cNvSpPr/>
      </dsp:nvSpPr>
      <dsp:spPr>
        <a:xfrm>
          <a:off x="1399032" y="1093203"/>
          <a:ext cx="6830568" cy="3650400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84912" tIns="184912" rIns="184912" bIns="184912" numCol="1" spcCol="1270" anchor="t" anchorCtr="0">
          <a:noAutofit/>
        </a:bodyPr>
        <a:lstStyle/>
        <a:p>
          <a:pPr marL="228600" lvl="1" indent="-228600" algn="justLow" defTabSz="11557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2600" kern="1200" dirty="0" smtClean="0">
              <a:cs typeface="B Zar" pitchFamily="2" charset="-78"/>
            </a:rPr>
            <a:t>به بانک‌ها در جهت بهبود غربال وام‌گیرنده‌ها، نظارت کارامدتر بر سرمایه‌گذاری‌ها، و پیام‌دهی وضعیت ریسک آن‌ها به روش‌هایی غیر از نسبت سرمایه به دارایی کمک می‌کند.</a:t>
          </a:r>
          <a:endParaRPr lang="en-US" sz="2600" kern="1200" dirty="0">
            <a:cs typeface="B Zar" pitchFamily="2" charset="-78"/>
          </a:endParaRPr>
        </a:p>
        <a:p>
          <a:pPr marL="228600" lvl="1" indent="-228600" algn="justLow" defTabSz="11557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2600" kern="1200" dirty="0" smtClean="0">
              <a:cs typeface="B Zar" pitchFamily="2" charset="-78"/>
            </a:rPr>
            <a:t>به پیام‌دهی ناشی ازعملکرد بانک‌ها، کمک شایانی می‌کند که نتیجۀ آن تأمین مالی با قیمت‌هایی متناسب با سطح ریسک و شهرت بانک است.</a:t>
          </a:r>
          <a:endParaRPr lang="en-US" sz="2600" kern="1200" dirty="0">
            <a:cs typeface="B Zar" pitchFamily="2" charset="-78"/>
          </a:endParaRPr>
        </a:p>
      </dsp:txBody>
      <dsp:txXfrm>
        <a:off x="1505949" y="1200120"/>
        <a:ext cx="6616734" cy="3436566"/>
      </dsp:txXfrm>
    </dsp:sp>
  </dsp:spTree>
</dsp:drawing>
</file>

<file path=ppt/diagrams/drawing2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47FEE91-00F1-4CAE-950B-1605B372C019}">
      <dsp:nvSpPr>
        <dsp:cNvPr id="0" name=""/>
        <dsp:cNvSpPr/>
      </dsp:nvSpPr>
      <dsp:spPr>
        <a:xfrm>
          <a:off x="591380" y="1281636"/>
          <a:ext cx="2985911" cy="246275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2445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385" tIns="32385" rIns="32385" bIns="32385" numCol="1" spcCol="1270" anchor="t" anchorCtr="0">
          <a:noAutofit/>
        </a:bodyPr>
        <a:lstStyle/>
        <a:p>
          <a:pPr marL="171450" lvl="1" indent="-171450" algn="r" defTabSz="7556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1700" kern="1200" dirty="0" smtClean="0">
              <a:cs typeface="B Zar" pitchFamily="2" charset="-78"/>
            </a:rPr>
            <a:t>تبدیل به اوراق بهادار کردن</a:t>
          </a:r>
          <a:endParaRPr lang="en-US" sz="1700" kern="1200" dirty="0">
            <a:cs typeface="B Zar" pitchFamily="2" charset="-78"/>
          </a:endParaRPr>
        </a:p>
        <a:p>
          <a:pPr marL="171450" lvl="1" indent="-171450" algn="r" defTabSz="7556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1700" kern="1200" dirty="0" smtClean="0">
              <a:cs typeface="B Zar" pitchFamily="2" charset="-78"/>
            </a:rPr>
            <a:t>تأمین مالی قبضۀ مالکیت</a:t>
          </a:r>
          <a:endParaRPr lang="en-US" sz="1700" kern="1200" dirty="0">
            <a:cs typeface="B Zar" pitchFamily="2" charset="-78"/>
          </a:endParaRPr>
        </a:p>
        <a:p>
          <a:pPr marL="171450" lvl="1" indent="-171450" algn="r" defTabSz="7556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1700" kern="1200" dirty="0" smtClean="0">
              <a:cs typeface="B Zar" pitchFamily="2" charset="-78"/>
            </a:rPr>
            <a:t>وام سندیکایی</a:t>
          </a:r>
          <a:endParaRPr lang="en-US" sz="1700" kern="1200" dirty="0">
            <a:cs typeface="B Zar" pitchFamily="2" charset="-78"/>
          </a:endParaRPr>
        </a:p>
        <a:p>
          <a:pPr marL="171450" lvl="1" indent="-171450" algn="r" defTabSz="7556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1700" kern="1200" dirty="0" smtClean="0">
              <a:cs typeface="B Zar" pitchFamily="2" charset="-78"/>
            </a:rPr>
            <a:t>تأمین مالی پروژه</a:t>
          </a:r>
          <a:endParaRPr lang="en-US" sz="1700" kern="1200" dirty="0">
            <a:cs typeface="B Zar" pitchFamily="2" charset="-78"/>
          </a:endParaRPr>
        </a:p>
      </dsp:txBody>
      <dsp:txXfrm>
        <a:off x="648055" y="1338311"/>
        <a:ext cx="2872561" cy="1821669"/>
      </dsp:txXfrm>
    </dsp:sp>
    <dsp:sp modelId="{0A22BD80-2E98-4A2C-BF66-966D08D4CCAB}">
      <dsp:nvSpPr>
        <dsp:cNvPr id="0" name=""/>
        <dsp:cNvSpPr/>
      </dsp:nvSpPr>
      <dsp:spPr>
        <a:xfrm>
          <a:off x="2294534" y="1958513"/>
          <a:ext cx="3159467" cy="3159467"/>
        </a:xfrm>
        <a:prstGeom prst="leftCircularArrow">
          <a:avLst>
            <a:gd name="adj1" fmla="val 2735"/>
            <a:gd name="adj2" fmla="val 333278"/>
            <a:gd name="adj3" fmla="val 2108788"/>
            <a:gd name="adj4" fmla="val 9024489"/>
            <a:gd name="adj5" fmla="val 3191"/>
          </a:avLst>
        </a:prstGeom>
        <a:solidFill>
          <a:schemeClr val="accent6">
            <a:tint val="60000"/>
            <a:hueOff val="0"/>
            <a:satOff val="0"/>
            <a:lumOff val="0"/>
            <a:alpha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7C815AD-7852-468C-9075-1381698C76DD}">
      <dsp:nvSpPr>
        <dsp:cNvPr id="0" name=""/>
        <dsp:cNvSpPr/>
      </dsp:nvSpPr>
      <dsp:spPr>
        <a:xfrm>
          <a:off x="1254916" y="3216655"/>
          <a:ext cx="2654143" cy="105546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27940" rIns="41910" bIns="27940" numCol="1" spcCol="1270" anchor="ctr" anchorCtr="0">
          <a:noAutofit/>
        </a:bodyPr>
        <a:lstStyle/>
        <a:p>
          <a:pPr lvl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200" kern="1200" dirty="0" smtClean="0">
              <a:cs typeface="B Titr" pitchFamily="2" charset="-78"/>
            </a:rPr>
            <a:t>تأمین مالی ساختاریافته</a:t>
          </a:r>
          <a:endParaRPr lang="en-US" sz="2200" kern="1200" dirty="0">
            <a:cs typeface="B Titr" pitchFamily="2" charset="-78"/>
          </a:endParaRPr>
        </a:p>
      </dsp:txBody>
      <dsp:txXfrm>
        <a:off x="1285830" y="3247569"/>
        <a:ext cx="2592315" cy="993637"/>
      </dsp:txXfrm>
    </dsp:sp>
    <dsp:sp modelId="{B88D1A25-196F-4035-ACA3-2B45A05A03D4}">
      <dsp:nvSpPr>
        <dsp:cNvPr id="0" name=""/>
        <dsp:cNvSpPr/>
      </dsp:nvSpPr>
      <dsp:spPr>
        <a:xfrm>
          <a:off x="4320540" y="1281636"/>
          <a:ext cx="2985911" cy="246275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2445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385" tIns="32385" rIns="32385" bIns="32385" numCol="1" spcCol="1270" anchor="t" anchorCtr="0">
          <a:noAutofit/>
        </a:bodyPr>
        <a:lstStyle/>
        <a:p>
          <a:pPr marL="171450" lvl="1" indent="-171450" algn="r" defTabSz="7556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1700" kern="1200" dirty="0" smtClean="0">
              <a:cs typeface="B Zar" pitchFamily="2" charset="-78"/>
            </a:rPr>
            <a:t>صندوق‌های بازنشستگی برنامه‌ریزی شده</a:t>
          </a:r>
          <a:endParaRPr lang="en-US" sz="1700" kern="1200" dirty="0">
            <a:cs typeface="B Zar" pitchFamily="2" charset="-78"/>
          </a:endParaRPr>
        </a:p>
        <a:p>
          <a:pPr marL="171450" lvl="1" indent="-171450" algn="r" defTabSz="7556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1700" kern="1200" dirty="0" smtClean="0">
              <a:cs typeface="B Zar" pitchFamily="2" charset="-78"/>
            </a:rPr>
            <a:t>صندوق‌های سرمایه‌گذاری مشترک</a:t>
          </a:r>
          <a:endParaRPr lang="en-US" sz="1700" kern="1200" dirty="0">
            <a:cs typeface="B Zar" pitchFamily="2" charset="-78"/>
          </a:endParaRPr>
        </a:p>
        <a:p>
          <a:pPr marL="171450" lvl="1" indent="-171450" algn="r" defTabSz="7556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1700" kern="1200" dirty="0" smtClean="0">
              <a:cs typeface="B Zar" pitchFamily="2" charset="-78"/>
            </a:rPr>
            <a:t>صندوق‌های سرمایه‌گذاری با درآمد ثابت</a:t>
          </a:r>
          <a:endParaRPr lang="en-US" sz="1700" kern="1200" dirty="0">
            <a:cs typeface="B Zar" pitchFamily="2" charset="-78"/>
          </a:endParaRPr>
        </a:p>
      </dsp:txBody>
      <dsp:txXfrm>
        <a:off x="4377215" y="1866044"/>
        <a:ext cx="2872561" cy="1821669"/>
      </dsp:txXfrm>
    </dsp:sp>
    <dsp:sp modelId="{D7042446-E0AF-48B4-8966-63FBCA7244B5}">
      <dsp:nvSpPr>
        <dsp:cNvPr id="0" name=""/>
        <dsp:cNvSpPr/>
      </dsp:nvSpPr>
      <dsp:spPr>
        <a:xfrm>
          <a:off x="4984075" y="753903"/>
          <a:ext cx="2654143" cy="105546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27940" rIns="41910" bIns="27940" numCol="1" spcCol="1270" anchor="ctr" anchorCtr="0">
          <a:noAutofit/>
        </a:bodyPr>
        <a:lstStyle/>
        <a:p>
          <a:pPr lvl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200" kern="1200" dirty="0" smtClean="0">
              <a:cs typeface="B Titr" pitchFamily="2" charset="-78"/>
            </a:rPr>
            <a:t>صندوق‌های سرمایه‌گذاری</a:t>
          </a:r>
          <a:endParaRPr lang="en-US" sz="2200" kern="1200" dirty="0">
            <a:cs typeface="B Titr" pitchFamily="2" charset="-78"/>
          </a:endParaRPr>
        </a:p>
      </dsp:txBody>
      <dsp:txXfrm>
        <a:off x="5014989" y="784817"/>
        <a:ext cx="2592315" cy="993637"/>
      </dsp:txXfrm>
    </dsp:sp>
  </dsp:spTree>
</dsp:drawing>
</file>

<file path=ppt/diagrams/drawing2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61CE8FF-2765-4542-BEAD-18162385BF55}">
      <dsp:nvSpPr>
        <dsp:cNvPr id="0" name=""/>
        <dsp:cNvSpPr/>
      </dsp:nvSpPr>
      <dsp:spPr>
        <a:xfrm>
          <a:off x="0" y="185387"/>
          <a:ext cx="8229600" cy="15502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0" tIns="190500" rIns="190500" bIns="190500" numCol="1" spcCol="1270" anchor="ctr" anchorCtr="0">
          <a:noAutofit/>
        </a:bodyPr>
        <a:lstStyle/>
        <a:p>
          <a:pPr lvl="0" algn="ctr" defTabSz="2222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5000" kern="1200" dirty="0" smtClean="0">
              <a:cs typeface="B Titr" pitchFamily="2" charset="-78"/>
            </a:rPr>
            <a:t>مدیریت دارایی- بدهی</a:t>
          </a:r>
          <a:endParaRPr lang="en-US" sz="5000" kern="1200" dirty="0">
            <a:cs typeface="B Titr" pitchFamily="2" charset="-78"/>
          </a:endParaRPr>
        </a:p>
      </dsp:txBody>
      <dsp:txXfrm>
        <a:off x="75677" y="261064"/>
        <a:ext cx="8078246" cy="1398896"/>
      </dsp:txXfrm>
    </dsp:sp>
    <dsp:sp modelId="{07E8E9CB-748E-4C9E-82EB-62CFD38037AF}">
      <dsp:nvSpPr>
        <dsp:cNvPr id="0" name=""/>
        <dsp:cNvSpPr/>
      </dsp:nvSpPr>
      <dsp:spPr>
        <a:xfrm>
          <a:off x="0" y="1735637"/>
          <a:ext cx="8229600" cy="3105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63500" rIns="355600" bIns="63500" numCol="1" spcCol="1270" anchor="t" anchorCtr="0">
          <a:noAutofit/>
        </a:bodyPr>
        <a:lstStyle/>
        <a:p>
          <a:pPr marL="285750" lvl="1" indent="-285750" algn="justLow" defTabSz="1733550" rtl="1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fa-IR" sz="3900" kern="1200" dirty="0" smtClean="0">
              <a:cs typeface="B Zar" pitchFamily="2" charset="-78"/>
            </a:rPr>
            <a:t>تمایل بانک‌ها برای عرضۀ ابزار مالی کوتاه مدت و مبتنی بر بدهی تلاشی است در جهت تطابق سررسید (</a:t>
          </a:r>
          <a:r>
            <a:rPr lang="en-US" sz="3900" kern="1200" dirty="0" smtClean="0">
              <a:cs typeface="B Zar" pitchFamily="2" charset="-78"/>
            </a:rPr>
            <a:t>maturity </a:t>
          </a:r>
          <a:r>
            <a:rPr lang="en-US" sz="3900" kern="1200" dirty="0" smtClean="0">
              <a:cs typeface="B Zar" pitchFamily="2" charset="-78"/>
            </a:rPr>
            <a:t>match</a:t>
          </a:r>
          <a:r>
            <a:rPr lang="fa-IR" sz="3900" kern="1200" dirty="0" smtClean="0">
              <a:cs typeface="B Zar" pitchFamily="2" charset="-78"/>
            </a:rPr>
            <a:t>) و تطابق وجه نقد (</a:t>
          </a:r>
          <a:r>
            <a:rPr lang="en-US" sz="3900" kern="1200" dirty="0" smtClean="0">
              <a:cs typeface="B Zar" pitchFamily="2" charset="-78"/>
            </a:rPr>
            <a:t>cash </a:t>
          </a:r>
          <a:r>
            <a:rPr lang="en-US" sz="3900" kern="1200" dirty="0" smtClean="0">
              <a:cs typeface="B Zar" pitchFamily="2" charset="-78"/>
            </a:rPr>
            <a:t>match</a:t>
          </a:r>
          <a:r>
            <a:rPr lang="fa-IR" sz="3900" kern="1200" dirty="0" smtClean="0">
              <a:cs typeface="B Zar" pitchFamily="2" charset="-78"/>
            </a:rPr>
            <a:t>) دارایی‌ها و بدهی‌های بانک‌ها</a:t>
          </a:r>
          <a:endParaRPr lang="fa-IR" sz="3900" kern="1200" dirty="0">
            <a:cs typeface="B Zar" pitchFamily="2" charset="-78"/>
          </a:endParaRPr>
        </a:p>
      </dsp:txBody>
      <dsp:txXfrm>
        <a:off x="0" y="1735637"/>
        <a:ext cx="8229600" cy="3105000"/>
      </dsp:txXfrm>
    </dsp:sp>
  </dsp:spTree>
</dsp:drawing>
</file>

<file path=ppt/diagrams/drawing2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F6E0E0F-969A-4892-81E0-64C98005C0C5}">
      <dsp:nvSpPr>
        <dsp:cNvPr id="0" name=""/>
        <dsp:cNvSpPr/>
      </dsp:nvSpPr>
      <dsp:spPr>
        <a:xfrm>
          <a:off x="4419605" y="441527"/>
          <a:ext cx="2762503" cy="163405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80010" numCol="1" spcCol="1270" anchor="t" anchorCtr="0">
          <a:noAutofit/>
        </a:bodyPr>
        <a:lstStyle/>
        <a:p>
          <a:pPr lvl="0" algn="ctr" defTabSz="9334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100" kern="1200" dirty="0" smtClean="0">
              <a:cs typeface="B Titr" pitchFamily="2" charset="-78"/>
            </a:rPr>
            <a:t>وضع قانون </a:t>
          </a:r>
          <a:r>
            <a:rPr lang="en-US" sz="2100" kern="1200" dirty="0" smtClean="0">
              <a:cs typeface="B Titr" pitchFamily="2" charset="-78"/>
            </a:rPr>
            <a:t>Glass-</a:t>
          </a:r>
          <a:r>
            <a:rPr lang="en-US" sz="2100" kern="1200" dirty="0" err="1" smtClean="0">
              <a:cs typeface="B Titr" pitchFamily="2" charset="-78"/>
            </a:rPr>
            <a:t>Steagall</a:t>
          </a:r>
          <a:r>
            <a:rPr lang="en-US" sz="2100" kern="1200" dirty="0" smtClean="0">
              <a:cs typeface="B Titr" pitchFamily="2" charset="-78"/>
            </a:rPr>
            <a:t> </a:t>
          </a:r>
          <a:r>
            <a:rPr lang="fa-IR" sz="2100" kern="1200" dirty="0" smtClean="0">
              <a:cs typeface="B Titr" pitchFamily="2" charset="-78"/>
            </a:rPr>
            <a:t> (1933)</a:t>
          </a:r>
          <a:endParaRPr lang="en-US" sz="2100" kern="1200" dirty="0">
            <a:cs typeface="B Titr" pitchFamily="2" charset="-78"/>
          </a:endParaRPr>
        </a:p>
      </dsp:txBody>
      <dsp:txXfrm>
        <a:off x="4419605" y="441527"/>
        <a:ext cx="2762503" cy="1089370"/>
      </dsp:txXfrm>
    </dsp:sp>
    <dsp:sp modelId="{163CA697-650B-4909-91C6-D54CB76941CC}">
      <dsp:nvSpPr>
        <dsp:cNvPr id="0" name=""/>
        <dsp:cNvSpPr/>
      </dsp:nvSpPr>
      <dsp:spPr>
        <a:xfrm>
          <a:off x="4985419" y="1530897"/>
          <a:ext cx="2762503" cy="2494800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49352" tIns="149352" rIns="149352" bIns="149352" numCol="1" spcCol="1270" anchor="t" anchorCtr="0">
          <a:noAutofit/>
        </a:bodyPr>
        <a:lstStyle/>
        <a:p>
          <a:pPr marL="228600" lvl="1" indent="-228600" algn="justLow" defTabSz="9334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2100" kern="1200" dirty="0" smtClean="0">
              <a:cs typeface="B Zar" pitchFamily="2" charset="-78"/>
            </a:rPr>
            <a:t>بر اساس این قانون حوزۀ فعالیت‌های بانک‌‌داری تجاری و بانک‌داری سرمایه‌‌گذاری از هم جدا می‌شد</a:t>
          </a:r>
          <a:r>
            <a:rPr lang="en-US" sz="2100" kern="1200" dirty="0" smtClean="0">
              <a:cs typeface="B Zar" pitchFamily="2" charset="-78"/>
            </a:rPr>
            <a:t>.</a:t>
          </a:r>
          <a:endParaRPr lang="en-US" sz="2100" kern="1200" dirty="0">
            <a:cs typeface="B Zar" pitchFamily="2" charset="-78"/>
          </a:endParaRPr>
        </a:p>
      </dsp:txBody>
      <dsp:txXfrm>
        <a:off x="5058489" y="1603967"/>
        <a:ext cx="2616363" cy="2348660"/>
      </dsp:txXfrm>
    </dsp:sp>
    <dsp:sp modelId="{F4817393-D288-494B-8264-DA3F7961E9AB}">
      <dsp:nvSpPr>
        <dsp:cNvPr id="0" name=""/>
        <dsp:cNvSpPr/>
      </dsp:nvSpPr>
      <dsp:spPr>
        <a:xfrm rot="10800000">
          <a:off x="3127067" y="642320"/>
          <a:ext cx="878263" cy="687783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>
            <a:cs typeface="B Zar" pitchFamily="2" charset="-78"/>
          </a:endParaRPr>
        </a:p>
      </dsp:txBody>
      <dsp:txXfrm rot="10800000">
        <a:off x="3333402" y="779877"/>
        <a:ext cx="671928" cy="412669"/>
      </dsp:txXfrm>
    </dsp:sp>
    <dsp:sp modelId="{6DA2DDAF-7BFD-4EC0-BE54-CAFA7BD59B4C}">
      <dsp:nvSpPr>
        <dsp:cNvPr id="0" name=""/>
        <dsp:cNvSpPr/>
      </dsp:nvSpPr>
      <dsp:spPr>
        <a:xfrm>
          <a:off x="1" y="441527"/>
          <a:ext cx="2762503" cy="163405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80010" numCol="1" spcCol="1270" anchor="t" anchorCtr="0">
          <a:noAutofit/>
        </a:bodyPr>
        <a:lstStyle/>
        <a:p>
          <a:pPr lvl="0" algn="ctr" defTabSz="9334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100" kern="1200" dirty="0" smtClean="0">
              <a:cs typeface="B Titr" pitchFamily="2" charset="-78"/>
            </a:rPr>
            <a:t>لغو قانون </a:t>
          </a:r>
          <a:r>
            <a:rPr lang="en-US" sz="2100" kern="1200" dirty="0" smtClean="0">
              <a:cs typeface="B Titr" pitchFamily="2" charset="-78"/>
            </a:rPr>
            <a:t>Glass-</a:t>
          </a:r>
          <a:r>
            <a:rPr lang="en-US" sz="2100" kern="1200" dirty="0" err="1" smtClean="0">
              <a:cs typeface="B Titr" pitchFamily="2" charset="-78"/>
            </a:rPr>
            <a:t>Steagall</a:t>
          </a:r>
          <a:r>
            <a:rPr lang="en-US" sz="2100" kern="1200" dirty="0" smtClean="0">
              <a:cs typeface="B Titr" pitchFamily="2" charset="-78"/>
            </a:rPr>
            <a:t> </a:t>
          </a:r>
          <a:r>
            <a:rPr lang="fa-IR" sz="2100" kern="1200" dirty="0" smtClean="0">
              <a:cs typeface="B Titr" pitchFamily="2" charset="-78"/>
            </a:rPr>
            <a:t> (1999)</a:t>
          </a:r>
          <a:endParaRPr lang="en-US" sz="2100" kern="1200" dirty="0">
            <a:cs typeface="B Titr" pitchFamily="2" charset="-78"/>
          </a:endParaRPr>
        </a:p>
      </dsp:txBody>
      <dsp:txXfrm>
        <a:off x="1" y="441527"/>
        <a:ext cx="2762503" cy="1089370"/>
      </dsp:txXfrm>
    </dsp:sp>
    <dsp:sp modelId="{C86864D0-852C-433F-AE00-B64087CE15DB}">
      <dsp:nvSpPr>
        <dsp:cNvPr id="0" name=""/>
        <dsp:cNvSpPr/>
      </dsp:nvSpPr>
      <dsp:spPr>
        <a:xfrm>
          <a:off x="565815" y="1530897"/>
          <a:ext cx="2762503" cy="2494800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49352" tIns="149352" rIns="149352" bIns="149352" numCol="1" spcCol="1270" anchor="t" anchorCtr="0">
          <a:noAutofit/>
        </a:bodyPr>
        <a:lstStyle/>
        <a:p>
          <a:pPr marL="228600" lvl="1" indent="-228600" algn="justLow" defTabSz="9334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2100" kern="1200" dirty="0" smtClean="0">
              <a:cs typeface="B Zar" pitchFamily="2" charset="-78"/>
            </a:rPr>
            <a:t>با لغو این قانون بانک‌های تجاری به‌طور گسترده‌ای وارد حوزۀ فعالیت بانک‌های سرمایه‌گذاری شدند.</a:t>
          </a:r>
          <a:endParaRPr lang="fa-IR" sz="2100" kern="1200" dirty="0">
            <a:cs typeface="B Zar" pitchFamily="2" charset="-78"/>
          </a:endParaRPr>
        </a:p>
      </dsp:txBody>
      <dsp:txXfrm>
        <a:off x="638885" y="1603967"/>
        <a:ext cx="2616363" cy="234866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E7AEE8-2FAD-4C9D-B166-D99314577342}">
      <dsp:nvSpPr>
        <dsp:cNvPr id="0" name=""/>
        <dsp:cNvSpPr/>
      </dsp:nvSpPr>
      <dsp:spPr>
        <a:xfrm>
          <a:off x="1224835" y="0"/>
          <a:ext cx="5026025" cy="5026025"/>
        </a:xfrm>
        <a:prstGeom prst="triangl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E769E83-B78C-494D-98DB-0900CF4DC815}">
      <dsp:nvSpPr>
        <dsp:cNvPr id="0" name=""/>
        <dsp:cNvSpPr/>
      </dsp:nvSpPr>
      <dsp:spPr>
        <a:xfrm>
          <a:off x="3737848" y="505302"/>
          <a:ext cx="3266916" cy="594877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500" kern="1200" dirty="0" smtClean="0"/>
            <a:t>تجهیز پس‌اندازها</a:t>
          </a:r>
          <a:endParaRPr lang="en-US" sz="2500" kern="1200" dirty="0"/>
        </a:p>
      </dsp:txBody>
      <dsp:txXfrm>
        <a:off x="3766888" y="534342"/>
        <a:ext cx="3208836" cy="536797"/>
      </dsp:txXfrm>
    </dsp:sp>
    <dsp:sp modelId="{AFCC2BD0-97AA-40BF-B332-A0553CBC0EAE}">
      <dsp:nvSpPr>
        <dsp:cNvPr id="0" name=""/>
        <dsp:cNvSpPr/>
      </dsp:nvSpPr>
      <dsp:spPr>
        <a:xfrm>
          <a:off x="3737848" y="1174538"/>
          <a:ext cx="3266916" cy="594877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500" kern="1200" dirty="0" smtClean="0"/>
            <a:t>بسط نقدشوندگی</a:t>
          </a:r>
          <a:endParaRPr lang="en-US" sz="2500" kern="1200" dirty="0"/>
        </a:p>
      </dsp:txBody>
      <dsp:txXfrm>
        <a:off x="3766888" y="1203578"/>
        <a:ext cx="3208836" cy="536797"/>
      </dsp:txXfrm>
    </dsp:sp>
    <dsp:sp modelId="{2F54F5CF-99CC-4B24-A1D8-5E05772D3124}">
      <dsp:nvSpPr>
        <dsp:cNvPr id="0" name=""/>
        <dsp:cNvSpPr/>
      </dsp:nvSpPr>
      <dsp:spPr>
        <a:xfrm>
          <a:off x="3737848" y="1843775"/>
          <a:ext cx="3266916" cy="594877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500" kern="1200" dirty="0" smtClean="0"/>
            <a:t>تخصیص منابع</a:t>
          </a:r>
          <a:endParaRPr lang="en-US" sz="2500" kern="1200" dirty="0"/>
        </a:p>
      </dsp:txBody>
      <dsp:txXfrm>
        <a:off x="3766888" y="1872815"/>
        <a:ext cx="3208836" cy="536797"/>
      </dsp:txXfrm>
    </dsp:sp>
    <dsp:sp modelId="{99360CB7-0CA4-4258-A2FE-4F238010333F}">
      <dsp:nvSpPr>
        <dsp:cNvPr id="0" name=""/>
        <dsp:cNvSpPr/>
      </dsp:nvSpPr>
      <dsp:spPr>
        <a:xfrm>
          <a:off x="3737848" y="2513012"/>
          <a:ext cx="3266916" cy="594877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500" kern="1200" dirty="0" smtClean="0"/>
            <a:t>مدیریت ریسک</a:t>
          </a:r>
          <a:endParaRPr lang="en-US" sz="2500" kern="1200" dirty="0"/>
        </a:p>
      </dsp:txBody>
      <dsp:txXfrm>
        <a:off x="3766888" y="2542052"/>
        <a:ext cx="3208836" cy="536797"/>
      </dsp:txXfrm>
    </dsp:sp>
    <dsp:sp modelId="{126EFD2C-2258-47F7-ACB6-41541E52ED00}">
      <dsp:nvSpPr>
        <dsp:cNvPr id="0" name=""/>
        <dsp:cNvSpPr/>
      </dsp:nvSpPr>
      <dsp:spPr>
        <a:xfrm>
          <a:off x="3737848" y="3182249"/>
          <a:ext cx="3266916" cy="594877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500" kern="1200" dirty="0" smtClean="0"/>
            <a:t>پایش مدیریتی</a:t>
          </a:r>
          <a:endParaRPr lang="en-US" sz="2500" kern="1200" dirty="0"/>
        </a:p>
      </dsp:txBody>
      <dsp:txXfrm>
        <a:off x="3766888" y="3211289"/>
        <a:ext cx="3208836" cy="536797"/>
      </dsp:txXfrm>
    </dsp:sp>
    <dsp:sp modelId="{F9399557-2208-4F76-8593-CE81DCE56AB7}">
      <dsp:nvSpPr>
        <dsp:cNvPr id="0" name=""/>
        <dsp:cNvSpPr/>
      </dsp:nvSpPr>
      <dsp:spPr>
        <a:xfrm>
          <a:off x="3737848" y="3851486"/>
          <a:ext cx="3266916" cy="594877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500" kern="1200" dirty="0" smtClean="0"/>
            <a:t>تسهیل تجارت</a:t>
          </a:r>
          <a:endParaRPr lang="en-US" sz="2500" kern="1200" dirty="0"/>
        </a:p>
      </dsp:txBody>
      <dsp:txXfrm>
        <a:off x="3766888" y="3880526"/>
        <a:ext cx="3208836" cy="53679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7EB63A-4037-449D-A36D-2124FC6142D3}">
      <dsp:nvSpPr>
        <dsp:cNvPr id="0" name=""/>
        <dsp:cNvSpPr/>
      </dsp:nvSpPr>
      <dsp:spPr>
        <a:xfrm>
          <a:off x="1383" y="1595821"/>
          <a:ext cx="1834381" cy="1834381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200" kern="1200" dirty="0" smtClean="0">
              <a:cs typeface="B Zar" pitchFamily="2" charset="-78"/>
            </a:rPr>
            <a:t>عرضه‌کنندگان وجوه</a:t>
          </a:r>
          <a:endParaRPr lang="en-US" sz="2200" kern="1200" dirty="0">
            <a:cs typeface="B Zar" pitchFamily="2" charset="-78"/>
          </a:endParaRPr>
        </a:p>
      </dsp:txBody>
      <dsp:txXfrm>
        <a:off x="270022" y="1864460"/>
        <a:ext cx="1297103" cy="1297103"/>
      </dsp:txXfrm>
    </dsp:sp>
    <dsp:sp modelId="{400EC46E-853F-4C80-B018-0122CBFB329A}">
      <dsp:nvSpPr>
        <dsp:cNvPr id="0" name=""/>
        <dsp:cNvSpPr/>
      </dsp:nvSpPr>
      <dsp:spPr>
        <a:xfrm>
          <a:off x="1984716" y="1981041"/>
          <a:ext cx="1063941" cy="1063941"/>
        </a:xfrm>
        <a:prstGeom prst="rightArrow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>
            <a:cs typeface="B Zar" pitchFamily="2" charset="-78"/>
          </a:endParaRPr>
        </a:p>
      </dsp:txBody>
      <dsp:txXfrm>
        <a:off x="1984716" y="2247026"/>
        <a:ext cx="797956" cy="531971"/>
      </dsp:txXfrm>
    </dsp:sp>
    <dsp:sp modelId="{CC30B4EE-B714-41CC-8426-B3734A0D456D}">
      <dsp:nvSpPr>
        <dsp:cNvPr id="0" name=""/>
        <dsp:cNvSpPr/>
      </dsp:nvSpPr>
      <dsp:spPr>
        <a:xfrm>
          <a:off x="3197609" y="1595821"/>
          <a:ext cx="1834381" cy="1834381"/>
        </a:xfrm>
        <a:prstGeom prst="ellipse">
          <a:avLst/>
        </a:prstGeom>
        <a:gradFill rotWithShape="0">
          <a:gsLst>
            <a:gs pos="0">
              <a:schemeClr val="accent2">
                <a:hueOff val="-10081593"/>
                <a:satOff val="4384"/>
                <a:lumOff val="1275"/>
                <a:alphaOff val="0"/>
                <a:shade val="51000"/>
                <a:satMod val="130000"/>
              </a:schemeClr>
            </a:gs>
            <a:gs pos="80000">
              <a:schemeClr val="accent2">
                <a:hueOff val="-10081593"/>
                <a:satOff val="4384"/>
                <a:lumOff val="1275"/>
                <a:alphaOff val="0"/>
                <a:shade val="93000"/>
                <a:satMod val="130000"/>
              </a:schemeClr>
            </a:gs>
            <a:gs pos="100000">
              <a:schemeClr val="accent2">
                <a:hueOff val="-10081593"/>
                <a:satOff val="4384"/>
                <a:lumOff val="127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200" kern="1200" dirty="0" smtClean="0">
              <a:cs typeface="B Zar" pitchFamily="2" charset="-78"/>
            </a:rPr>
            <a:t>بازارهای مالی</a:t>
          </a:r>
          <a:endParaRPr lang="en-US" sz="2200" kern="1200" dirty="0">
            <a:cs typeface="B Zar" pitchFamily="2" charset="-78"/>
          </a:endParaRPr>
        </a:p>
      </dsp:txBody>
      <dsp:txXfrm>
        <a:off x="3466248" y="1864460"/>
        <a:ext cx="1297103" cy="1297103"/>
      </dsp:txXfrm>
    </dsp:sp>
    <dsp:sp modelId="{F8ADA266-42E7-4146-BE88-FBE42497BC2B}">
      <dsp:nvSpPr>
        <dsp:cNvPr id="0" name=""/>
        <dsp:cNvSpPr/>
      </dsp:nvSpPr>
      <dsp:spPr>
        <a:xfrm>
          <a:off x="5180942" y="1981041"/>
          <a:ext cx="1063941" cy="1063941"/>
        </a:xfrm>
        <a:prstGeom prst="rightArrow">
          <a:avLst/>
        </a:prstGeom>
        <a:gradFill rotWithShape="0">
          <a:gsLst>
            <a:gs pos="0">
              <a:schemeClr val="accent2">
                <a:hueOff val="-20163186"/>
                <a:satOff val="8769"/>
                <a:lumOff val="2550"/>
                <a:alphaOff val="0"/>
                <a:shade val="51000"/>
                <a:satMod val="130000"/>
              </a:schemeClr>
            </a:gs>
            <a:gs pos="80000">
              <a:schemeClr val="accent2">
                <a:hueOff val="-20163186"/>
                <a:satOff val="8769"/>
                <a:lumOff val="2550"/>
                <a:alphaOff val="0"/>
                <a:shade val="93000"/>
                <a:satMod val="130000"/>
              </a:schemeClr>
            </a:gs>
            <a:gs pos="100000">
              <a:schemeClr val="accent2">
                <a:hueOff val="-20163186"/>
                <a:satOff val="8769"/>
                <a:lumOff val="255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>
            <a:cs typeface="B Zar" pitchFamily="2" charset="-78"/>
          </a:endParaRPr>
        </a:p>
      </dsp:txBody>
      <dsp:txXfrm>
        <a:off x="5180942" y="2247026"/>
        <a:ext cx="797956" cy="531971"/>
      </dsp:txXfrm>
    </dsp:sp>
    <dsp:sp modelId="{5EAD9E13-721F-4763-AAD6-74CC835303FC}">
      <dsp:nvSpPr>
        <dsp:cNvPr id="0" name=""/>
        <dsp:cNvSpPr/>
      </dsp:nvSpPr>
      <dsp:spPr>
        <a:xfrm>
          <a:off x="6393835" y="1595821"/>
          <a:ext cx="1834381" cy="1834381"/>
        </a:xfrm>
        <a:prstGeom prst="ellipse">
          <a:avLst/>
        </a:prstGeom>
        <a:gradFill rotWithShape="0">
          <a:gsLst>
            <a:gs pos="0">
              <a:schemeClr val="accent2">
                <a:hueOff val="-20163186"/>
                <a:satOff val="8769"/>
                <a:lumOff val="2550"/>
                <a:alphaOff val="0"/>
                <a:shade val="51000"/>
                <a:satMod val="130000"/>
              </a:schemeClr>
            </a:gs>
            <a:gs pos="80000">
              <a:schemeClr val="accent2">
                <a:hueOff val="-20163186"/>
                <a:satOff val="8769"/>
                <a:lumOff val="2550"/>
                <a:alphaOff val="0"/>
                <a:shade val="93000"/>
                <a:satMod val="130000"/>
              </a:schemeClr>
            </a:gs>
            <a:gs pos="100000">
              <a:schemeClr val="accent2">
                <a:hueOff val="-20163186"/>
                <a:satOff val="8769"/>
                <a:lumOff val="255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200" kern="1200" dirty="0" smtClean="0">
              <a:cs typeface="B Zar" pitchFamily="2" charset="-78"/>
            </a:rPr>
            <a:t>متقاضیان وجوه</a:t>
          </a:r>
          <a:endParaRPr lang="en-US" sz="2200" kern="1200" dirty="0">
            <a:cs typeface="B Zar" pitchFamily="2" charset="-78"/>
          </a:endParaRPr>
        </a:p>
      </dsp:txBody>
      <dsp:txXfrm>
        <a:off x="6662474" y="1864460"/>
        <a:ext cx="1297103" cy="129710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D0DB56D-944E-4DDD-9743-D0CB98BEAC90}">
      <dsp:nvSpPr>
        <dsp:cNvPr id="0" name=""/>
        <dsp:cNvSpPr/>
      </dsp:nvSpPr>
      <dsp:spPr>
        <a:xfrm>
          <a:off x="0" y="459712"/>
          <a:ext cx="7772400" cy="1701000"/>
        </a:xfrm>
        <a:prstGeom prst="doubleWav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03225" tIns="562356" rIns="603225" bIns="192024" numCol="1" spcCol="1270" anchor="t" anchorCtr="0">
          <a:noAutofit/>
        </a:bodyPr>
        <a:lstStyle/>
        <a:p>
          <a:pPr marL="228600" lvl="1" indent="-228600" algn="r" defTabSz="12001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2700" kern="1200" dirty="0" smtClean="0">
              <a:cs typeface="B Zar" pitchFamily="2" charset="-78"/>
            </a:rPr>
            <a:t>بازار ابزار مالی کوتاه‌مدت‌تر</a:t>
          </a:r>
          <a:endParaRPr lang="en-US" sz="2700" kern="1200" dirty="0">
            <a:cs typeface="B Zar" pitchFamily="2" charset="-78"/>
          </a:endParaRPr>
        </a:p>
      </dsp:txBody>
      <dsp:txXfrm>
        <a:off x="0" y="672337"/>
        <a:ext cx="7772400" cy="1275750"/>
      </dsp:txXfrm>
    </dsp:sp>
    <dsp:sp modelId="{A03E0199-84A4-49CD-B052-3C228C89219E}">
      <dsp:nvSpPr>
        <dsp:cNvPr id="0" name=""/>
        <dsp:cNvSpPr/>
      </dsp:nvSpPr>
      <dsp:spPr>
        <a:xfrm>
          <a:off x="388620" y="61192"/>
          <a:ext cx="5440680" cy="797040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5645" tIns="0" rIns="205645" bIns="0" numCol="1" spcCol="1270" anchor="ctr" anchorCtr="0">
          <a:noAutofit/>
        </a:bodyPr>
        <a:lstStyle/>
        <a:p>
          <a:pPr lvl="0" algn="ctr" defTabSz="1778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4000" kern="1200" dirty="0" smtClean="0">
              <a:cs typeface="B Titr" pitchFamily="2" charset="-78"/>
            </a:rPr>
            <a:t>بازار پول </a:t>
          </a:r>
          <a:endParaRPr lang="en-US" sz="4000" kern="1200" dirty="0">
            <a:cs typeface="B Titr" pitchFamily="2" charset="-78"/>
          </a:endParaRPr>
        </a:p>
      </dsp:txBody>
      <dsp:txXfrm>
        <a:off x="427528" y="100100"/>
        <a:ext cx="5362864" cy="719224"/>
      </dsp:txXfrm>
    </dsp:sp>
    <dsp:sp modelId="{4C090001-AE72-4AEE-82A1-1BA128CC4F93}">
      <dsp:nvSpPr>
        <dsp:cNvPr id="0" name=""/>
        <dsp:cNvSpPr/>
      </dsp:nvSpPr>
      <dsp:spPr>
        <a:xfrm>
          <a:off x="0" y="2705032"/>
          <a:ext cx="7772400" cy="1701000"/>
        </a:xfrm>
        <a:prstGeom prst="doubleWav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6718555"/>
              <a:satOff val="9479"/>
              <a:lumOff val="-1176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03225" tIns="562356" rIns="603225" bIns="192024" numCol="1" spcCol="1270" anchor="t" anchorCtr="0">
          <a:noAutofit/>
        </a:bodyPr>
        <a:lstStyle/>
        <a:p>
          <a:pPr marL="228600" lvl="1" indent="-228600" algn="r" defTabSz="12001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2700" kern="1200" dirty="0" smtClean="0">
              <a:cs typeface="B Zar" pitchFamily="2" charset="-78"/>
            </a:rPr>
            <a:t>بازار ابزار مالی بلندمدت‌تر</a:t>
          </a:r>
          <a:endParaRPr lang="en-US" sz="2700" kern="1200" dirty="0">
            <a:cs typeface="B Zar" pitchFamily="2" charset="-78"/>
          </a:endParaRPr>
        </a:p>
      </dsp:txBody>
      <dsp:txXfrm>
        <a:off x="0" y="2917657"/>
        <a:ext cx="7772400" cy="1275750"/>
      </dsp:txXfrm>
    </dsp:sp>
    <dsp:sp modelId="{E06E8FE2-E920-43F7-85FD-643C8FAEFA15}">
      <dsp:nvSpPr>
        <dsp:cNvPr id="0" name=""/>
        <dsp:cNvSpPr/>
      </dsp:nvSpPr>
      <dsp:spPr>
        <a:xfrm>
          <a:off x="388620" y="2306512"/>
          <a:ext cx="5440680" cy="797040"/>
        </a:xfrm>
        <a:prstGeom prst="roundRect">
          <a:avLst/>
        </a:prstGeom>
        <a:gradFill rotWithShape="0">
          <a:gsLst>
            <a:gs pos="0">
              <a:schemeClr val="accent5">
                <a:hueOff val="6718555"/>
                <a:satOff val="9479"/>
                <a:lumOff val="-1176"/>
                <a:alphaOff val="0"/>
                <a:shade val="51000"/>
                <a:satMod val="130000"/>
              </a:schemeClr>
            </a:gs>
            <a:gs pos="80000">
              <a:schemeClr val="accent5">
                <a:hueOff val="6718555"/>
                <a:satOff val="9479"/>
                <a:lumOff val="-1176"/>
                <a:alphaOff val="0"/>
                <a:shade val="93000"/>
                <a:satMod val="130000"/>
              </a:schemeClr>
            </a:gs>
            <a:gs pos="100000">
              <a:schemeClr val="accent5">
                <a:hueOff val="6718555"/>
                <a:satOff val="9479"/>
                <a:lumOff val="-117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5645" tIns="0" rIns="205645" bIns="0" numCol="1" spcCol="1270" anchor="ctr" anchorCtr="0">
          <a:noAutofit/>
        </a:bodyPr>
        <a:lstStyle/>
        <a:p>
          <a:pPr lvl="0" algn="ctr" defTabSz="1778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4000" kern="1200" dirty="0" smtClean="0">
              <a:cs typeface="B Titr" pitchFamily="2" charset="-78"/>
            </a:rPr>
            <a:t>بازار سرمایه</a:t>
          </a:r>
          <a:endParaRPr lang="en-US" sz="4000" kern="1200" dirty="0">
            <a:cs typeface="B Titr" pitchFamily="2" charset="-78"/>
          </a:endParaRPr>
        </a:p>
      </dsp:txBody>
      <dsp:txXfrm>
        <a:off x="427528" y="2345420"/>
        <a:ext cx="5362864" cy="719224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81F8A28-7F2C-4D5C-A581-99DDA73530BC}">
      <dsp:nvSpPr>
        <dsp:cNvPr id="0" name=""/>
        <dsp:cNvSpPr/>
      </dsp:nvSpPr>
      <dsp:spPr>
        <a:xfrm>
          <a:off x="0" y="456571"/>
          <a:ext cx="6830568" cy="117432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95250" numCol="1" spcCol="1270" anchor="t" anchorCtr="0">
          <a:noAutofit/>
        </a:bodyPr>
        <a:lstStyle/>
        <a:p>
          <a:pPr lvl="0" algn="ctr" defTabSz="1111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500" kern="1200" dirty="0" smtClean="0">
              <a:cs typeface="B Titr" pitchFamily="2" charset="-78"/>
            </a:rPr>
            <a:t>تقسيم‌بندي بازارهاي مالي اعتباري است:</a:t>
          </a:r>
          <a:endParaRPr lang="en-US" sz="2500" kern="1200" dirty="0">
            <a:cs typeface="B Titr" pitchFamily="2" charset="-78"/>
          </a:endParaRPr>
        </a:p>
      </dsp:txBody>
      <dsp:txXfrm>
        <a:off x="0" y="456571"/>
        <a:ext cx="6830568" cy="782882"/>
      </dsp:txXfrm>
    </dsp:sp>
    <dsp:sp modelId="{DE6533EF-91C2-488E-93F3-BF3609BF89B9}">
      <dsp:nvSpPr>
        <dsp:cNvPr id="0" name=""/>
        <dsp:cNvSpPr/>
      </dsp:nvSpPr>
      <dsp:spPr>
        <a:xfrm>
          <a:off x="1399032" y="1219207"/>
          <a:ext cx="6830568" cy="3330000"/>
        </a:xfrm>
        <a:prstGeom prst="doubleWave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77800" tIns="177800" rIns="177800" bIns="177800" numCol="1" spcCol="1270" anchor="t" anchorCtr="0">
          <a:noAutofit/>
        </a:bodyPr>
        <a:lstStyle/>
        <a:p>
          <a:pPr marL="228600" lvl="1" indent="-228600" algn="r" defTabSz="11112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2500" kern="1200" dirty="0" smtClean="0">
              <a:cs typeface="B Zar" pitchFamily="2" charset="-78"/>
            </a:rPr>
            <a:t>بانک‌ها وام‌های رهنی 30 ساله می‌فروشند.</a:t>
          </a:r>
          <a:endParaRPr lang="en-US" sz="2500" kern="1200" dirty="0">
            <a:cs typeface="B Zar" pitchFamily="2" charset="-78"/>
          </a:endParaRPr>
        </a:p>
        <a:p>
          <a:pPr marL="228600" lvl="1" indent="-228600" algn="r" defTabSz="11112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2500" kern="1200" dirty="0" smtClean="0">
              <a:cs typeface="B Zar" pitchFamily="2" charset="-78"/>
            </a:rPr>
            <a:t>بورس‌ها اوراق قرضۀ 5 ساله می‌فروشند.</a:t>
          </a:r>
          <a:endParaRPr lang="en-US" sz="2500" kern="1200" dirty="0">
            <a:cs typeface="B Zar" pitchFamily="2" charset="-78"/>
          </a:endParaRPr>
        </a:p>
        <a:p>
          <a:pPr marL="228600" lvl="1" indent="-228600" algn="r" defTabSz="11112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2500" kern="1200" dirty="0" smtClean="0">
              <a:cs typeface="B Zar" pitchFamily="2" charset="-78"/>
            </a:rPr>
            <a:t>شرکت‌ها برای سرمایه‌گذاری بلندمدت به بانک‌ها مراجعه می‌کنند.</a:t>
          </a:r>
          <a:endParaRPr lang="en-US" sz="2500" kern="1200" dirty="0">
            <a:cs typeface="B Zar" pitchFamily="2" charset="-78"/>
          </a:endParaRPr>
        </a:p>
        <a:p>
          <a:pPr marL="228600" lvl="1" indent="-228600" algn="r" defTabSz="11112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2500" kern="1200" dirty="0" smtClean="0">
              <a:cs typeface="B Zar" pitchFamily="2" charset="-78"/>
            </a:rPr>
            <a:t>شرکت‌ها برای تأمین سرمایه در گردش به بورس مراجعه می‌کنند.</a:t>
          </a:r>
          <a:endParaRPr lang="fa-IR" sz="2500" kern="1200" dirty="0">
            <a:cs typeface="B Zar" pitchFamily="2" charset="-78"/>
          </a:endParaRPr>
        </a:p>
      </dsp:txBody>
      <dsp:txXfrm>
        <a:off x="1399032" y="1635457"/>
        <a:ext cx="6830568" cy="249750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86FDDC1-ADA8-40D6-9781-4603DC8DEA3B}">
      <dsp:nvSpPr>
        <dsp:cNvPr id="0" name=""/>
        <dsp:cNvSpPr/>
      </dsp:nvSpPr>
      <dsp:spPr>
        <a:xfrm>
          <a:off x="0" y="0"/>
          <a:ext cx="8229600" cy="5026025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1930" tIns="201930" rIns="201930" bIns="201930" numCol="1" spcCol="1270" anchor="ctr" anchorCtr="0">
          <a:noAutofit/>
        </a:bodyPr>
        <a:lstStyle/>
        <a:p>
          <a:pPr lvl="0" algn="ctr" defTabSz="23558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5300" b="1" kern="1200" dirty="0" smtClean="0">
              <a:cs typeface="B Titr" pitchFamily="2" charset="-78"/>
            </a:rPr>
            <a:t>معماری سیستم مالی</a:t>
          </a:r>
          <a:endParaRPr lang="fa-IR" sz="5300" kern="1200" dirty="0">
            <a:cs typeface="B Titr" pitchFamily="2" charset="-78"/>
          </a:endParaRPr>
        </a:p>
      </dsp:txBody>
      <dsp:txXfrm>
        <a:off x="0" y="0"/>
        <a:ext cx="8229600" cy="1507807"/>
      </dsp:txXfrm>
    </dsp:sp>
    <dsp:sp modelId="{C5D221B4-500F-4350-91AE-21EE3B77CFCB}">
      <dsp:nvSpPr>
        <dsp:cNvPr id="0" name=""/>
        <dsp:cNvSpPr/>
      </dsp:nvSpPr>
      <dsp:spPr>
        <a:xfrm>
          <a:off x="822960" y="1507807"/>
          <a:ext cx="6583680" cy="326691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0" tIns="123825" rIns="165100" bIns="123825" numCol="1" spcCol="1270" anchor="ctr" anchorCtr="0">
          <a:noAutofit/>
        </a:bodyPr>
        <a:lstStyle/>
        <a:p>
          <a:pPr lvl="0" algn="ctr" defTabSz="2889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6500" kern="1200" dirty="0" smtClean="0">
              <a:cs typeface="B Zar" pitchFamily="2" charset="-78"/>
            </a:rPr>
            <a:t>تعیین رابطۀ نسبی بانک‌ها و بازارهای سرمایه</a:t>
          </a:r>
          <a:endParaRPr lang="en-US" sz="6500" kern="1200" dirty="0">
            <a:cs typeface="B Zar" pitchFamily="2" charset="-78"/>
          </a:endParaRPr>
        </a:p>
      </dsp:txBody>
      <dsp:txXfrm>
        <a:off x="918645" y="1603492"/>
        <a:ext cx="6392310" cy="3075546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D65BB62-9B77-4B3C-9396-B22467C31999}">
      <dsp:nvSpPr>
        <dsp:cNvPr id="0" name=""/>
        <dsp:cNvSpPr/>
      </dsp:nvSpPr>
      <dsp:spPr>
        <a:xfrm>
          <a:off x="0" y="535312"/>
          <a:ext cx="7772400" cy="1606500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03225" tIns="708152" rIns="603225" bIns="241808" numCol="1" spcCol="1270" anchor="t" anchorCtr="0">
          <a:noAutofit/>
        </a:bodyPr>
        <a:lstStyle/>
        <a:p>
          <a:pPr marL="285750" lvl="1" indent="-285750" algn="r" defTabSz="15113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3400" kern="1200" dirty="0" smtClean="0">
              <a:cs typeface="B Zar" pitchFamily="2" charset="-78"/>
            </a:rPr>
            <a:t>گرایش به بازار پول غالب است.</a:t>
          </a:r>
          <a:endParaRPr lang="en-US" sz="3400" kern="1200" dirty="0">
            <a:cs typeface="B Zar" pitchFamily="2" charset="-78"/>
          </a:endParaRPr>
        </a:p>
      </dsp:txBody>
      <dsp:txXfrm>
        <a:off x="0" y="535312"/>
        <a:ext cx="7772400" cy="1606500"/>
      </dsp:txXfrm>
    </dsp:sp>
    <dsp:sp modelId="{C8F9C9E3-65C8-4A74-A316-936FB657C263}">
      <dsp:nvSpPr>
        <dsp:cNvPr id="0" name=""/>
        <dsp:cNvSpPr/>
      </dsp:nvSpPr>
      <dsp:spPr>
        <a:xfrm>
          <a:off x="388620" y="33472"/>
          <a:ext cx="5440680" cy="1003680"/>
        </a:xfrm>
        <a:prstGeom prst="round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5645" tIns="0" rIns="205645" bIns="0" numCol="1" spcCol="1270" anchor="ctr" anchorCtr="0">
          <a:noAutofit/>
        </a:bodyPr>
        <a:lstStyle/>
        <a:p>
          <a:pPr lvl="0" algn="ctr" defTabSz="1511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400" kern="1200" dirty="0" smtClean="0">
              <a:cs typeface="B Titr" pitchFamily="2" charset="-78"/>
            </a:rPr>
            <a:t>بانک‌پایه</a:t>
          </a:r>
          <a:endParaRPr lang="en-US" sz="3400" kern="1200" dirty="0">
            <a:cs typeface="B Titr" pitchFamily="2" charset="-78"/>
          </a:endParaRPr>
        </a:p>
      </dsp:txBody>
      <dsp:txXfrm>
        <a:off x="437616" y="82468"/>
        <a:ext cx="5342688" cy="905688"/>
      </dsp:txXfrm>
    </dsp:sp>
    <dsp:sp modelId="{7DDDE0B1-3674-426F-AF19-88FC2C258906}">
      <dsp:nvSpPr>
        <dsp:cNvPr id="0" name=""/>
        <dsp:cNvSpPr/>
      </dsp:nvSpPr>
      <dsp:spPr>
        <a:xfrm>
          <a:off x="0" y="2827252"/>
          <a:ext cx="7772400" cy="1606500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03225" tIns="708152" rIns="603225" bIns="241808" numCol="1" spcCol="1270" anchor="t" anchorCtr="0">
          <a:noAutofit/>
        </a:bodyPr>
        <a:lstStyle/>
        <a:p>
          <a:pPr marL="285750" lvl="1" indent="-285750" algn="r" defTabSz="15113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3400" kern="1200" dirty="0" smtClean="0">
              <a:cs typeface="B Zar" pitchFamily="2" charset="-78"/>
            </a:rPr>
            <a:t>گرایش به بازار سرمایه غالب است.</a:t>
          </a:r>
          <a:endParaRPr lang="en-US" sz="3400" kern="1200" dirty="0">
            <a:cs typeface="B Zar" pitchFamily="2" charset="-78"/>
          </a:endParaRPr>
        </a:p>
      </dsp:txBody>
      <dsp:txXfrm>
        <a:off x="0" y="2827252"/>
        <a:ext cx="7772400" cy="1606500"/>
      </dsp:txXfrm>
    </dsp:sp>
    <dsp:sp modelId="{EE3DD16D-522E-43B0-A3BD-9D170956AD7A}">
      <dsp:nvSpPr>
        <dsp:cNvPr id="0" name=""/>
        <dsp:cNvSpPr/>
      </dsp:nvSpPr>
      <dsp:spPr>
        <a:xfrm>
          <a:off x="388620" y="2325412"/>
          <a:ext cx="5440680" cy="1003680"/>
        </a:xfrm>
        <a:prstGeom prst="round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5645" tIns="0" rIns="205645" bIns="0" numCol="1" spcCol="1270" anchor="ctr" anchorCtr="0">
          <a:noAutofit/>
        </a:bodyPr>
        <a:lstStyle/>
        <a:p>
          <a:pPr lvl="0" algn="ctr" defTabSz="1511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400" kern="1200" dirty="0" smtClean="0">
              <a:cs typeface="B Titr" pitchFamily="2" charset="-78"/>
            </a:rPr>
            <a:t>بازار‌پایه</a:t>
          </a:r>
          <a:endParaRPr lang="en-US" sz="3400" kern="1200" dirty="0">
            <a:cs typeface="B Titr" pitchFamily="2" charset="-78"/>
          </a:endParaRPr>
        </a:p>
      </dsp:txBody>
      <dsp:txXfrm>
        <a:off x="437616" y="2374408"/>
        <a:ext cx="5342688" cy="905688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4A30E7E-2439-48B2-9693-CA1C8390D454}">
      <dsp:nvSpPr>
        <dsp:cNvPr id="0" name=""/>
        <dsp:cNvSpPr/>
      </dsp:nvSpPr>
      <dsp:spPr>
        <a:xfrm>
          <a:off x="3889" y="0"/>
          <a:ext cx="3741985" cy="446722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tint val="4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tint val="4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tint val="4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14445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200" kern="1200" dirty="0" smtClean="0">
              <a:cs typeface="B Titr" pitchFamily="2" charset="-78"/>
            </a:rPr>
            <a:t>کشورهای توسعه یافته</a:t>
          </a:r>
          <a:endParaRPr lang="en-US" sz="3200" kern="1200" dirty="0">
            <a:cs typeface="B Titr" pitchFamily="2" charset="-78"/>
          </a:endParaRPr>
        </a:p>
      </dsp:txBody>
      <dsp:txXfrm>
        <a:off x="3889" y="0"/>
        <a:ext cx="3741985" cy="1340167"/>
      </dsp:txXfrm>
    </dsp:sp>
    <dsp:sp modelId="{BE1CD74C-D9D1-4581-950E-CA5D84B3462D}">
      <dsp:nvSpPr>
        <dsp:cNvPr id="0" name=""/>
        <dsp:cNvSpPr/>
      </dsp:nvSpPr>
      <dsp:spPr>
        <a:xfrm>
          <a:off x="378088" y="1341476"/>
          <a:ext cx="2993588" cy="134692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02870" rIns="137160" bIns="102870" numCol="1" spcCol="1270" anchor="ctr" anchorCtr="0">
          <a:noAutofit/>
        </a:bodyPr>
        <a:lstStyle/>
        <a:p>
          <a:pPr lvl="0" algn="ctr" defTabSz="2400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5400" kern="1200" dirty="0" smtClean="0">
              <a:cs typeface="B Zar" pitchFamily="2" charset="-78"/>
            </a:rPr>
            <a:t>واسطه‌زدایی</a:t>
          </a:r>
          <a:endParaRPr lang="en-US" sz="5400" kern="1200" dirty="0">
            <a:cs typeface="B Zar" pitchFamily="2" charset="-78"/>
          </a:endParaRPr>
        </a:p>
      </dsp:txBody>
      <dsp:txXfrm>
        <a:off x="417538" y="1380926"/>
        <a:ext cx="2914688" cy="1268029"/>
      </dsp:txXfrm>
    </dsp:sp>
    <dsp:sp modelId="{DA675471-B7EB-42AA-BEC1-30585AA8D16C}">
      <dsp:nvSpPr>
        <dsp:cNvPr id="0" name=""/>
        <dsp:cNvSpPr/>
      </dsp:nvSpPr>
      <dsp:spPr>
        <a:xfrm>
          <a:off x="378088" y="2895625"/>
          <a:ext cx="2993588" cy="134692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02870" rIns="137160" bIns="102870" numCol="1" spcCol="1270" anchor="ctr" anchorCtr="0">
          <a:noAutofit/>
        </a:bodyPr>
        <a:lstStyle/>
        <a:p>
          <a:pPr lvl="0" algn="ctr" defTabSz="2400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5400" kern="1200" dirty="0" smtClean="0">
              <a:cs typeface="B Zar" pitchFamily="2" charset="-78"/>
            </a:rPr>
            <a:t>بازار پایگی</a:t>
          </a:r>
          <a:endParaRPr lang="en-US" sz="5400" kern="1200" dirty="0">
            <a:cs typeface="B Zar" pitchFamily="2" charset="-78"/>
          </a:endParaRPr>
        </a:p>
      </dsp:txBody>
      <dsp:txXfrm>
        <a:off x="417538" y="2935075"/>
        <a:ext cx="2914688" cy="1268029"/>
      </dsp:txXfrm>
    </dsp:sp>
    <dsp:sp modelId="{BD0A5D74-2803-472E-9C65-0ED4AD4A6943}">
      <dsp:nvSpPr>
        <dsp:cNvPr id="0" name=""/>
        <dsp:cNvSpPr/>
      </dsp:nvSpPr>
      <dsp:spPr>
        <a:xfrm>
          <a:off x="4026524" y="0"/>
          <a:ext cx="3741985" cy="446722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tint val="4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tint val="4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tint val="4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14445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200" kern="1200" dirty="0" smtClean="0">
              <a:cs typeface="B Titr" pitchFamily="2" charset="-78"/>
            </a:rPr>
            <a:t>کشورهای در حال توسعه</a:t>
          </a:r>
          <a:endParaRPr lang="en-US" sz="3200" kern="1200" dirty="0">
            <a:cs typeface="B Titr" pitchFamily="2" charset="-78"/>
          </a:endParaRPr>
        </a:p>
      </dsp:txBody>
      <dsp:txXfrm>
        <a:off x="4026524" y="0"/>
        <a:ext cx="3741985" cy="1340167"/>
      </dsp:txXfrm>
    </dsp:sp>
    <dsp:sp modelId="{C94BA1FD-6003-41EF-B1A0-333850EA8FD0}">
      <dsp:nvSpPr>
        <dsp:cNvPr id="0" name=""/>
        <dsp:cNvSpPr/>
      </dsp:nvSpPr>
      <dsp:spPr>
        <a:xfrm>
          <a:off x="4400723" y="1341476"/>
          <a:ext cx="2993588" cy="134692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02870" rIns="137160" bIns="102870" numCol="1" spcCol="1270" anchor="ctr" anchorCtr="0">
          <a:noAutofit/>
        </a:bodyPr>
        <a:lstStyle/>
        <a:p>
          <a:pPr lvl="0" algn="ctr" defTabSz="2400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5400" kern="1200" dirty="0" smtClean="0">
              <a:cs typeface="B Zar" pitchFamily="2" charset="-78"/>
            </a:rPr>
            <a:t>واسطه‌گرایی</a:t>
          </a:r>
          <a:endParaRPr lang="en-US" sz="5400" kern="1200" dirty="0">
            <a:cs typeface="B Zar" pitchFamily="2" charset="-78"/>
          </a:endParaRPr>
        </a:p>
      </dsp:txBody>
      <dsp:txXfrm>
        <a:off x="4440173" y="1380926"/>
        <a:ext cx="2914688" cy="1268029"/>
      </dsp:txXfrm>
    </dsp:sp>
    <dsp:sp modelId="{B460DA71-A361-43AE-937B-9A3D32A75070}">
      <dsp:nvSpPr>
        <dsp:cNvPr id="0" name=""/>
        <dsp:cNvSpPr/>
      </dsp:nvSpPr>
      <dsp:spPr>
        <a:xfrm>
          <a:off x="4400723" y="2895625"/>
          <a:ext cx="2993588" cy="134692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02870" rIns="137160" bIns="102870" numCol="1" spcCol="1270" anchor="ctr" anchorCtr="0">
          <a:noAutofit/>
        </a:bodyPr>
        <a:lstStyle/>
        <a:p>
          <a:pPr lvl="0" algn="ctr" defTabSz="2400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5400" kern="1200" dirty="0" smtClean="0">
              <a:cs typeface="B Zar" pitchFamily="2" charset="-78"/>
            </a:rPr>
            <a:t>بانک‌پایگی</a:t>
          </a:r>
          <a:endParaRPr lang="en-US" sz="5400" kern="1200" dirty="0">
            <a:cs typeface="B Zar" pitchFamily="2" charset="-78"/>
          </a:endParaRPr>
        </a:p>
      </dsp:txBody>
      <dsp:txXfrm>
        <a:off x="4440173" y="2935075"/>
        <a:ext cx="2914688" cy="126802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2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layout2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4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3d6">
  <dgm:title val=""/>
  <dgm:desc val=""/>
  <dgm:catLst>
    <dgm:cat type="3D" pri="11600"/>
  </dgm:catLst>
  <dgm:scene3d>
    <a:camera prst="perspectiveRelaxedModerately" zoom="92000"/>
    <a:lightRig rig="balanced" dir="t">
      <a:rot lat="0" lon="0" rev="12700000"/>
    </a:lightRig>
  </dgm:scene3d>
  <dgm:styleLbl name="node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5400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54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5400" prstMaterial="plastic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75000" prstMaterial="plastic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2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3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4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fgAcc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0400" extrusionH="12700" prstMaterial="plastic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4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006" tIns="46506" rIns="93006" bIns="46506" numCol="1" anchor="t" anchorCtr="0" compatLnSpc="1">
            <a:prstTxWarp prst="textNoShape">
              <a:avLst/>
            </a:prstTxWarp>
          </a:bodyPr>
          <a:lstStyle>
            <a:lvl1pPr defTabSz="930275" eaLnBrk="0" hangingPunct="0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3988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006" tIns="46506" rIns="93006" bIns="46506" numCol="1" anchor="t" anchorCtr="0" compatLnSpc="1">
            <a:prstTxWarp prst="textNoShape">
              <a:avLst/>
            </a:prstTxWarp>
          </a:bodyPr>
          <a:lstStyle>
            <a:lvl1pPr algn="r" defTabSz="930275" eaLnBrk="0" hangingPunct="0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62EDED47-B701-4340-8C97-F97172D9E6D8}" type="datetimeFigureOut">
              <a:rPr lang="en-US"/>
              <a:pPr>
                <a:defRPr/>
              </a:pPr>
              <a:t>11/19/2014</a:t>
            </a:fld>
            <a:endParaRPr lang="en-US"/>
          </a:p>
        </p:txBody>
      </p:sp>
      <p:sp>
        <p:nvSpPr>
          <p:cNvPr id="788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185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006" tIns="46506" rIns="93006" bIns="46506" numCol="1" anchor="b" anchorCtr="0" compatLnSpc="1">
            <a:prstTxWarp prst="textNoShape">
              <a:avLst/>
            </a:prstTxWarp>
          </a:bodyPr>
          <a:lstStyle>
            <a:lvl1pPr defTabSz="930275" eaLnBrk="0" hangingPunct="0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88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3988" y="88185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006" tIns="46506" rIns="93006" bIns="46506" numCol="1" anchor="b" anchorCtr="0" compatLnSpc="1">
            <a:prstTxWarp prst="textNoShape">
              <a:avLst/>
            </a:prstTxWarp>
          </a:bodyPr>
          <a:lstStyle>
            <a:lvl1pPr algn="r" defTabSz="930275" eaLnBrk="0" hangingPunct="0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DD9C1766-2E12-478C-9CA8-85C400EE84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8388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006" tIns="46506" rIns="93006" bIns="46506" numCol="1" anchor="t" anchorCtr="0" compatLnSpc="1">
            <a:prstTxWarp prst="textNoShape">
              <a:avLst/>
            </a:prstTxWarp>
          </a:bodyPr>
          <a:lstStyle>
            <a:lvl1pPr defTabSz="930275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3988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006" tIns="46506" rIns="93006" bIns="46506" numCol="1" anchor="t" anchorCtr="0" compatLnSpc="1">
            <a:prstTxWarp prst="textNoShape">
              <a:avLst/>
            </a:prstTxWarp>
          </a:bodyPr>
          <a:lstStyle>
            <a:lvl1pPr algn="r" defTabSz="930275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7925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0088" y="4410075"/>
            <a:ext cx="5597525" cy="417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006" tIns="46506" rIns="93006" bIns="4650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58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185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006" tIns="46506" rIns="93006" bIns="46506" numCol="1" anchor="b" anchorCtr="0" compatLnSpc="1">
            <a:prstTxWarp prst="textNoShape">
              <a:avLst/>
            </a:prstTxWarp>
          </a:bodyPr>
          <a:lstStyle>
            <a:lvl1pPr defTabSz="930275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8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3988" y="88185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006" tIns="46506" rIns="93006" bIns="46506" numCol="1" anchor="b" anchorCtr="0" compatLnSpc="1">
            <a:prstTxWarp prst="textNoShape">
              <a:avLst/>
            </a:prstTxWarp>
          </a:bodyPr>
          <a:lstStyle>
            <a:lvl1pPr algn="r" defTabSz="930275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37E99620-120D-4961-A14D-0DD188F02D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08160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946E9D-8DDD-4F7B-AC98-5D185A215068}" type="slidenum">
              <a:rPr lang="fa-IR" smtClean="0"/>
              <a:pPr/>
              <a:t>1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2010786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08731E-1AC0-4030-A986-B60044D53AA0}" type="slidenum">
              <a:rPr lang="fa-IR" smtClean="0"/>
              <a:pPr/>
              <a:t>2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2517096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7309B27-F325-48EE-A73C-8EA3638AA558}" type="slidenum">
              <a:rPr lang="en-US" smtClean="0"/>
              <a:pPr/>
              <a:t>18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0399377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E0F89CD-6229-414A-B224-002B73AC8A6A}" type="slidenum">
              <a:rPr lang="en-US" smtClean="0"/>
              <a:pPr/>
              <a:t>19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1870983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2623164-C0D8-44A3-9C56-272287D78BE3}" type="slidenum">
              <a:rPr lang="en-US" smtClean="0"/>
              <a:pPr/>
              <a:t>20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1999131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89F5C07-8548-40B6-BBC6-8F4E7A02C24B}" type="slidenum">
              <a:rPr lang="en-US" smtClean="0"/>
              <a:pPr/>
              <a:t>21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3509746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922B02-F601-459D-A92D-908F6C4C0CCA}" type="slidenum">
              <a:rPr lang="fa-IR" smtClean="0"/>
              <a:pPr/>
              <a:t>29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10539061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807874-5299-41B2-A37A-6AA3547857F4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81003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عنصر نائب لصورة الشريحة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عنصر نائب للملاحظات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algn="r" rtl="1"/>
            <a:endParaRPr lang="en-US" smtClean="0"/>
          </a:p>
        </p:txBody>
      </p:sp>
      <p:sp>
        <p:nvSpPr>
          <p:cNvPr id="29700" name="عنصر نائب لرقم الشريحة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F7222BC-75AA-40D3-A93B-FFF088E3235E}" type="slidenum">
              <a:rPr lang="en-US" smtClean="0">
                <a:latin typeface="Arial" charset="0"/>
                <a:cs typeface="Arial" charset="0"/>
              </a:rPr>
              <a:pPr/>
              <a:t>31</a:t>
            </a:fld>
            <a:endParaRPr lang="en-US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01721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1"/>
          <p:cNvSpPr>
            <a:spLocks noChangeArrowheads="1"/>
          </p:cNvSpPr>
          <p:nvPr/>
        </p:nvSpPr>
        <p:spPr bwMode="ltGray">
          <a:xfrm>
            <a:off x="0" y="476250"/>
            <a:ext cx="9147175" cy="6381750"/>
          </a:xfrm>
          <a:prstGeom prst="rect">
            <a:avLst/>
          </a:prstGeom>
          <a:gradFill rotWithShape="1">
            <a:gsLst>
              <a:gs pos="0">
                <a:srgbClr val="437CD1"/>
              </a:gs>
              <a:gs pos="100000">
                <a:srgbClr val="000066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5" name="Rectangle 35"/>
          <p:cNvSpPr>
            <a:spLocks noChangeArrowheads="1"/>
          </p:cNvSpPr>
          <p:nvPr/>
        </p:nvSpPr>
        <p:spPr bwMode="gray">
          <a:xfrm>
            <a:off x="0" y="0"/>
            <a:ext cx="9144000" cy="6096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42353"/>
                  <a:invGamma/>
                </a:schemeClr>
              </a:gs>
              <a:gs pos="100000">
                <a:schemeClr val="accent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6" name="Rectangle 36"/>
          <p:cNvSpPr>
            <a:spLocks noChangeArrowheads="1"/>
          </p:cNvSpPr>
          <p:nvPr/>
        </p:nvSpPr>
        <p:spPr bwMode="ltGray">
          <a:xfrm flipV="1">
            <a:off x="304800" y="685800"/>
            <a:ext cx="5257800" cy="6019800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7" name="Rectangle 37"/>
          <p:cNvSpPr>
            <a:spLocks noChangeArrowheads="1"/>
          </p:cNvSpPr>
          <p:nvPr/>
        </p:nvSpPr>
        <p:spPr bwMode="auto">
          <a:xfrm>
            <a:off x="1600200" y="0"/>
            <a:ext cx="716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grpSp>
        <p:nvGrpSpPr>
          <p:cNvPr id="8" name="Group 38"/>
          <p:cNvGrpSpPr>
            <a:grpSpLocks/>
          </p:cNvGrpSpPr>
          <p:nvPr/>
        </p:nvGrpSpPr>
        <p:grpSpPr bwMode="auto">
          <a:xfrm>
            <a:off x="1143000" y="2132013"/>
            <a:ext cx="8001000" cy="4725987"/>
            <a:chOff x="720" y="1343"/>
            <a:chExt cx="5040" cy="2977"/>
          </a:xfrm>
        </p:grpSpPr>
        <p:sp>
          <p:nvSpPr>
            <p:cNvPr id="9" name="Rectangle 39"/>
            <p:cNvSpPr>
              <a:spLocks noChangeArrowheads="1"/>
            </p:cNvSpPr>
            <p:nvPr userDrawn="1"/>
          </p:nvSpPr>
          <p:spPr bwMode="gray">
            <a:xfrm>
              <a:off x="1032" y="1344"/>
              <a:ext cx="4728" cy="297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grpSp>
          <p:nvGrpSpPr>
            <p:cNvPr id="10" name="Group 40"/>
            <p:cNvGrpSpPr>
              <a:grpSpLocks/>
            </p:cNvGrpSpPr>
            <p:nvPr userDrawn="1"/>
          </p:nvGrpSpPr>
          <p:grpSpPr bwMode="auto">
            <a:xfrm>
              <a:off x="720" y="1343"/>
              <a:ext cx="624" cy="2974"/>
              <a:chOff x="768" y="1104"/>
              <a:chExt cx="624" cy="3216"/>
            </a:xfrm>
          </p:grpSpPr>
          <p:sp>
            <p:nvSpPr>
              <p:cNvPr id="11" name="Oval 41"/>
              <p:cNvSpPr>
                <a:spLocks noChangeArrowheads="1"/>
              </p:cNvSpPr>
              <p:nvPr userDrawn="1"/>
            </p:nvSpPr>
            <p:spPr bwMode="gray">
              <a:xfrm>
                <a:off x="768" y="1104"/>
                <a:ext cx="624" cy="624"/>
              </a:xfrm>
              <a:prstGeom prst="ellipse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2" name="Rectangle 42"/>
              <p:cNvSpPr>
                <a:spLocks noChangeArrowheads="1"/>
              </p:cNvSpPr>
              <p:nvPr userDrawn="1"/>
            </p:nvSpPr>
            <p:spPr bwMode="gray">
              <a:xfrm>
                <a:off x="768" y="1440"/>
                <a:ext cx="576" cy="2880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</p:grpSp>
      <p:sp>
        <p:nvSpPr>
          <p:cNvPr id="13" name="Rectangle 43"/>
          <p:cNvSpPr>
            <a:spLocks noChangeArrowheads="1"/>
          </p:cNvSpPr>
          <p:nvPr/>
        </p:nvSpPr>
        <p:spPr bwMode="ltGray">
          <a:xfrm>
            <a:off x="533400" y="6553200"/>
            <a:ext cx="8610600" cy="3048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4" name="Rectangle 44"/>
          <p:cNvSpPr>
            <a:spLocks noChangeArrowheads="1"/>
          </p:cNvSpPr>
          <p:nvPr/>
        </p:nvSpPr>
        <p:spPr bwMode="ltGray">
          <a:xfrm>
            <a:off x="2352675" y="1860550"/>
            <a:ext cx="6791325" cy="501650"/>
          </a:xfrm>
          <a:prstGeom prst="rect">
            <a:avLst/>
          </a:prstGeom>
          <a:solidFill>
            <a:schemeClr val="hlink"/>
          </a:solidFill>
          <a:ln w="2857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  <a:buFont typeface="Wingdings" pitchFamily="2" charset="2"/>
              <a:buNone/>
              <a:defRPr/>
            </a:pPr>
            <a:endParaRPr lang="en-US" altLang="ko-KR" sz="2800">
              <a:solidFill>
                <a:schemeClr val="bg1"/>
              </a:solidFill>
              <a:cs typeface="+mn-cs"/>
            </a:endParaRP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00200" y="3200400"/>
            <a:ext cx="6858000" cy="685800"/>
          </a:xfrm>
        </p:spPr>
        <p:txBody>
          <a:bodyPr/>
          <a:lstStyle>
            <a:lvl1pPr algn="ctr">
              <a:defRPr sz="4400" b="1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362200" y="1871663"/>
            <a:ext cx="6400800" cy="4572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400800"/>
            <a:ext cx="2133600" cy="32067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18BA1552-00F1-441A-86D9-38DC48BA3F8C}" type="datetime1">
              <a:rPr lang="en-US"/>
              <a:pPr>
                <a:defRPr/>
              </a:pPr>
              <a:t>11/19/2014</a:t>
            </a:fld>
            <a:endParaRPr lang="en-US"/>
          </a:p>
        </p:txBody>
      </p:sp>
      <p:sp>
        <p:nvSpPr>
          <p:cNvPr id="1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537325"/>
            <a:ext cx="2895600" cy="32067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A97B97-AA10-4CAA-BC30-7977EBB44987}" type="datetime1">
              <a:rPr lang="en-US"/>
              <a:pPr>
                <a:defRPr/>
              </a:pPr>
              <a:t>11/19/2014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7C00E6-9770-4F68-A34A-B3145ACEBC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86550" y="457200"/>
            <a:ext cx="2076450" cy="59404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76950" cy="59404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573C3D-6058-4D76-AE87-2E1139A29E65}" type="datetime1">
              <a:rPr lang="en-US"/>
              <a:pPr>
                <a:defRPr/>
              </a:pPr>
              <a:t>11/19/2014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012CEA-8A74-415E-B619-EF9715D9FB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عنوان وجدو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905000" y="457200"/>
            <a:ext cx="6858000" cy="533400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جدول 2"/>
          <p:cNvSpPr>
            <a:spLocks noGrp="1"/>
          </p:cNvSpPr>
          <p:nvPr>
            <p:ph type="tbl" idx="1"/>
          </p:nvPr>
        </p:nvSpPr>
        <p:spPr>
          <a:xfrm>
            <a:off x="457200" y="1371600"/>
            <a:ext cx="8229600" cy="5026025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316966-5246-4623-98D8-9C0DAB6EE2E2}" type="datetime1">
              <a:rPr lang="en-US"/>
              <a:pPr>
                <a:defRPr/>
              </a:pPr>
              <a:t>11/19/2014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E0FE9A-7B9B-49B0-A538-33EE853376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/>
          </p:nvPr>
        </p:nvSpPr>
        <p:spPr>
          <a:xfrm>
            <a:off x="457200" y="457200"/>
            <a:ext cx="8305800" cy="5940425"/>
          </a:xfrm>
        </p:spPr>
        <p:txBody>
          <a:bodyPr/>
          <a:lstStyle/>
          <a:p>
            <a:pPr lvl="0"/>
            <a:r>
              <a:rPr lang="ar-SA" dirty="0" smtClean="0"/>
              <a:t>انقر لتحرير أنماط النص الرئيسي</a:t>
            </a:r>
          </a:p>
          <a:p>
            <a:pPr lvl="1"/>
            <a:r>
              <a:rPr lang="ar-SA" dirty="0" smtClean="0"/>
              <a:t>المستوى الثاني</a:t>
            </a:r>
          </a:p>
          <a:p>
            <a:pPr lvl="2"/>
            <a:r>
              <a:rPr lang="ar-SA" dirty="0" smtClean="0"/>
              <a:t>المستوى الثالث</a:t>
            </a:r>
          </a:p>
          <a:p>
            <a:pPr lvl="3"/>
            <a:r>
              <a:rPr lang="ar-SA" dirty="0" smtClean="0"/>
              <a:t>المستوى الرابع</a:t>
            </a:r>
          </a:p>
          <a:p>
            <a:pPr lvl="4"/>
            <a:r>
              <a:rPr lang="ar-SA" dirty="0" smtClean="0"/>
              <a:t>المستوى الخامس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40B800-EE50-4854-9D50-265FA3FDFA86}" type="datetime1">
              <a:rPr lang="en-US"/>
              <a:pPr>
                <a:defRPr/>
              </a:pPr>
              <a:t>11/19/2014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2A6033-C03D-4652-8FEF-4BBE57ABF2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عنوان، ونص،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905000" y="457200"/>
            <a:ext cx="6858000" cy="533400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sz="half" idx="1"/>
          </p:nvPr>
        </p:nvSpPr>
        <p:spPr>
          <a:xfrm>
            <a:off x="457200" y="1371600"/>
            <a:ext cx="4038600" cy="5026025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4038600" cy="5026025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5685B9-6EBC-4584-8F67-EA4FE0D90285}" type="datetime1">
              <a:rPr lang="en-US"/>
              <a:pPr>
                <a:defRPr/>
              </a:pPr>
              <a:t>11/19/2014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A232A9-362D-4782-B5EB-C263B4622A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6858000" cy="533400"/>
          </a:xfrm>
        </p:spPr>
        <p:txBody>
          <a:bodyPr/>
          <a:lstStyle>
            <a:lvl1pPr>
              <a:defRPr>
                <a:cs typeface="B Elham" pitchFamily="2" charset="-78"/>
              </a:defRPr>
            </a:lvl1pPr>
          </a:lstStyle>
          <a:p>
            <a:r>
              <a:rPr lang="fa-IR" dirty="0" smtClean="0"/>
              <a:t>ساس</a:t>
            </a:r>
            <a:endParaRPr lang="en-US" dirty="0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457200" y="1371600"/>
            <a:ext cx="8229600" cy="5026025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2E76A0-34AA-4FAC-AC28-82D7F4589F9E}" type="datetime1">
              <a:rPr lang="en-US"/>
              <a:pPr>
                <a:defRPr/>
              </a:pPr>
              <a:t>11/19/2014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289386-61F8-42D7-9E47-0CBE9B4126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cs typeface="B Elham" pitchFamily="2" charset="-78"/>
              </a:defRPr>
            </a:lvl1pPr>
          </a:lstStyle>
          <a:p>
            <a:r>
              <a:rPr lang="ar-SA" dirty="0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dirty="0" smtClean="0"/>
              <a:t>انقر لتحرير أنماط النص الرئيسي</a:t>
            </a:r>
          </a:p>
          <a:p>
            <a:pPr lvl="1"/>
            <a:r>
              <a:rPr lang="ar-SA" dirty="0" smtClean="0"/>
              <a:t>المستوى الثاني</a:t>
            </a:r>
          </a:p>
          <a:p>
            <a:pPr lvl="2"/>
            <a:r>
              <a:rPr lang="ar-SA" dirty="0" smtClean="0"/>
              <a:t>المستوى الثالث</a:t>
            </a:r>
          </a:p>
          <a:p>
            <a:pPr lvl="3"/>
            <a:r>
              <a:rPr lang="ar-SA" dirty="0" smtClean="0"/>
              <a:t>المستوى الرابع</a:t>
            </a:r>
          </a:p>
          <a:p>
            <a:pPr lvl="4"/>
            <a:r>
              <a:rPr lang="ar-SA" dirty="0" smtClean="0"/>
              <a:t>المستوى الخامس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05D4E2-95D5-4516-82E4-1D83F924D3F9}" type="datetime1">
              <a:rPr lang="en-US"/>
              <a:pPr>
                <a:defRPr/>
              </a:pPr>
              <a:t>11/19/2014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A1594A-FFBB-4D4C-9102-B83135140D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3028F9-7363-4A8C-BF84-701E97A104CA}" type="datetime1">
              <a:rPr lang="en-US"/>
              <a:pPr>
                <a:defRPr/>
              </a:pPr>
              <a:t>11/19/2014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25F3BF-D623-4509-BE0C-830B860F17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371600"/>
            <a:ext cx="4038600" cy="50260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4038600" cy="50260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814D0F-2834-49E0-81FA-F631C716A9EE}" type="datetime1">
              <a:rPr lang="en-US"/>
              <a:pPr>
                <a:defRPr/>
              </a:pPr>
              <a:t>11/19/2014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C7BE41-1A7C-46C0-B731-96511F9FF9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58FEC8-F19B-49C1-9541-9245FCB554A5}" type="datetime1">
              <a:rPr lang="en-US"/>
              <a:pPr>
                <a:defRPr/>
              </a:pPr>
              <a:t>11/19/2014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4BA05F-AF24-4442-869C-1AEF264E3A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cs typeface="B Elham" pitchFamily="2" charset="-78"/>
              </a:defRPr>
            </a:lvl1pPr>
          </a:lstStyle>
          <a:p>
            <a:r>
              <a:rPr lang="ar-SA" dirty="0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D427AE-D398-4E0F-8510-5DC476BA7353}" type="datetime1">
              <a:rPr lang="en-US"/>
              <a:pPr>
                <a:defRPr/>
              </a:pPr>
              <a:t>11/19/2014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AF0D8B-55E3-4FB1-AA9F-BFD265DEDD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F7B684-ED64-41B5-92AE-5CE3FEE3E156}" type="datetime1">
              <a:rPr lang="en-US"/>
              <a:pPr>
                <a:defRPr/>
              </a:pPr>
              <a:t>11/19/2014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CBE3D9-BF8F-44B0-BF47-C87551A10B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00CD3D-633E-4872-82CE-4627022B91FC}" type="datetime1">
              <a:rPr lang="en-US"/>
              <a:pPr>
                <a:defRPr/>
              </a:pPr>
              <a:t>11/19/2014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26E92E-50CB-4FC0-ABBB-BD076BA5B3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83E64A-2479-4C7A-A539-083146BD0A32}" type="datetime1">
              <a:rPr lang="en-US"/>
              <a:pPr>
                <a:defRPr/>
              </a:pPr>
              <a:t>11/19/2014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A3E7B1-382F-4B7F-862E-CEF735823E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tint val="39216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7" name="Rectangle 23"/>
          <p:cNvSpPr>
            <a:spLocks noChangeArrowheads="1"/>
          </p:cNvSpPr>
          <p:nvPr/>
        </p:nvSpPr>
        <p:spPr bwMode="gray">
          <a:xfrm>
            <a:off x="0" y="0"/>
            <a:ext cx="9144000" cy="990600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rgbClr val="16335E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049" name="Rectangle 25"/>
          <p:cNvSpPr>
            <a:spLocks noChangeArrowheads="1"/>
          </p:cNvSpPr>
          <p:nvPr/>
        </p:nvSpPr>
        <p:spPr bwMode="gray">
          <a:xfrm>
            <a:off x="8839200" y="228600"/>
            <a:ext cx="304800" cy="66294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053" name="Rectangle 29"/>
          <p:cNvSpPr>
            <a:spLocks noChangeArrowheads="1"/>
          </p:cNvSpPr>
          <p:nvPr/>
        </p:nvSpPr>
        <p:spPr bwMode="gray">
          <a:xfrm>
            <a:off x="0" y="0"/>
            <a:ext cx="7620000" cy="1066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457200"/>
            <a:ext cx="6858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71600"/>
            <a:ext cx="8229600" cy="502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521450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accent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58E8211-8E95-4283-A9BA-0011682B83E6}" type="datetime1">
              <a:rPr lang="en-US"/>
              <a:pPr>
                <a:defRPr/>
              </a:pPr>
              <a:t>11/19/2014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521450"/>
            <a:ext cx="2895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accent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521450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accent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50E44DC0-5066-40CF-9A31-DF9B11815A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43" name="Rectangle 19"/>
          <p:cNvSpPr>
            <a:spLocks noChangeArrowheads="1"/>
          </p:cNvSpPr>
          <p:nvPr userDrawn="1"/>
        </p:nvSpPr>
        <p:spPr bwMode="auto">
          <a:xfrm>
            <a:off x="0" y="6400800"/>
            <a:ext cx="8839200" cy="4572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100000">
                <a:schemeClr val="accent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20"/>
          <p:cNvSpPr>
            <a:spLocks noChangeArrowheads="1"/>
          </p:cNvSpPr>
          <p:nvPr userDrawn="1"/>
        </p:nvSpPr>
        <p:spPr bwMode="auto">
          <a:xfrm>
            <a:off x="7391400" y="0"/>
            <a:ext cx="1752600" cy="99060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051" name="Line 27"/>
          <p:cNvSpPr>
            <a:spLocks noChangeShapeType="1"/>
          </p:cNvSpPr>
          <p:nvPr userDrawn="1"/>
        </p:nvSpPr>
        <p:spPr bwMode="gray">
          <a:xfrm rot="10800000">
            <a:off x="0" y="1143000"/>
            <a:ext cx="9144000" cy="0"/>
          </a:xfrm>
          <a:prstGeom prst="line">
            <a:avLst/>
          </a:prstGeom>
          <a:noFill/>
          <a:ln w="28575">
            <a:solidFill>
              <a:schemeClr val="hlink"/>
            </a:solidFill>
            <a:miter lim="800000"/>
            <a:headEnd/>
            <a:tailEnd/>
          </a:ln>
        </p:spPr>
        <p:txBody>
          <a:bodyPr wrap="none"/>
          <a:lstStyle/>
          <a:p>
            <a:pPr>
              <a:defRPr/>
            </a:pP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052" name="Rectangle 28"/>
          <p:cNvSpPr>
            <a:spLocks noChangeArrowheads="1"/>
          </p:cNvSpPr>
          <p:nvPr userDrawn="1"/>
        </p:nvSpPr>
        <p:spPr bwMode="gray">
          <a:xfrm rot="10800000">
            <a:off x="7162800" y="989013"/>
            <a:ext cx="1981200" cy="153987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rot="10800000"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6" r:id="rId1"/>
    <p:sldLayoutId id="2147483882" r:id="rId2"/>
    <p:sldLayoutId id="2147483883" r:id="rId3"/>
    <p:sldLayoutId id="2147483884" r:id="rId4"/>
    <p:sldLayoutId id="2147483885" r:id="rId5"/>
    <p:sldLayoutId id="2147483886" r:id="rId6"/>
    <p:sldLayoutId id="2147483887" r:id="rId7"/>
    <p:sldLayoutId id="2147483888" r:id="rId8"/>
    <p:sldLayoutId id="2147483889" r:id="rId9"/>
    <p:sldLayoutId id="2147483890" r:id="rId10"/>
    <p:sldLayoutId id="2147483891" r:id="rId11"/>
    <p:sldLayoutId id="2147483892" r:id="rId12"/>
    <p:sldLayoutId id="2147483893" r:id="rId13"/>
    <p:sldLayoutId id="2147483894" r:id="rId14"/>
    <p:sldLayoutId id="2147483895" r:id="rId15"/>
  </p:sldLayoutIdLst>
  <p:transition>
    <p:fade/>
  </p:transition>
  <p:hf hdr="0" ftr="0" dt="0"/>
  <p:txStyles>
    <p:titleStyle>
      <a:lvl1pPr algn="ctr" rtl="1" eaLnBrk="0" fontAlgn="base" hangingPunct="0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+mj-lt"/>
          <a:ea typeface="+mj-ea"/>
          <a:cs typeface="+mj-cs"/>
        </a:defRPr>
      </a:lvl1pPr>
      <a:lvl2pPr algn="ctr" rtl="1" eaLnBrk="0" fontAlgn="base" hangingPunct="0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Arial" charset="0"/>
        </a:defRPr>
      </a:lvl2pPr>
      <a:lvl3pPr algn="ctr" rtl="1" eaLnBrk="0" fontAlgn="base" hangingPunct="0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Arial" charset="0"/>
        </a:defRPr>
      </a:lvl3pPr>
      <a:lvl4pPr algn="ctr" rtl="1" eaLnBrk="0" fontAlgn="base" hangingPunct="0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Arial" charset="0"/>
        </a:defRPr>
      </a:lvl4pPr>
      <a:lvl5pPr algn="ctr" rtl="1" eaLnBrk="0" fontAlgn="base" hangingPunct="0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Arial" charset="0"/>
        </a:defRPr>
      </a:lvl9pPr>
    </p:titleStyle>
    <p:bodyStyle>
      <a:lvl1pPr marL="342900" indent="-342900" algn="justLow" rtl="1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justLow" rtl="1" eaLnBrk="0" fontAlgn="base" hangingPunct="0">
        <a:spcBef>
          <a:spcPct val="20000"/>
        </a:spcBef>
        <a:spcAft>
          <a:spcPct val="0"/>
        </a:spcAft>
        <a:buSzPct val="50000"/>
        <a:buFont typeface="Wingdings 2" pitchFamily="18" charset="2"/>
        <a:buChar char=""/>
        <a:defRPr sz="2800">
          <a:solidFill>
            <a:schemeClr val="tx1"/>
          </a:solidFill>
          <a:latin typeface="+mn-lt"/>
        </a:defRPr>
      </a:lvl2pPr>
      <a:lvl3pPr marL="1143000" indent="-228600" algn="justLow" rtl="1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3pPr>
      <a:lvl4pPr marL="1600200" indent="-228600" algn="justLow" rtl="1" eaLnBrk="0" fontAlgn="base" hangingPunct="0">
        <a:spcBef>
          <a:spcPct val="20000"/>
        </a:spcBef>
        <a:spcAft>
          <a:spcPct val="0"/>
        </a:spcAft>
        <a:buSzPct val="60000"/>
        <a:buFont typeface="Wingdings 2" pitchFamily="18" charset="2"/>
        <a:buChar char=""/>
        <a:defRPr sz="2000">
          <a:solidFill>
            <a:schemeClr val="tx1"/>
          </a:solidFill>
          <a:latin typeface="+mn-lt"/>
        </a:defRPr>
      </a:lvl4pPr>
      <a:lvl5pPr marL="2057400" indent="-228600" algn="justLow" rtl="1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diagramData" Target="../diagrams/data13.xml"/><Relationship Id="rId7" Type="http://schemas.microsoft.com/office/2007/relationships/diagramDrawing" Target="../diagrams/drawing1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3.xml"/><Relationship Id="rId5" Type="http://schemas.openxmlformats.org/officeDocument/2006/relationships/diagramQuickStyle" Target="../diagrams/quickStyle13.xml"/><Relationship Id="rId4" Type="http://schemas.openxmlformats.org/officeDocument/2006/relationships/diagramLayout" Target="../diagrams/layout13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diagramData" Target="../diagrams/data14.xml"/><Relationship Id="rId7" Type="http://schemas.microsoft.com/office/2007/relationships/diagramDrawing" Target="../diagrams/drawing1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4.xml"/><Relationship Id="rId5" Type="http://schemas.openxmlformats.org/officeDocument/2006/relationships/diagramQuickStyle" Target="../diagrams/quickStyle14.xml"/><Relationship Id="rId4" Type="http://schemas.openxmlformats.org/officeDocument/2006/relationships/diagramLayout" Target="../diagrams/layout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5.xml"/><Relationship Id="rId7" Type="http://schemas.microsoft.com/office/2007/relationships/diagramDrawing" Target="../diagrams/drawing1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5.xml"/><Relationship Id="rId5" Type="http://schemas.openxmlformats.org/officeDocument/2006/relationships/diagramQuickStyle" Target="../diagrams/quickStyle15.xml"/><Relationship Id="rId4" Type="http://schemas.openxmlformats.org/officeDocument/2006/relationships/diagramLayout" Target="../diagrams/layout15.xml"/></Relationships>
</file>

<file path=ppt/slides/_rels/slide2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6.xml"/><Relationship Id="rId3" Type="http://schemas.openxmlformats.org/officeDocument/2006/relationships/image" Target="../media/image3.jpeg"/><Relationship Id="rId7" Type="http://schemas.openxmlformats.org/officeDocument/2006/relationships/diagramColors" Target="../diagrams/colors16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6.xml"/><Relationship Id="rId5" Type="http://schemas.openxmlformats.org/officeDocument/2006/relationships/diagramLayout" Target="../diagrams/layout16.xml"/><Relationship Id="rId4" Type="http://schemas.openxmlformats.org/officeDocument/2006/relationships/diagramData" Target="../diagrams/data1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7.xml"/><Relationship Id="rId2" Type="http://schemas.openxmlformats.org/officeDocument/2006/relationships/diagramData" Target="../diagrams/data1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7.xml"/><Relationship Id="rId5" Type="http://schemas.openxmlformats.org/officeDocument/2006/relationships/diagramColors" Target="../diagrams/colors17.xml"/><Relationship Id="rId4" Type="http://schemas.openxmlformats.org/officeDocument/2006/relationships/diagramQuickStyle" Target="../diagrams/quickStyle1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8.xml"/><Relationship Id="rId2" Type="http://schemas.openxmlformats.org/officeDocument/2006/relationships/diagramData" Target="../diagrams/data1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8.xml"/><Relationship Id="rId5" Type="http://schemas.openxmlformats.org/officeDocument/2006/relationships/diagramColors" Target="../diagrams/colors18.xml"/><Relationship Id="rId4" Type="http://schemas.openxmlformats.org/officeDocument/2006/relationships/diagramQuickStyle" Target="../diagrams/quickStyle18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9.xml"/><Relationship Id="rId2" Type="http://schemas.openxmlformats.org/officeDocument/2006/relationships/diagramData" Target="../diagrams/data1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9.xml"/><Relationship Id="rId5" Type="http://schemas.openxmlformats.org/officeDocument/2006/relationships/diagramColors" Target="../diagrams/colors19.xml"/><Relationship Id="rId4" Type="http://schemas.openxmlformats.org/officeDocument/2006/relationships/diagramQuickStyle" Target="../diagrams/quickStyle19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0.xml"/><Relationship Id="rId2" Type="http://schemas.openxmlformats.org/officeDocument/2006/relationships/diagramData" Target="../diagrams/data2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0.xml"/><Relationship Id="rId5" Type="http://schemas.openxmlformats.org/officeDocument/2006/relationships/diagramColors" Target="../diagrams/colors20.xml"/><Relationship Id="rId4" Type="http://schemas.openxmlformats.org/officeDocument/2006/relationships/diagramQuickStyle" Target="../diagrams/quickStyle20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1.xml"/><Relationship Id="rId2" Type="http://schemas.openxmlformats.org/officeDocument/2006/relationships/diagramData" Target="../diagrams/data2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1.xml"/><Relationship Id="rId5" Type="http://schemas.openxmlformats.org/officeDocument/2006/relationships/diagramColors" Target="../diagrams/colors21.xml"/><Relationship Id="rId4" Type="http://schemas.openxmlformats.org/officeDocument/2006/relationships/diagramQuickStyle" Target="../diagrams/quickStyle2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2.xml"/><Relationship Id="rId2" Type="http://schemas.openxmlformats.org/officeDocument/2006/relationships/diagramData" Target="../diagrams/data2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2.xml"/><Relationship Id="rId5" Type="http://schemas.openxmlformats.org/officeDocument/2006/relationships/diagramColors" Target="../diagrams/colors22.xml"/><Relationship Id="rId4" Type="http://schemas.openxmlformats.org/officeDocument/2006/relationships/diagramQuickStyle" Target="../diagrams/quickStyle2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3.xml"/><Relationship Id="rId2" Type="http://schemas.openxmlformats.org/officeDocument/2006/relationships/diagramData" Target="../diagrams/data2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3.xml"/><Relationship Id="rId5" Type="http://schemas.openxmlformats.org/officeDocument/2006/relationships/diagramColors" Target="../diagrams/colors23.xml"/><Relationship Id="rId4" Type="http://schemas.openxmlformats.org/officeDocument/2006/relationships/diagramQuickStyle" Target="../diagrams/quickStyle23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4.xml"/><Relationship Id="rId7" Type="http://schemas.microsoft.com/office/2007/relationships/diagramDrawing" Target="../diagrams/drawing24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4.xml"/><Relationship Id="rId5" Type="http://schemas.openxmlformats.org/officeDocument/2006/relationships/diagramQuickStyle" Target="../diagrams/quickStyle24.xml"/><Relationship Id="rId4" Type="http://schemas.openxmlformats.org/officeDocument/2006/relationships/diagramLayout" Target="../diagrams/layout2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fa-IR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 Unicode MS" pitchFamily="34" charset="-128"/>
                <a:ea typeface="Arial Unicode MS" pitchFamily="34" charset="-128"/>
                <a:cs typeface="B Bardiya" pitchFamily="2" charset="-78"/>
              </a:rPr>
              <a:t>بسم‌الله الرحمن الرحیم</a:t>
            </a:r>
            <a:endParaRPr lang="fa-IR" sz="4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 Unicode MS" pitchFamily="34" charset="-128"/>
              <a:ea typeface="Arial Unicode MS" pitchFamily="34" charset="-128"/>
              <a:cs typeface="B Bardiya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a-I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به نام آنکه جان را فکرت آموخت</a:t>
            </a:r>
            <a:endParaRPr lang="fa-IR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57200"/>
            <a:ext cx="8382000" cy="533400"/>
          </a:xfrm>
        </p:spPr>
        <p:txBody>
          <a:bodyPr/>
          <a:lstStyle/>
          <a:p>
            <a:r>
              <a:rPr lang="fa-IR" sz="3600" dirty="0" smtClean="0"/>
              <a:t>گرایش </a:t>
            </a:r>
            <a:r>
              <a:rPr lang="fa-IR" sz="3600" dirty="0"/>
              <a:t>به بازار پول یا </a:t>
            </a:r>
            <a:r>
              <a:rPr lang="fa-IR" sz="3600" dirty="0" smtClean="0"/>
              <a:t>سرمایه</a:t>
            </a:r>
            <a:endParaRPr lang="en-US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685800" y="1196975"/>
          <a:ext cx="7772400" cy="44672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8F9C9E3-65C8-4A74-A316-936FB657C26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graphicEl>
                                              <a:dgm id="{C8F9C9E3-65C8-4A74-A316-936FB657C26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graphicEl>
                                              <a:dgm id="{C8F9C9E3-65C8-4A74-A316-936FB657C26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">
                                            <p:graphicEl>
                                              <a:dgm id="{C8F9C9E3-65C8-4A74-A316-936FB657C26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8F9C9E3-65C8-4A74-A316-936FB657C26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E3DD16D-522E-43B0-A3BD-9D170956AD7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graphicEl>
                                              <a:dgm id="{EE3DD16D-522E-43B0-A3BD-9D170956AD7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graphicEl>
                                              <a:dgm id="{EE3DD16D-522E-43B0-A3BD-9D170956AD7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900" decel="100000" fill="hold"/>
                                        <p:tgtEl>
                                          <p:spTgt spid="4">
                                            <p:graphicEl>
                                              <a:dgm id="{EE3DD16D-522E-43B0-A3BD-9D170956AD7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E3DD16D-522E-43B0-A3BD-9D170956AD7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D65BB62-9B77-4B3C-9396-B22467C3199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graphicEl>
                                              <a:dgm id="{3D65BB62-9B77-4B3C-9396-B22467C3199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graphicEl>
                                              <a:dgm id="{3D65BB62-9B77-4B3C-9396-B22467C3199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4">
                                            <p:graphicEl>
                                              <a:dgm id="{3D65BB62-9B77-4B3C-9396-B22467C3199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D65BB62-9B77-4B3C-9396-B22467C3199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DDDE0B1-3674-426F-AF19-88FC2C2589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graphicEl>
                                              <a:dgm id="{7DDDE0B1-3674-426F-AF19-88FC2C25890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graphicEl>
                                              <a:dgm id="{7DDDE0B1-3674-426F-AF19-88FC2C2589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900" decel="100000" fill="hold"/>
                                        <p:tgtEl>
                                          <p:spTgt spid="4">
                                            <p:graphicEl>
                                              <a:dgm id="{7DDDE0B1-3674-426F-AF19-88FC2C2589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DDDE0B1-3674-426F-AF19-88FC2C2589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lvlOne"/>
        </p:bldSub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/>
              <a:t>جریان غالب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685800" y="1400175"/>
          <a:ext cx="7772400" cy="44672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4A30E7E-2439-48B2-9693-CA1C8390D4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4A30E7E-2439-48B2-9693-CA1C8390D4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4A30E7E-2439-48B2-9693-CA1C8390D4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4A30E7E-2439-48B2-9693-CA1C8390D4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>
                                            <p:graphicEl>
                                              <a:dgm id="{54A30E7E-2439-48B2-9693-CA1C8390D4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4A30E7E-2439-48B2-9693-CA1C8390D4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4A30E7E-2439-48B2-9693-CA1C8390D4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4A30E7E-2439-48B2-9693-CA1C8390D4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4A30E7E-2439-48B2-9693-CA1C8390D45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D0A5D74-2803-472E-9C65-0ED4AD4A694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D0A5D74-2803-472E-9C65-0ED4AD4A694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D0A5D74-2803-472E-9C65-0ED4AD4A694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D0A5D74-2803-472E-9C65-0ED4AD4A694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graphicEl>
                                              <a:dgm id="{BD0A5D74-2803-472E-9C65-0ED4AD4A694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D0A5D74-2803-472E-9C65-0ED4AD4A694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D0A5D74-2803-472E-9C65-0ED4AD4A694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D0A5D74-2803-472E-9C65-0ED4AD4A694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D0A5D74-2803-472E-9C65-0ED4AD4A694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E1CD74C-D9D1-4581-950E-CA5D84B3462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E1CD74C-D9D1-4581-950E-CA5D84B3462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E1CD74C-D9D1-4581-950E-CA5D84B3462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E1CD74C-D9D1-4581-950E-CA5D84B3462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>
                                            <p:graphicEl>
                                              <a:dgm id="{BE1CD74C-D9D1-4581-950E-CA5D84B3462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E1CD74C-D9D1-4581-950E-CA5D84B3462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E1CD74C-D9D1-4581-950E-CA5D84B3462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E1CD74C-D9D1-4581-950E-CA5D84B3462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E1CD74C-D9D1-4581-950E-CA5D84B3462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A675471-B7EB-42AA-BEC1-30585AA8D16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A675471-B7EB-42AA-BEC1-30585AA8D16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A675471-B7EB-42AA-BEC1-30585AA8D16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A675471-B7EB-42AA-BEC1-30585AA8D16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">
                                            <p:graphicEl>
                                              <a:dgm id="{DA675471-B7EB-42AA-BEC1-30585AA8D16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A675471-B7EB-42AA-BEC1-30585AA8D16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A675471-B7EB-42AA-BEC1-30585AA8D16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A675471-B7EB-42AA-BEC1-30585AA8D16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A675471-B7EB-42AA-BEC1-30585AA8D16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94BA1FD-6003-41EF-B1A0-333850EA8FD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94BA1FD-6003-41EF-B1A0-333850EA8FD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94BA1FD-6003-41EF-B1A0-333850EA8FD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94BA1FD-6003-41EF-B1A0-333850EA8FD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">
                                            <p:graphicEl>
                                              <a:dgm id="{C94BA1FD-6003-41EF-B1A0-333850EA8FD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94BA1FD-6003-41EF-B1A0-333850EA8FD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94BA1FD-6003-41EF-B1A0-333850EA8FD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94BA1FD-6003-41EF-B1A0-333850EA8FD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94BA1FD-6003-41EF-B1A0-333850EA8FD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460DA71-A361-43AE-937B-9A3D32A7507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460DA71-A361-43AE-937B-9A3D32A7507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460DA71-A361-43AE-937B-9A3D32A7507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460DA71-A361-43AE-937B-9A3D32A7507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4">
                                            <p:graphicEl>
                                              <a:dgm id="{B460DA71-A361-43AE-937B-9A3D32A7507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460DA71-A361-43AE-937B-9A3D32A7507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460DA71-A361-43AE-937B-9A3D32A7507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460DA71-A361-43AE-937B-9A3D32A7507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460DA71-A361-43AE-937B-9A3D32A7507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 uiExpand="1">
        <p:bldSub>
          <a:bldDgm bld="lvlOne"/>
        </p:bldSub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طرح موضوع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371600"/>
          <a:ext cx="8229600" cy="5026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A1594A-FFBB-4D4C-9102-B83135140D26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5340D2D-9EA5-462D-8015-73E07C8463D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5">
                                            <p:graphicEl>
                                              <a:dgm id="{05340D2D-9EA5-462D-8015-73E07C8463D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5">
                                            <p:graphicEl>
                                              <a:dgm id="{05340D2D-9EA5-462D-8015-73E07C8463D7}"/>
                                            </p:graphic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5340D2D-9EA5-462D-8015-73E07C8463D7}"/>
                                            </p:graphic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5">
                                            <p:graphicEl>
                                              <a:dgm id="{05340D2D-9EA5-462D-8015-73E07C8463D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5340D2D-9EA5-462D-8015-73E07C8463D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5">
                                            <p:graphicEl>
                                              <a:dgm id="{05340D2D-9EA5-462D-8015-73E07C8463D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5340D2D-9EA5-462D-8015-73E07C8463D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4D9FA93-43EE-49BE-AE1D-76606486C6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770" decel="100000"/>
                                        <p:tgtEl>
                                          <p:spTgt spid="5">
                                            <p:graphicEl>
                                              <a:dgm id="{54D9FA93-43EE-49BE-AE1D-76606486C65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" dur="770" decel="100000"/>
                                        <p:tgtEl>
                                          <p:spTgt spid="5">
                                            <p:graphicEl>
                                              <a:dgm id="{54D9FA93-43EE-49BE-AE1D-76606486C655}"/>
                                            </p:graphic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4D9FA93-43EE-49BE-AE1D-76606486C655}"/>
                                            </p:graphic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0" dur="770" fill="hold"/>
                                        <p:tgtEl>
                                          <p:spTgt spid="5">
                                            <p:graphicEl>
                                              <a:dgm id="{54D9FA93-43EE-49BE-AE1D-76606486C6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4D9FA93-43EE-49BE-AE1D-76606486C6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2" dur="770" fill="hold"/>
                                        <p:tgtEl>
                                          <p:spTgt spid="5">
                                            <p:graphicEl>
                                              <a:dgm id="{54D9FA93-43EE-49BE-AE1D-76606486C6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4D9FA93-43EE-49BE-AE1D-76606486C6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A02A463-CA2A-466A-8F2E-508B7E9ABB4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770" decel="100000"/>
                                        <p:tgtEl>
                                          <p:spTgt spid="5">
                                            <p:graphicEl>
                                              <a:dgm id="{2A02A463-CA2A-466A-8F2E-508B7E9ABB4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8" dur="770" decel="100000"/>
                                        <p:tgtEl>
                                          <p:spTgt spid="5">
                                            <p:graphicEl>
                                              <a:dgm id="{2A02A463-CA2A-466A-8F2E-508B7E9ABB48}"/>
                                            </p:graphic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A02A463-CA2A-466A-8F2E-508B7E9ABB48}"/>
                                            </p:graphic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0" dur="770" fill="hold"/>
                                        <p:tgtEl>
                                          <p:spTgt spid="5">
                                            <p:graphicEl>
                                              <a:dgm id="{2A02A463-CA2A-466A-8F2E-508B7E9ABB4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A02A463-CA2A-466A-8F2E-508B7E9ABB4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2" dur="770" fill="hold"/>
                                        <p:tgtEl>
                                          <p:spTgt spid="5">
                                            <p:graphicEl>
                                              <a:dgm id="{2A02A463-CA2A-466A-8F2E-508B7E9ABB4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A02A463-CA2A-466A-8F2E-508B7E9ABB4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6000"/>
                            </p:stCondLst>
                            <p:childTnLst>
                              <p:par>
                                <p:cTn id="35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638AE8E-90BB-4A3E-A2BA-92874FAC39D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770" decel="100000"/>
                                        <p:tgtEl>
                                          <p:spTgt spid="5">
                                            <p:graphicEl>
                                              <a:dgm id="{8638AE8E-90BB-4A3E-A2BA-92874FAC39D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8" dur="770" decel="100000"/>
                                        <p:tgtEl>
                                          <p:spTgt spid="5">
                                            <p:graphicEl>
                                              <a:dgm id="{8638AE8E-90BB-4A3E-A2BA-92874FAC39DF}"/>
                                            </p:graphic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638AE8E-90BB-4A3E-A2BA-92874FAC39DF}"/>
                                            </p:graphic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0" dur="770" fill="hold"/>
                                        <p:tgtEl>
                                          <p:spTgt spid="5">
                                            <p:graphicEl>
                                              <a:dgm id="{8638AE8E-90BB-4A3E-A2BA-92874FAC39D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638AE8E-90BB-4A3E-A2BA-92874FAC39D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2" dur="770" fill="hold"/>
                                        <p:tgtEl>
                                          <p:spTgt spid="5">
                                            <p:graphicEl>
                                              <a:dgm id="{8638AE8E-90BB-4A3E-A2BA-92874FAC39D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638AE8E-90BB-4A3E-A2BA-92874FAC39D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lvlOne"/>
        </p:bldSub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جامعیت بازار مالی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A1594A-FFBB-4D4C-9102-B83135140D26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1156716" y="1764000"/>
            <a:ext cx="6830568" cy="3330000"/>
            <a:chOff x="1399032" y="1219207"/>
            <a:chExt cx="6830568" cy="3330000"/>
          </a:xfrm>
          <a:scene3d>
            <a:camera prst="orthographicFront"/>
            <a:lightRig rig="flat" dir="t"/>
          </a:scene3d>
        </p:grpSpPr>
        <p:sp>
          <p:nvSpPr>
            <p:cNvPr id="6" name="Double Wave 5"/>
            <p:cNvSpPr/>
            <p:nvPr/>
          </p:nvSpPr>
          <p:spPr>
            <a:xfrm>
              <a:off x="1399032" y="1219207"/>
              <a:ext cx="6830568" cy="3330000"/>
            </a:xfrm>
            <a:prstGeom prst="doubleWave">
              <a:avLst/>
            </a:prstGeom>
            <a:sp3d z="190500" extrusionH="12700" prstMaterial="plastic">
              <a:bevelT w="50800" h="50800"/>
            </a:sp3d>
          </p:spPr>
          <p:style>
            <a:lnRef idx="1">
              <a:schemeClr val="accent2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2">
              <a:schemeClr val="accent2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7" name="Double Wave 4"/>
            <p:cNvSpPr/>
            <p:nvPr/>
          </p:nvSpPr>
          <p:spPr>
            <a:xfrm>
              <a:off x="1399032" y="1635457"/>
              <a:ext cx="6830568" cy="2497500"/>
            </a:xfrm>
            <a:prstGeom prst="rect">
              <a:avLst/>
            </a:prstGeom>
            <a:sp3d z="190500"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77800" tIns="177800" rIns="177800" bIns="177800" numCol="1" spcCol="1270" anchor="t" anchorCtr="0">
              <a:noAutofit/>
            </a:bodyPr>
            <a:lstStyle/>
            <a:p>
              <a:pPr marL="342900" lvl="0" indent="-342900" algn="justLow" rtl="1" eaLnBrk="0" hangingPunct="0">
                <a:spcBef>
                  <a:spcPct val="20000"/>
                </a:spcBef>
                <a:buFont typeface="Wingdings" pitchFamily="2" charset="2"/>
                <a:buChar char="§"/>
              </a:pPr>
              <a:r>
                <a:rPr lang="fa-IR" sz="3200" kern="0" dirty="0" smtClean="0">
                  <a:solidFill>
                    <a:prstClr val="black"/>
                  </a:solidFill>
                  <a:cs typeface="B Nazanin" pitchFamily="2" charset="-78"/>
                </a:rPr>
                <a:t>پوشش نظارتی همۀ بازارهای مالی با هدف شفافیت و تأمین عدالت</a:t>
              </a:r>
              <a:endParaRPr lang="fa-IR" sz="3200" kern="0" dirty="0">
                <a:solidFill>
                  <a:prstClr val="black"/>
                </a:solidFill>
                <a:cs typeface="B Nazanin" pitchFamily="2" charset="-7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55335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جامعیت بازار مالی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A1594A-FFBB-4D4C-9102-B83135140D26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1156716" y="1764000"/>
            <a:ext cx="6830568" cy="3330000"/>
            <a:chOff x="1399032" y="1219207"/>
            <a:chExt cx="6830568" cy="3330000"/>
          </a:xfrm>
          <a:scene3d>
            <a:camera prst="orthographicFront"/>
            <a:lightRig rig="flat" dir="t"/>
          </a:scene3d>
        </p:grpSpPr>
        <p:sp>
          <p:nvSpPr>
            <p:cNvPr id="6" name="Double Wave 5"/>
            <p:cNvSpPr/>
            <p:nvPr/>
          </p:nvSpPr>
          <p:spPr>
            <a:xfrm>
              <a:off x="1399032" y="1219207"/>
              <a:ext cx="6830568" cy="3330000"/>
            </a:xfrm>
            <a:prstGeom prst="flowChartMultidocument">
              <a:avLst/>
            </a:prstGeom>
            <a:sp3d z="190500" extrusionH="12700" prstMaterial="plastic">
              <a:bevelT w="50800" h="50800"/>
            </a:sp3d>
          </p:spPr>
          <p:style>
            <a:lnRef idx="1">
              <a:schemeClr val="accent2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2">
              <a:schemeClr val="accent2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7" name="Double Wave 4"/>
            <p:cNvSpPr/>
            <p:nvPr/>
          </p:nvSpPr>
          <p:spPr>
            <a:xfrm>
              <a:off x="1399032" y="1635457"/>
              <a:ext cx="6830568" cy="2497500"/>
            </a:xfrm>
            <a:prstGeom prst="flowChartMultidocument">
              <a:avLst/>
            </a:prstGeom>
            <a:sp3d z="190500"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77800" tIns="177800" rIns="177800" bIns="177800" numCol="1" spcCol="1270" anchor="t" anchorCtr="0">
              <a:noAutofit/>
            </a:bodyPr>
            <a:lstStyle/>
            <a:p>
              <a:pPr marL="342900" lvl="0" indent="-342900" algn="ctr" rtl="1" eaLnBrk="0" hangingPunct="0">
                <a:spcBef>
                  <a:spcPct val="20000"/>
                </a:spcBef>
              </a:pPr>
              <a:r>
                <a:rPr lang="fa-IR" sz="3200" kern="0" dirty="0" smtClean="0">
                  <a:solidFill>
                    <a:prstClr val="black"/>
                  </a:solidFill>
                  <a:cs typeface="B Nazanin" pitchFamily="2" charset="-78"/>
                </a:rPr>
                <a:t>مقام ناظر یا مقام‏های ناظر متعدد</a:t>
              </a:r>
              <a:endParaRPr lang="fa-IR" sz="3200" kern="0" dirty="0">
                <a:solidFill>
                  <a:prstClr val="black"/>
                </a:solidFill>
                <a:cs typeface="B Nazanin" pitchFamily="2" charset="-7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69435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نهادهای عمومی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A1594A-FFBB-4D4C-9102-B83135140D26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1156716" y="1600200"/>
            <a:ext cx="6830568" cy="4343398"/>
            <a:chOff x="1399032" y="1088704"/>
            <a:chExt cx="6830568" cy="3460503"/>
          </a:xfrm>
          <a:solidFill>
            <a:srgbClr val="92D050"/>
          </a:solidFill>
          <a:scene3d>
            <a:camera prst="orthographicFront"/>
            <a:lightRig rig="flat" dir="t"/>
          </a:scene3d>
        </p:grpSpPr>
        <p:sp>
          <p:nvSpPr>
            <p:cNvPr id="6" name="Double Wave 5"/>
            <p:cNvSpPr/>
            <p:nvPr/>
          </p:nvSpPr>
          <p:spPr>
            <a:xfrm>
              <a:off x="1399032" y="1219207"/>
              <a:ext cx="6830568" cy="3330000"/>
            </a:xfrm>
            <a:prstGeom prst="verticalScroll">
              <a:avLst/>
            </a:prstGeom>
            <a:grpFill/>
            <a:sp3d z="190500" extrusionH="12700" prstMaterial="plastic">
              <a:bevelT w="50800" h="50800"/>
            </a:sp3d>
          </p:spPr>
          <p:style>
            <a:lnRef idx="1">
              <a:schemeClr val="accent2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2">
              <a:schemeClr val="accent2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7" name="Double Wave 4"/>
            <p:cNvSpPr/>
            <p:nvPr/>
          </p:nvSpPr>
          <p:spPr>
            <a:xfrm>
              <a:off x="1613916" y="1088704"/>
              <a:ext cx="6477000" cy="2867214"/>
            </a:xfrm>
            <a:prstGeom prst="flowChartMultidocument">
              <a:avLst/>
            </a:prstGeom>
            <a:noFill/>
            <a:sp3d z="190500"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77800" tIns="177800" rIns="177800" bIns="177800" numCol="1" spcCol="1270" anchor="t" anchorCtr="0">
              <a:noAutofit/>
            </a:bodyPr>
            <a:lstStyle/>
            <a:p>
              <a:pPr marL="342900" lvl="0" indent="-342900" algn="r" rtl="1" eaLnBrk="0" hangingPunct="0">
                <a:spcBef>
                  <a:spcPct val="20000"/>
                </a:spcBef>
                <a:buFont typeface="Arial" pitchFamily="34" charset="0"/>
                <a:buChar char="•"/>
              </a:pPr>
              <a:r>
                <a:rPr lang="fa-IR" sz="2800" kern="0" dirty="0" smtClean="0">
                  <a:solidFill>
                    <a:prstClr val="black"/>
                  </a:solidFill>
                  <a:cs typeface="B Nazanin" pitchFamily="2" charset="-78"/>
                </a:rPr>
                <a:t>بنیادها</a:t>
              </a:r>
            </a:p>
            <a:p>
              <a:pPr marL="342900" lvl="0" indent="-342900" algn="r" rtl="1" eaLnBrk="0" hangingPunct="0">
                <a:spcBef>
                  <a:spcPct val="20000"/>
                </a:spcBef>
                <a:buFont typeface="Arial" pitchFamily="34" charset="0"/>
                <a:buChar char="•"/>
              </a:pPr>
              <a:r>
                <a:rPr lang="fa-IR" sz="2800" kern="0" dirty="0" smtClean="0">
                  <a:solidFill>
                    <a:prstClr val="black"/>
                  </a:solidFill>
                  <a:cs typeface="B Nazanin" pitchFamily="2" charset="-78"/>
                </a:rPr>
                <a:t>صندوق‏های بازنشستگی</a:t>
              </a:r>
            </a:p>
            <a:p>
              <a:pPr marL="342900" lvl="0" indent="-342900" algn="r" rtl="1" eaLnBrk="0" hangingPunct="0">
                <a:spcBef>
                  <a:spcPct val="20000"/>
                </a:spcBef>
                <a:buFont typeface="Arial" pitchFamily="34" charset="0"/>
                <a:buChar char="•"/>
              </a:pPr>
              <a:r>
                <a:rPr lang="fa-IR" sz="2800" kern="0" dirty="0" smtClean="0">
                  <a:solidFill>
                    <a:prstClr val="black"/>
                  </a:solidFill>
                  <a:cs typeface="B Nazanin" pitchFamily="2" charset="-78"/>
                </a:rPr>
                <a:t>خیریه‏ها</a:t>
              </a:r>
            </a:p>
            <a:p>
              <a:pPr marL="342900" lvl="0" indent="-342900" algn="r" rtl="1" eaLnBrk="0" hangingPunct="0">
                <a:spcBef>
                  <a:spcPct val="20000"/>
                </a:spcBef>
                <a:buFont typeface="Arial" pitchFamily="34" charset="0"/>
                <a:buChar char="•"/>
              </a:pPr>
              <a:r>
                <a:rPr lang="fa-IR" sz="2800" kern="0" dirty="0" smtClean="0">
                  <a:solidFill>
                    <a:prstClr val="black"/>
                  </a:solidFill>
                  <a:cs typeface="B Nazanin" pitchFamily="2" charset="-78"/>
                </a:rPr>
                <a:t>وقف‏ها</a:t>
              </a:r>
            </a:p>
            <a:p>
              <a:pPr marL="342900" lvl="0" indent="-342900" algn="r" rtl="1" eaLnBrk="0" hangingPunct="0">
                <a:spcBef>
                  <a:spcPct val="20000"/>
                </a:spcBef>
                <a:buFont typeface="Arial" pitchFamily="34" charset="0"/>
                <a:buChar char="•"/>
              </a:pPr>
              <a:r>
                <a:rPr lang="fa-IR" sz="2800" kern="0" dirty="0" smtClean="0">
                  <a:solidFill>
                    <a:prstClr val="black"/>
                  </a:solidFill>
                  <a:cs typeface="B Nazanin" pitchFamily="2" charset="-78"/>
                </a:rPr>
                <a:t>صندوق‏های مکمل</a:t>
              </a:r>
            </a:p>
            <a:p>
              <a:pPr marL="342900" lvl="0" indent="-342900" algn="r" rtl="1" eaLnBrk="0" hangingPunct="0">
                <a:spcBef>
                  <a:spcPct val="20000"/>
                </a:spcBef>
                <a:buFont typeface="Arial" pitchFamily="34" charset="0"/>
                <a:buChar char="•"/>
              </a:pPr>
              <a:r>
                <a:rPr lang="fa-IR" sz="2800" kern="0" dirty="0" smtClean="0">
                  <a:solidFill>
                    <a:prstClr val="black"/>
                  </a:solidFill>
                  <a:cs typeface="B Nazanin" pitchFamily="2" charset="-78"/>
                </a:rPr>
                <a:t>پیش‏فروش‏های گسترده (حساب‏های امانی)</a:t>
              </a:r>
              <a:endParaRPr lang="fa-IR" sz="2800" kern="0" dirty="0">
                <a:solidFill>
                  <a:prstClr val="black"/>
                </a:solidFill>
                <a:cs typeface="B Nazanin" pitchFamily="2" charset="-7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47821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fa-IR" sz="3200" smtClean="0">
                <a:solidFill>
                  <a:srgbClr val="FFC000"/>
                </a:solidFill>
                <a:cs typeface="B Titr" pitchFamily="2" charset="-78"/>
              </a:rPr>
              <a:t>اهميت بررسي صندوق‏هاي بازنشستگي</a:t>
            </a:r>
            <a:endParaRPr lang="en-US" sz="3200" smtClean="0">
              <a:solidFill>
                <a:srgbClr val="FFC000"/>
              </a:solidFill>
              <a:cs typeface="B Titr" pitchFamily="2" charset="-78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428736"/>
          <a:ext cx="7467600" cy="46974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www.Iranfinance.net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99538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571472" y="1397000"/>
          <a:ext cx="7358114" cy="50323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57188" y="285750"/>
            <a:ext cx="6945312" cy="7080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r" rtl="1">
              <a:defRPr/>
            </a:pPr>
            <a:r>
              <a:rPr lang="fa-IR" sz="4000" b="1" dirty="0">
                <a:solidFill>
                  <a:schemeClr val="accent1">
                    <a:lumMod val="75000"/>
                  </a:schemeClr>
                </a:solidFill>
                <a:cs typeface="B Titr" pitchFamily="2" charset="-78"/>
              </a:rPr>
              <a:t>صندوق‏هاي بازنشستگي و بازار سرمايه</a:t>
            </a:r>
            <a:endParaRPr lang="en-US" sz="4000" b="1" dirty="0">
              <a:solidFill>
                <a:schemeClr val="accent1">
                  <a:lumMod val="75000"/>
                </a:schemeClr>
              </a:solidFill>
              <a:cs typeface="B Titr" pitchFamily="2" charset="-78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www.Iranfinance.net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87041707"/>
      </p:ext>
    </p:extLst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500034" y="0"/>
            <a:ext cx="7467600" cy="11430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fa-IR" sz="3600" b="1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  <a:ea typeface="+mn-ea"/>
                <a:cs typeface="B Titr" pitchFamily="2" charset="-78"/>
              </a:rPr>
              <a:t>قانون‌گذاری</a:t>
            </a:r>
            <a:endParaRPr lang="en-US" sz="3600" b="1" dirty="0" smtClean="0">
              <a:solidFill>
                <a:schemeClr val="accent1">
                  <a:lumMod val="75000"/>
                </a:schemeClr>
              </a:solidFill>
              <a:latin typeface="Arial" charset="0"/>
              <a:ea typeface="+mn-ea"/>
              <a:cs typeface="B Titr" pitchFamily="2" charset="-78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714348" y="1000108"/>
          <a:ext cx="7521575" cy="52864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5" name="Picture 1"/>
          <p:cNvPicPr>
            <a:picLocks noChangeAspect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8286776" y="6054834"/>
            <a:ext cx="857224" cy="80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www.Iranfinance.net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30097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fa-IR" sz="3600" b="1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  <a:ea typeface="+mn-ea"/>
                <a:cs typeface="B Titr" pitchFamily="2" charset="-78"/>
              </a:rPr>
              <a:t>قانون‌گذاری</a:t>
            </a:r>
            <a:endParaRPr lang="en-US" sz="3600" b="1" dirty="0" smtClean="0">
              <a:solidFill>
                <a:schemeClr val="accent1">
                  <a:lumMod val="75000"/>
                </a:schemeClr>
              </a:solidFill>
              <a:latin typeface="Arial" charset="0"/>
              <a:ea typeface="+mn-ea"/>
              <a:cs typeface="B Titr" pitchFamily="2" charset="-78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822325" y="1447800"/>
          <a:ext cx="7521575" cy="32321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2292" name="Picture 1"/>
          <p:cNvPicPr>
            <a:picLocks noChangeAspect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42844" y="3000372"/>
            <a:ext cx="3890963" cy="291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www.Iranfinance.net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16334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2971800"/>
            <a:ext cx="7772400" cy="1981200"/>
          </a:xfrm>
        </p:spPr>
        <p:txBody>
          <a:bodyPr>
            <a:noAutofit/>
          </a:bodyPr>
          <a:lstStyle/>
          <a:p>
            <a:pPr algn="ctr"/>
            <a:r>
              <a:rPr lang="fa-IR" sz="3600" b="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cs typeface="B Elham" pitchFamily="2" charset="-78"/>
              </a:rPr>
              <a:t/>
            </a:r>
            <a:br>
              <a:rPr lang="fa-IR" sz="3600" b="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cs typeface="B Elham" pitchFamily="2" charset="-78"/>
              </a:rPr>
            </a:br>
            <a:r>
              <a:rPr lang="fa-IR" sz="3600" b="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cs typeface="B Elham" pitchFamily="2" charset="-78"/>
              </a:rPr>
              <a:t/>
            </a:r>
            <a:br>
              <a:rPr lang="fa-IR" sz="3600" b="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cs typeface="B Elham" pitchFamily="2" charset="-78"/>
              </a:rPr>
            </a:br>
            <a:r>
              <a:rPr lang="fa-IR" sz="3600" b="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0066"/>
                </a:solidFill>
                <a:effectLst>
                  <a:reflection blurRad="12700" stA="28000" endPos="45000" dist="1000" dir="5400000" sy="-100000" algn="bl" rotWithShape="0"/>
                </a:effectLst>
                <a:cs typeface="B Elham" pitchFamily="2" charset="-78"/>
              </a:rPr>
              <a:t>جایگاه بازار سرمایه و نقش آن در تعامل با </a:t>
            </a:r>
            <a:br>
              <a:rPr lang="fa-IR" sz="3600" b="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0066"/>
                </a:solidFill>
                <a:effectLst>
                  <a:reflection blurRad="12700" stA="28000" endPos="45000" dist="1000" dir="5400000" sy="-100000" algn="bl" rotWithShape="0"/>
                </a:effectLst>
                <a:cs typeface="B Elham" pitchFamily="2" charset="-78"/>
              </a:rPr>
            </a:br>
            <a:r>
              <a:rPr lang="fa-IR" sz="3600" dirty="0" smtClean="0">
                <a:ln w="1905"/>
                <a:solidFill>
                  <a:srgbClr val="000066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B Elham" pitchFamily="2" charset="-78"/>
              </a:rPr>
              <a:t>صنعت بانکداری </a:t>
            </a:r>
            <a:r>
              <a:rPr lang="fa-IR" sz="3600" dirty="0" smtClean="0">
                <a:ln w="1905"/>
                <a:solidFill>
                  <a:srgbClr val="000066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B Elham" pitchFamily="2" charset="-78"/>
              </a:rPr>
              <a:t>در چارچوب اقتصاد مقاومتی</a:t>
            </a:r>
            <a:r>
              <a:rPr lang="en-US" sz="3600" b="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cs typeface="B Elham" pitchFamily="2" charset="-78"/>
              </a:rPr>
              <a:t/>
            </a:r>
            <a:br>
              <a:rPr lang="en-US" sz="3600" b="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cs typeface="B Elham" pitchFamily="2" charset="-78"/>
              </a:rPr>
            </a:br>
            <a:r>
              <a:rPr lang="en-US" sz="3600" b="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cs typeface="B Elham" pitchFamily="2" charset="-78"/>
              </a:rPr>
              <a:t/>
            </a:r>
            <a:br>
              <a:rPr lang="en-US" sz="3600" b="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cs typeface="B Elham" pitchFamily="2" charset="-78"/>
              </a:rPr>
            </a:br>
            <a:r>
              <a:rPr lang="en-US" sz="3600" b="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cs typeface="B Elham" pitchFamily="2" charset="-78"/>
              </a:rPr>
              <a:t/>
            </a:r>
            <a:br>
              <a:rPr lang="en-US" sz="3600" b="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cs typeface="B Elham" pitchFamily="2" charset="-78"/>
              </a:rPr>
            </a:br>
            <a:endParaRPr lang="fa-IR" sz="3600" b="0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cs typeface="B Elham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724400"/>
            <a:ext cx="7391400" cy="685800"/>
          </a:xfrm>
        </p:spPr>
        <p:txBody>
          <a:bodyPr>
            <a:normAutofit/>
          </a:bodyPr>
          <a:lstStyle/>
          <a:p>
            <a:pPr algn="ctr">
              <a:lnSpc>
                <a:spcPct val="30000"/>
              </a:lnSpc>
            </a:pPr>
            <a:endParaRPr lang="fa-IR" sz="20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cs typeface="B Bardiya" pitchFamily="2" charset="-78"/>
            </a:endParaRPr>
          </a:p>
          <a:p>
            <a:pPr algn="ctr">
              <a:lnSpc>
                <a:spcPct val="30000"/>
              </a:lnSpc>
            </a:pPr>
            <a:r>
              <a:rPr lang="fa-IR" sz="2000" b="1" kern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rebuchet MS"/>
                <a:ea typeface="+mj-ea"/>
                <a:cs typeface="B Bardiya" pitchFamily="2" charset="-78"/>
              </a:rPr>
              <a:t>حسین عبده تبریزی</a:t>
            </a:r>
          </a:p>
          <a:p>
            <a:pPr algn="ctr">
              <a:lnSpc>
                <a:spcPct val="30000"/>
              </a:lnSpc>
            </a:pPr>
            <a:endParaRPr lang="en-US" sz="2000" b="1" kern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rebuchet MS"/>
              <a:ea typeface="+mj-ea"/>
              <a:cs typeface="B Bardiya" pitchFamily="2" charset="-7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76400" y="5562600"/>
            <a:ext cx="7261600" cy="646331"/>
          </a:xfrm>
          <a:prstGeom prst="rect">
            <a:avLst/>
          </a:prstGeom>
          <a:noFill/>
        </p:spPr>
        <p:txBody>
          <a:bodyPr wrap="square" rtlCol="1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r" rtl="1"/>
            <a:r>
              <a:rPr lang="fa-IR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cs typeface="B Zar" pitchFamily="2" charset="-78"/>
              </a:rPr>
              <a:t> 28آبان‏ماه 1393</a:t>
            </a:r>
          </a:p>
          <a:p>
            <a:pPr algn="r" rtl="1"/>
            <a:r>
              <a:rPr lang="fa-IR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cs typeface="B Zar" pitchFamily="2" charset="-78"/>
              </a:rPr>
              <a:t>مرکز تحقیقات استراتژیک – مجمع تشخیص مصلحت نظام</a:t>
            </a:r>
            <a:endParaRPr lang="en-US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cs typeface="B Zar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fa-IR" sz="3600" b="1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  <a:ea typeface="+mn-ea"/>
                <a:cs typeface="B Titr" pitchFamily="2" charset="-78"/>
              </a:rPr>
              <a:t>قانون‌گذاری</a:t>
            </a:r>
            <a:endParaRPr lang="en-US" sz="3600" b="1" dirty="0" smtClean="0">
              <a:solidFill>
                <a:schemeClr val="accent1">
                  <a:lumMod val="75000"/>
                </a:schemeClr>
              </a:solidFill>
              <a:latin typeface="Arial" charset="0"/>
              <a:ea typeface="+mn-ea"/>
              <a:cs typeface="B Titr" pitchFamily="2" charset="-78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822325" y="1447800"/>
          <a:ext cx="7521575" cy="52673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www.Iranfinance.net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7140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fa-IR" sz="3600" b="1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  <a:ea typeface="+mn-ea"/>
                <a:cs typeface="B Titr" pitchFamily="2" charset="-78"/>
              </a:rPr>
              <a:t>افشاگری</a:t>
            </a:r>
            <a:endParaRPr lang="en-US" sz="3600" b="1" dirty="0" smtClean="0">
              <a:solidFill>
                <a:schemeClr val="accent1">
                  <a:lumMod val="75000"/>
                </a:schemeClr>
              </a:solidFill>
              <a:latin typeface="Arial" charset="0"/>
              <a:ea typeface="+mn-ea"/>
              <a:cs typeface="B Titr" pitchFamily="2" charset="-78"/>
            </a:endParaRPr>
          </a:p>
        </p:txBody>
      </p:sp>
      <p:pic>
        <p:nvPicPr>
          <p:cNvPr id="14339" name="Picture 1"/>
          <p:cNvPicPr>
            <a:picLocks noChangeAspect="1"/>
          </p:cNvPicPr>
          <p:nvPr/>
        </p:nvPicPr>
        <p:blipFill>
          <a:blip r:embed="rId3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0" y="1500174"/>
            <a:ext cx="4078288" cy="346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822325" y="1447800"/>
          <a:ext cx="7521575" cy="51959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www.Iranfinance.net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54781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sz="3200" dirty="0" smtClean="0"/>
              <a:t>اشکال تأثیر متقابل بانک‌ها و بازارهای سرمایه</a:t>
            </a:r>
            <a:endParaRPr lang="en-US" sz="32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22659692"/>
              </p:ext>
            </p:extLst>
          </p:nvPr>
        </p:nvGraphicFramePr>
        <p:xfrm>
          <a:off x="457200" y="1371600"/>
          <a:ext cx="8229600" cy="5026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A1594A-FFBB-4D4C-9102-B83135140D26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رابطۀ رقابت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371600"/>
          <a:ext cx="8229600" cy="5026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A1594A-FFBB-4D4C-9102-B83135140D26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371600"/>
          <a:ext cx="8229600" cy="5026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A1594A-FFBB-4D4C-9102-B83135140D26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کمک </a:t>
            </a:r>
            <a:r>
              <a:rPr lang="ar-SA" dirty="0" smtClean="0"/>
              <a:t>بانک‌ها به بازار سرمایه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371600"/>
          <a:ext cx="8229600" cy="5026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A1594A-FFBB-4D4C-9102-B83135140D26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کمک </a:t>
            </a:r>
            <a:r>
              <a:rPr lang="ar-SA" dirty="0" smtClean="0"/>
              <a:t>بازار سرمایه</a:t>
            </a:r>
            <a:r>
              <a:rPr lang="fa-IR" dirty="0" smtClean="0"/>
              <a:t> به </a:t>
            </a:r>
            <a:r>
              <a:rPr lang="ar-SA" dirty="0" smtClean="0"/>
              <a:t>بانک‌ها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371600"/>
          <a:ext cx="8229600" cy="5026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A1594A-FFBB-4D4C-9102-B83135140D26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محصولات مشترک-اختلاط بازارها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371600"/>
          <a:ext cx="8229600" cy="5026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A1594A-FFBB-4D4C-9102-B83135140D26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48964832"/>
              </p:ext>
            </p:extLst>
          </p:nvPr>
        </p:nvGraphicFramePr>
        <p:xfrm>
          <a:off x="457200" y="1371600"/>
          <a:ext cx="8229600" cy="5026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A1594A-FFBB-4D4C-9102-B83135140D26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تحول صنعت بانکداری</a:t>
            </a:r>
            <a:endParaRPr lang="fa-IR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685800" y="1196975"/>
          <a:ext cx="7772400" cy="44672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F6E0E0F-969A-4892-81E0-64C98005C0C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6">
                                            <p:graphicEl>
                                              <a:dgm id="{EF6E0E0F-969A-4892-81E0-64C98005C0C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6">
                                            <p:graphicEl>
                                              <a:dgm id="{EF6E0E0F-969A-4892-81E0-64C98005C0C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6">
                                            <p:graphicEl>
                                              <a:dgm id="{EF6E0E0F-969A-4892-81E0-64C98005C0C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6">
                                            <p:graphicEl>
                                              <a:dgm id="{EF6E0E0F-969A-4892-81E0-64C98005C0C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F6E0E0F-969A-4892-81E0-64C98005C0C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F6E0E0F-969A-4892-81E0-64C98005C0C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4817393-D288-494B-8264-DA3F7961E9A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6">
                                            <p:graphicEl>
                                              <a:dgm id="{F4817393-D288-494B-8264-DA3F7961E9A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6">
                                            <p:graphicEl>
                                              <a:dgm id="{F4817393-D288-494B-8264-DA3F7961E9A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6">
                                            <p:graphicEl>
                                              <a:dgm id="{F4817393-D288-494B-8264-DA3F7961E9A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6">
                                            <p:graphicEl>
                                              <a:dgm id="{F4817393-D288-494B-8264-DA3F7961E9A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4817393-D288-494B-8264-DA3F7961E9A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4817393-D288-494B-8264-DA3F7961E9A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DA2DDAF-7BFD-4EC0-BE54-CAFA7BD59B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800" decel="100000"/>
                                        <p:tgtEl>
                                          <p:spTgt spid="6">
                                            <p:graphicEl>
                                              <a:dgm id="{6DA2DDAF-7BFD-4EC0-BE54-CAFA7BD59B4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6">
                                            <p:graphicEl>
                                              <a:dgm id="{6DA2DDAF-7BFD-4EC0-BE54-CAFA7BD59B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6">
                                            <p:graphicEl>
                                              <a:dgm id="{6DA2DDAF-7BFD-4EC0-BE54-CAFA7BD59B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6">
                                            <p:graphicEl>
                                              <a:dgm id="{6DA2DDAF-7BFD-4EC0-BE54-CAFA7BD59B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DA2DDAF-7BFD-4EC0-BE54-CAFA7BD59B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DA2DDAF-7BFD-4EC0-BE54-CAFA7BD59B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63CA697-650B-4909-91C6-D54CB76941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800" decel="100000"/>
                                        <p:tgtEl>
                                          <p:spTgt spid="6">
                                            <p:graphicEl>
                                              <a:dgm id="{163CA697-650B-4909-91C6-D54CB76941C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6">
                                            <p:graphicEl>
                                              <a:dgm id="{163CA697-650B-4909-91C6-D54CB76941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800" decel="100000" fill="hold"/>
                                        <p:tgtEl>
                                          <p:spTgt spid="6">
                                            <p:graphicEl>
                                              <a:dgm id="{163CA697-650B-4909-91C6-D54CB76941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6">
                                            <p:graphicEl>
                                              <a:dgm id="{163CA697-650B-4909-91C6-D54CB76941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63CA697-650B-4909-91C6-D54CB76941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63CA697-650B-4909-91C6-D54CB76941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86864D0-852C-433F-AE00-B64087CE15D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800" decel="100000"/>
                                        <p:tgtEl>
                                          <p:spTgt spid="6">
                                            <p:graphicEl>
                                              <a:dgm id="{C86864D0-852C-433F-AE00-B64087CE15D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800" decel="100000" fill="hold"/>
                                        <p:tgtEl>
                                          <p:spTgt spid="6">
                                            <p:graphicEl>
                                              <a:dgm id="{C86864D0-852C-433F-AE00-B64087CE15D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800" decel="100000" fill="hold"/>
                                        <p:tgtEl>
                                          <p:spTgt spid="6">
                                            <p:graphicEl>
                                              <a:dgm id="{C86864D0-852C-433F-AE00-B64087CE15D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800" decel="100000" fill="hold"/>
                                        <p:tgtEl>
                                          <p:spTgt spid="6">
                                            <p:graphicEl>
                                              <a:dgm id="{C86864D0-852C-433F-AE00-B64087CE15D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86864D0-852C-433F-AE00-B64087CE15D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86864D0-852C-433F-AE00-B64087CE15D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lvlOne"/>
        </p:bldSub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مسیر رشد 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371600"/>
          <a:ext cx="8229600" cy="5026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A1594A-FFBB-4D4C-9102-B83135140D26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767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5006219-497A-4A23-AC33-08F06F3B863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graphicEl>
                                              <a:dgm id="{25006219-497A-4A23-AC33-08F06F3B863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graphicEl>
                                              <a:dgm id="{25006219-497A-4A23-AC33-08F06F3B863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graphicEl>
                                              <a:dgm id="{25006219-497A-4A23-AC33-08F06F3B863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04F0768-A322-411B-A474-DA9A813DCFA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>
                                            <p:graphicEl>
                                              <a:dgm id="{204F0768-A322-411B-A474-DA9A813DCFA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graphicEl>
                                              <a:dgm id="{204F0768-A322-411B-A474-DA9A813DCFA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graphicEl>
                                              <a:dgm id="{204F0768-A322-411B-A474-DA9A813DCFA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E8DF387-4FBE-4285-8D5C-23F30265B3C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>
                                            <p:graphicEl>
                                              <a:dgm id="{1E8DF387-4FBE-4285-8D5C-23F30265B3C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graphicEl>
                                              <a:dgm id="{1E8DF387-4FBE-4285-8D5C-23F30265B3C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graphicEl>
                                              <a:dgm id="{1E8DF387-4FBE-4285-8D5C-23F30265B3C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4783644-2A2F-44F8-8FBB-DCF4E11D2EF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">
                                            <p:graphicEl>
                                              <a:dgm id="{E4783644-2A2F-44F8-8FBB-DCF4E11D2EF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>
                                            <p:graphicEl>
                                              <a:dgm id="{E4783644-2A2F-44F8-8FBB-DCF4E11D2EF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>
                                            <p:graphicEl>
                                              <a:dgm id="{E4783644-2A2F-44F8-8FBB-DCF4E11D2EF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7848600" cy="792162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>
              <a:buClr>
                <a:srgbClr val="E7C000"/>
              </a:buClr>
            </a:pPr>
            <a:r>
              <a:rPr lang="fa-IR" sz="3200" dirty="0" smtClean="0">
                <a:solidFill>
                  <a:schemeClr val="accent1"/>
                </a:solidFill>
                <a:latin typeface="+mj-lt"/>
                <a:ea typeface="+mj-ea"/>
                <a:cs typeface="B Elham" pitchFamily="2" charset="-78"/>
              </a:rPr>
              <a:t>شرکت‌های تأمین سرمایه در مقابل بانک‌های تجاری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916113"/>
            <a:ext cx="4040188" cy="639762"/>
          </a:xfr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</a:pPr>
            <a:r>
              <a:rPr lang="fa-IR" sz="36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  <a:ea typeface="+mj-ea"/>
                <a:cs typeface="B Elham" pitchFamily="2" charset="-78"/>
              </a:rPr>
              <a:t>بانک تجاری</a:t>
            </a:r>
            <a:endParaRPr lang="fa-IR" sz="3600" b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+mj-lt"/>
              <a:ea typeface="+mj-ea"/>
              <a:cs typeface="B Elham" pitchFamily="2" charset="-78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568825" y="1916113"/>
            <a:ext cx="4041775" cy="639762"/>
          </a:xfr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</a:pPr>
            <a:r>
              <a:rPr lang="fa-IR" sz="36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  <a:ea typeface="+mj-ea"/>
                <a:cs typeface="B Elham" pitchFamily="2" charset="-78"/>
              </a:rPr>
              <a:t>تأمین سرمایه</a:t>
            </a:r>
            <a:endParaRPr lang="fa-IR" sz="3600" b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+mj-lt"/>
              <a:ea typeface="+mj-ea"/>
              <a:cs typeface="B Elham" pitchFamily="2" charset="-78"/>
            </a:endParaRPr>
          </a:p>
        </p:txBody>
      </p:sp>
      <p:sp>
        <p:nvSpPr>
          <p:cNvPr id="17" name="Freeform 16"/>
          <p:cNvSpPr/>
          <p:nvPr/>
        </p:nvSpPr>
        <p:spPr>
          <a:xfrm>
            <a:off x="531024" y="2691765"/>
            <a:ext cx="3931920" cy="551655"/>
          </a:xfrm>
          <a:custGeom>
            <a:avLst/>
            <a:gdLst>
              <a:gd name="connsiteX0" fmla="*/ 0 w 3931920"/>
              <a:gd name="connsiteY0" fmla="*/ 91944 h 551655"/>
              <a:gd name="connsiteX1" fmla="*/ 26930 w 3931920"/>
              <a:gd name="connsiteY1" fmla="*/ 26930 h 551655"/>
              <a:gd name="connsiteX2" fmla="*/ 91944 w 3931920"/>
              <a:gd name="connsiteY2" fmla="*/ 0 h 551655"/>
              <a:gd name="connsiteX3" fmla="*/ 3839976 w 3931920"/>
              <a:gd name="connsiteY3" fmla="*/ 0 h 551655"/>
              <a:gd name="connsiteX4" fmla="*/ 3904990 w 3931920"/>
              <a:gd name="connsiteY4" fmla="*/ 26930 h 551655"/>
              <a:gd name="connsiteX5" fmla="*/ 3931920 w 3931920"/>
              <a:gd name="connsiteY5" fmla="*/ 91944 h 551655"/>
              <a:gd name="connsiteX6" fmla="*/ 3931920 w 3931920"/>
              <a:gd name="connsiteY6" fmla="*/ 459711 h 551655"/>
              <a:gd name="connsiteX7" fmla="*/ 3904990 w 3931920"/>
              <a:gd name="connsiteY7" fmla="*/ 524725 h 551655"/>
              <a:gd name="connsiteX8" fmla="*/ 3839976 w 3931920"/>
              <a:gd name="connsiteY8" fmla="*/ 551655 h 551655"/>
              <a:gd name="connsiteX9" fmla="*/ 91944 w 3931920"/>
              <a:gd name="connsiteY9" fmla="*/ 551655 h 551655"/>
              <a:gd name="connsiteX10" fmla="*/ 26930 w 3931920"/>
              <a:gd name="connsiteY10" fmla="*/ 524725 h 551655"/>
              <a:gd name="connsiteX11" fmla="*/ 0 w 3931920"/>
              <a:gd name="connsiteY11" fmla="*/ 459711 h 551655"/>
              <a:gd name="connsiteX12" fmla="*/ 0 w 3931920"/>
              <a:gd name="connsiteY12" fmla="*/ 91944 h 5516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931920" h="551655">
                <a:moveTo>
                  <a:pt x="0" y="91944"/>
                </a:moveTo>
                <a:cubicBezTo>
                  <a:pt x="0" y="67559"/>
                  <a:pt x="9687" y="44173"/>
                  <a:pt x="26930" y="26930"/>
                </a:cubicBezTo>
                <a:cubicBezTo>
                  <a:pt x="44173" y="9687"/>
                  <a:pt x="67559" y="0"/>
                  <a:pt x="91944" y="0"/>
                </a:cubicBezTo>
                <a:lnTo>
                  <a:pt x="3839976" y="0"/>
                </a:lnTo>
                <a:cubicBezTo>
                  <a:pt x="3864361" y="0"/>
                  <a:pt x="3887747" y="9687"/>
                  <a:pt x="3904990" y="26930"/>
                </a:cubicBezTo>
                <a:cubicBezTo>
                  <a:pt x="3922233" y="44173"/>
                  <a:pt x="3931920" y="67559"/>
                  <a:pt x="3931920" y="91944"/>
                </a:cubicBezTo>
                <a:lnTo>
                  <a:pt x="3931920" y="459711"/>
                </a:lnTo>
                <a:cubicBezTo>
                  <a:pt x="3931920" y="484096"/>
                  <a:pt x="3922233" y="507482"/>
                  <a:pt x="3904990" y="524725"/>
                </a:cubicBezTo>
                <a:cubicBezTo>
                  <a:pt x="3887747" y="541968"/>
                  <a:pt x="3864361" y="551655"/>
                  <a:pt x="3839976" y="551655"/>
                </a:cubicBezTo>
                <a:lnTo>
                  <a:pt x="91944" y="551655"/>
                </a:lnTo>
                <a:cubicBezTo>
                  <a:pt x="67559" y="551655"/>
                  <a:pt x="44173" y="541968"/>
                  <a:pt x="26930" y="524725"/>
                </a:cubicBezTo>
                <a:cubicBezTo>
                  <a:pt x="9687" y="507482"/>
                  <a:pt x="0" y="484096"/>
                  <a:pt x="0" y="459711"/>
                </a:cubicBezTo>
                <a:lnTo>
                  <a:pt x="0" y="91944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3">
            <a:schemeClr val="dk2">
              <a:hueOff val="0"/>
              <a:satOff val="0"/>
              <a:lumOff val="0"/>
              <a:alphaOff val="0"/>
            </a:schemeClr>
          </a:fillRef>
          <a:effectRef idx="2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14560" tIns="114560" rIns="114560" bIns="114560" numCol="1" spcCol="1270" anchor="ctr" anchorCtr="0">
            <a:noAutofit/>
          </a:bodyPr>
          <a:lstStyle/>
          <a:p>
            <a:pPr lvl="0" algn="ctr" defTabSz="102235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2300" kern="1200" dirty="0" smtClean="0">
                <a:cs typeface="B Zar" pitchFamily="2" charset="-78"/>
              </a:rPr>
              <a:t>سپرده‌پذیر</a:t>
            </a:r>
            <a:endParaRPr lang="fa-IR" sz="2300" kern="1200" dirty="0">
              <a:cs typeface="B Zar" pitchFamily="2" charset="-78"/>
            </a:endParaRPr>
          </a:p>
        </p:txBody>
      </p:sp>
      <p:sp>
        <p:nvSpPr>
          <p:cNvPr id="18" name="Freeform 17"/>
          <p:cNvSpPr/>
          <p:nvPr/>
        </p:nvSpPr>
        <p:spPr>
          <a:xfrm>
            <a:off x="531024" y="3309660"/>
            <a:ext cx="3931920" cy="551655"/>
          </a:xfrm>
          <a:custGeom>
            <a:avLst/>
            <a:gdLst>
              <a:gd name="connsiteX0" fmla="*/ 0 w 3931920"/>
              <a:gd name="connsiteY0" fmla="*/ 91944 h 551655"/>
              <a:gd name="connsiteX1" fmla="*/ 26930 w 3931920"/>
              <a:gd name="connsiteY1" fmla="*/ 26930 h 551655"/>
              <a:gd name="connsiteX2" fmla="*/ 91944 w 3931920"/>
              <a:gd name="connsiteY2" fmla="*/ 0 h 551655"/>
              <a:gd name="connsiteX3" fmla="*/ 3839976 w 3931920"/>
              <a:gd name="connsiteY3" fmla="*/ 0 h 551655"/>
              <a:gd name="connsiteX4" fmla="*/ 3904990 w 3931920"/>
              <a:gd name="connsiteY4" fmla="*/ 26930 h 551655"/>
              <a:gd name="connsiteX5" fmla="*/ 3931920 w 3931920"/>
              <a:gd name="connsiteY5" fmla="*/ 91944 h 551655"/>
              <a:gd name="connsiteX6" fmla="*/ 3931920 w 3931920"/>
              <a:gd name="connsiteY6" fmla="*/ 459711 h 551655"/>
              <a:gd name="connsiteX7" fmla="*/ 3904990 w 3931920"/>
              <a:gd name="connsiteY7" fmla="*/ 524725 h 551655"/>
              <a:gd name="connsiteX8" fmla="*/ 3839976 w 3931920"/>
              <a:gd name="connsiteY8" fmla="*/ 551655 h 551655"/>
              <a:gd name="connsiteX9" fmla="*/ 91944 w 3931920"/>
              <a:gd name="connsiteY9" fmla="*/ 551655 h 551655"/>
              <a:gd name="connsiteX10" fmla="*/ 26930 w 3931920"/>
              <a:gd name="connsiteY10" fmla="*/ 524725 h 551655"/>
              <a:gd name="connsiteX11" fmla="*/ 0 w 3931920"/>
              <a:gd name="connsiteY11" fmla="*/ 459711 h 551655"/>
              <a:gd name="connsiteX12" fmla="*/ 0 w 3931920"/>
              <a:gd name="connsiteY12" fmla="*/ 91944 h 5516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931920" h="551655">
                <a:moveTo>
                  <a:pt x="0" y="91944"/>
                </a:moveTo>
                <a:cubicBezTo>
                  <a:pt x="0" y="67559"/>
                  <a:pt x="9687" y="44173"/>
                  <a:pt x="26930" y="26930"/>
                </a:cubicBezTo>
                <a:cubicBezTo>
                  <a:pt x="44173" y="9687"/>
                  <a:pt x="67559" y="0"/>
                  <a:pt x="91944" y="0"/>
                </a:cubicBezTo>
                <a:lnTo>
                  <a:pt x="3839976" y="0"/>
                </a:lnTo>
                <a:cubicBezTo>
                  <a:pt x="3864361" y="0"/>
                  <a:pt x="3887747" y="9687"/>
                  <a:pt x="3904990" y="26930"/>
                </a:cubicBezTo>
                <a:cubicBezTo>
                  <a:pt x="3922233" y="44173"/>
                  <a:pt x="3931920" y="67559"/>
                  <a:pt x="3931920" y="91944"/>
                </a:cubicBezTo>
                <a:lnTo>
                  <a:pt x="3931920" y="459711"/>
                </a:lnTo>
                <a:cubicBezTo>
                  <a:pt x="3931920" y="484096"/>
                  <a:pt x="3922233" y="507482"/>
                  <a:pt x="3904990" y="524725"/>
                </a:cubicBezTo>
                <a:cubicBezTo>
                  <a:pt x="3887747" y="541968"/>
                  <a:pt x="3864361" y="551655"/>
                  <a:pt x="3839976" y="551655"/>
                </a:cubicBezTo>
                <a:lnTo>
                  <a:pt x="91944" y="551655"/>
                </a:lnTo>
                <a:cubicBezTo>
                  <a:pt x="67559" y="551655"/>
                  <a:pt x="44173" y="541968"/>
                  <a:pt x="26930" y="524725"/>
                </a:cubicBezTo>
                <a:cubicBezTo>
                  <a:pt x="9687" y="507482"/>
                  <a:pt x="0" y="484096"/>
                  <a:pt x="0" y="459711"/>
                </a:cubicBezTo>
                <a:lnTo>
                  <a:pt x="0" y="91944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3">
            <a:schemeClr val="dk2">
              <a:hueOff val="0"/>
              <a:satOff val="0"/>
              <a:lumOff val="0"/>
              <a:alphaOff val="0"/>
            </a:schemeClr>
          </a:fillRef>
          <a:effectRef idx="2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14560" tIns="114560" rIns="114560" bIns="114560" numCol="1" spcCol="1270" anchor="ctr" anchorCtr="0">
            <a:noAutofit/>
          </a:bodyPr>
          <a:lstStyle/>
          <a:p>
            <a:pPr lvl="0" algn="ctr" defTabSz="102235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2300" kern="1200" dirty="0" smtClean="0">
                <a:cs typeface="B Zar" pitchFamily="2" charset="-78"/>
              </a:rPr>
              <a:t>تأمین مالی افراد و شرکت‌ها</a:t>
            </a:r>
            <a:endParaRPr lang="fa-IR" sz="2300" kern="1200" dirty="0">
              <a:cs typeface="B Zar" pitchFamily="2" charset="-78"/>
            </a:endParaRPr>
          </a:p>
        </p:txBody>
      </p:sp>
      <p:sp>
        <p:nvSpPr>
          <p:cNvPr id="19" name="Freeform 18"/>
          <p:cNvSpPr/>
          <p:nvPr/>
        </p:nvSpPr>
        <p:spPr>
          <a:xfrm>
            <a:off x="531024" y="3927555"/>
            <a:ext cx="3931920" cy="551655"/>
          </a:xfrm>
          <a:custGeom>
            <a:avLst/>
            <a:gdLst>
              <a:gd name="connsiteX0" fmla="*/ 0 w 3931920"/>
              <a:gd name="connsiteY0" fmla="*/ 91944 h 551655"/>
              <a:gd name="connsiteX1" fmla="*/ 26930 w 3931920"/>
              <a:gd name="connsiteY1" fmla="*/ 26930 h 551655"/>
              <a:gd name="connsiteX2" fmla="*/ 91944 w 3931920"/>
              <a:gd name="connsiteY2" fmla="*/ 0 h 551655"/>
              <a:gd name="connsiteX3" fmla="*/ 3839976 w 3931920"/>
              <a:gd name="connsiteY3" fmla="*/ 0 h 551655"/>
              <a:gd name="connsiteX4" fmla="*/ 3904990 w 3931920"/>
              <a:gd name="connsiteY4" fmla="*/ 26930 h 551655"/>
              <a:gd name="connsiteX5" fmla="*/ 3931920 w 3931920"/>
              <a:gd name="connsiteY5" fmla="*/ 91944 h 551655"/>
              <a:gd name="connsiteX6" fmla="*/ 3931920 w 3931920"/>
              <a:gd name="connsiteY6" fmla="*/ 459711 h 551655"/>
              <a:gd name="connsiteX7" fmla="*/ 3904990 w 3931920"/>
              <a:gd name="connsiteY7" fmla="*/ 524725 h 551655"/>
              <a:gd name="connsiteX8" fmla="*/ 3839976 w 3931920"/>
              <a:gd name="connsiteY8" fmla="*/ 551655 h 551655"/>
              <a:gd name="connsiteX9" fmla="*/ 91944 w 3931920"/>
              <a:gd name="connsiteY9" fmla="*/ 551655 h 551655"/>
              <a:gd name="connsiteX10" fmla="*/ 26930 w 3931920"/>
              <a:gd name="connsiteY10" fmla="*/ 524725 h 551655"/>
              <a:gd name="connsiteX11" fmla="*/ 0 w 3931920"/>
              <a:gd name="connsiteY11" fmla="*/ 459711 h 551655"/>
              <a:gd name="connsiteX12" fmla="*/ 0 w 3931920"/>
              <a:gd name="connsiteY12" fmla="*/ 91944 h 5516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931920" h="551655">
                <a:moveTo>
                  <a:pt x="0" y="91944"/>
                </a:moveTo>
                <a:cubicBezTo>
                  <a:pt x="0" y="67559"/>
                  <a:pt x="9687" y="44173"/>
                  <a:pt x="26930" y="26930"/>
                </a:cubicBezTo>
                <a:cubicBezTo>
                  <a:pt x="44173" y="9687"/>
                  <a:pt x="67559" y="0"/>
                  <a:pt x="91944" y="0"/>
                </a:cubicBezTo>
                <a:lnTo>
                  <a:pt x="3839976" y="0"/>
                </a:lnTo>
                <a:cubicBezTo>
                  <a:pt x="3864361" y="0"/>
                  <a:pt x="3887747" y="9687"/>
                  <a:pt x="3904990" y="26930"/>
                </a:cubicBezTo>
                <a:cubicBezTo>
                  <a:pt x="3922233" y="44173"/>
                  <a:pt x="3931920" y="67559"/>
                  <a:pt x="3931920" y="91944"/>
                </a:cubicBezTo>
                <a:lnTo>
                  <a:pt x="3931920" y="459711"/>
                </a:lnTo>
                <a:cubicBezTo>
                  <a:pt x="3931920" y="484096"/>
                  <a:pt x="3922233" y="507482"/>
                  <a:pt x="3904990" y="524725"/>
                </a:cubicBezTo>
                <a:cubicBezTo>
                  <a:pt x="3887747" y="541968"/>
                  <a:pt x="3864361" y="551655"/>
                  <a:pt x="3839976" y="551655"/>
                </a:cubicBezTo>
                <a:lnTo>
                  <a:pt x="91944" y="551655"/>
                </a:lnTo>
                <a:cubicBezTo>
                  <a:pt x="67559" y="551655"/>
                  <a:pt x="44173" y="541968"/>
                  <a:pt x="26930" y="524725"/>
                </a:cubicBezTo>
                <a:cubicBezTo>
                  <a:pt x="9687" y="507482"/>
                  <a:pt x="0" y="484096"/>
                  <a:pt x="0" y="459711"/>
                </a:cubicBezTo>
                <a:lnTo>
                  <a:pt x="0" y="91944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3">
            <a:schemeClr val="dk2">
              <a:hueOff val="0"/>
              <a:satOff val="0"/>
              <a:lumOff val="0"/>
              <a:alphaOff val="0"/>
            </a:schemeClr>
          </a:fillRef>
          <a:effectRef idx="2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14560" tIns="114560" rIns="114560" bIns="114560" numCol="1" spcCol="1270" anchor="ctr" anchorCtr="0">
            <a:noAutofit/>
          </a:bodyPr>
          <a:lstStyle/>
          <a:p>
            <a:pPr lvl="0" algn="ctr" defTabSz="102235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2300" kern="1200" dirty="0" smtClean="0">
                <a:cs typeface="B Zar" pitchFamily="2" charset="-78"/>
              </a:rPr>
              <a:t>عمدۀ فعالیت‌ها در بازار پول</a:t>
            </a:r>
            <a:endParaRPr lang="fa-IR" sz="2300" kern="1200" dirty="0">
              <a:cs typeface="B Zar" pitchFamily="2" charset="-78"/>
            </a:endParaRPr>
          </a:p>
        </p:txBody>
      </p:sp>
      <p:sp>
        <p:nvSpPr>
          <p:cNvPr id="20" name="Freeform 19"/>
          <p:cNvSpPr/>
          <p:nvPr/>
        </p:nvSpPr>
        <p:spPr>
          <a:xfrm>
            <a:off x="531024" y="4545450"/>
            <a:ext cx="3931920" cy="551655"/>
          </a:xfrm>
          <a:custGeom>
            <a:avLst/>
            <a:gdLst>
              <a:gd name="connsiteX0" fmla="*/ 0 w 3931920"/>
              <a:gd name="connsiteY0" fmla="*/ 91944 h 551655"/>
              <a:gd name="connsiteX1" fmla="*/ 26930 w 3931920"/>
              <a:gd name="connsiteY1" fmla="*/ 26930 h 551655"/>
              <a:gd name="connsiteX2" fmla="*/ 91944 w 3931920"/>
              <a:gd name="connsiteY2" fmla="*/ 0 h 551655"/>
              <a:gd name="connsiteX3" fmla="*/ 3839976 w 3931920"/>
              <a:gd name="connsiteY3" fmla="*/ 0 h 551655"/>
              <a:gd name="connsiteX4" fmla="*/ 3904990 w 3931920"/>
              <a:gd name="connsiteY4" fmla="*/ 26930 h 551655"/>
              <a:gd name="connsiteX5" fmla="*/ 3931920 w 3931920"/>
              <a:gd name="connsiteY5" fmla="*/ 91944 h 551655"/>
              <a:gd name="connsiteX6" fmla="*/ 3931920 w 3931920"/>
              <a:gd name="connsiteY6" fmla="*/ 459711 h 551655"/>
              <a:gd name="connsiteX7" fmla="*/ 3904990 w 3931920"/>
              <a:gd name="connsiteY7" fmla="*/ 524725 h 551655"/>
              <a:gd name="connsiteX8" fmla="*/ 3839976 w 3931920"/>
              <a:gd name="connsiteY8" fmla="*/ 551655 h 551655"/>
              <a:gd name="connsiteX9" fmla="*/ 91944 w 3931920"/>
              <a:gd name="connsiteY9" fmla="*/ 551655 h 551655"/>
              <a:gd name="connsiteX10" fmla="*/ 26930 w 3931920"/>
              <a:gd name="connsiteY10" fmla="*/ 524725 h 551655"/>
              <a:gd name="connsiteX11" fmla="*/ 0 w 3931920"/>
              <a:gd name="connsiteY11" fmla="*/ 459711 h 551655"/>
              <a:gd name="connsiteX12" fmla="*/ 0 w 3931920"/>
              <a:gd name="connsiteY12" fmla="*/ 91944 h 5516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931920" h="551655">
                <a:moveTo>
                  <a:pt x="0" y="91944"/>
                </a:moveTo>
                <a:cubicBezTo>
                  <a:pt x="0" y="67559"/>
                  <a:pt x="9687" y="44173"/>
                  <a:pt x="26930" y="26930"/>
                </a:cubicBezTo>
                <a:cubicBezTo>
                  <a:pt x="44173" y="9687"/>
                  <a:pt x="67559" y="0"/>
                  <a:pt x="91944" y="0"/>
                </a:cubicBezTo>
                <a:lnTo>
                  <a:pt x="3839976" y="0"/>
                </a:lnTo>
                <a:cubicBezTo>
                  <a:pt x="3864361" y="0"/>
                  <a:pt x="3887747" y="9687"/>
                  <a:pt x="3904990" y="26930"/>
                </a:cubicBezTo>
                <a:cubicBezTo>
                  <a:pt x="3922233" y="44173"/>
                  <a:pt x="3931920" y="67559"/>
                  <a:pt x="3931920" y="91944"/>
                </a:cubicBezTo>
                <a:lnTo>
                  <a:pt x="3931920" y="459711"/>
                </a:lnTo>
                <a:cubicBezTo>
                  <a:pt x="3931920" y="484096"/>
                  <a:pt x="3922233" y="507482"/>
                  <a:pt x="3904990" y="524725"/>
                </a:cubicBezTo>
                <a:cubicBezTo>
                  <a:pt x="3887747" y="541968"/>
                  <a:pt x="3864361" y="551655"/>
                  <a:pt x="3839976" y="551655"/>
                </a:cubicBezTo>
                <a:lnTo>
                  <a:pt x="91944" y="551655"/>
                </a:lnTo>
                <a:cubicBezTo>
                  <a:pt x="67559" y="551655"/>
                  <a:pt x="44173" y="541968"/>
                  <a:pt x="26930" y="524725"/>
                </a:cubicBezTo>
                <a:cubicBezTo>
                  <a:pt x="9687" y="507482"/>
                  <a:pt x="0" y="484096"/>
                  <a:pt x="0" y="459711"/>
                </a:cubicBezTo>
                <a:lnTo>
                  <a:pt x="0" y="91944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3">
            <a:schemeClr val="dk2">
              <a:hueOff val="0"/>
              <a:satOff val="0"/>
              <a:lumOff val="0"/>
              <a:alphaOff val="0"/>
            </a:schemeClr>
          </a:fillRef>
          <a:effectRef idx="2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14560" tIns="114560" rIns="114560" bIns="114560" numCol="1" spcCol="1270" anchor="ctr" anchorCtr="0">
            <a:noAutofit/>
          </a:bodyPr>
          <a:lstStyle/>
          <a:p>
            <a:pPr lvl="0" algn="ctr" defTabSz="102235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2300" kern="1200" dirty="0" smtClean="0">
                <a:cs typeface="B Zar" pitchFamily="2" charset="-78"/>
              </a:rPr>
              <a:t>عمدۀ درآمد از شکاف نرخ بهره  </a:t>
            </a:r>
            <a:endParaRPr lang="en-US" sz="2300" kern="1200" dirty="0">
              <a:cs typeface="B Zar" pitchFamily="2" charset="-78"/>
            </a:endParaRPr>
          </a:p>
        </p:txBody>
      </p:sp>
      <p:sp>
        <p:nvSpPr>
          <p:cNvPr id="21" name="Freeform 20"/>
          <p:cNvSpPr/>
          <p:nvPr/>
        </p:nvSpPr>
        <p:spPr>
          <a:xfrm>
            <a:off x="531024" y="5163345"/>
            <a:ext cx="3931920" cy="551655"/>
          </a:xfrm>
          <a:custGeom>
            <a:avLst/>
            <a:gdLst>
              <a:gd name="connsiteX0" fmla="*/ 0 w 3931920"/>
              <a:gd name="connsiteY0" fmla="*/ 91944 h 551655"/>
              <a:gd name="connsiteX1" fmla="*/ 26930 w 3931920"/>
              <a:gd name="connsiteY1" fmla="*/ 26930 h 551655"/>
              <a:gd name="connsiteX2" fmla="*/ 91944 w 3931920"/>
              <a:gd name="connsiteY2" fmla="*/ 0 h 551655"/>
              <a:gd name="connsiteX3" fmla="*/ 3839976 w 3931920"/>
              <a:gd name="connsiteY3" fmla="*/ 0 h 551655"/>
              <a:gd name="connsiteX4" fmla="*/ 3904990 w 3931920"/>
              <a:gd name="connsiteY4" fmla="*/ 26930 h 551655"/>
              <a:gd name="connsiteX5" fmla="*/ 3931920 w 3931920"/>
              <a:gd name="connsiteY5" fmla="*/ 91944 h 551655"/>
              <a:gd name="connsiteX6" fmla="*/ 3931920 w 3931920"/>
              <a:gd name="connsiteY6" fmla="*/ 459711 h 551655"/>
              <a:gd name="connsiteX7" fmla="*/ 3904990 w 3931920"/>
              <a:gd name="connsiteY7" fmla="*/ 524725 h 551655"/>
              <a:gd name="connsiteX8" fmla="*/ 3839976 w 3931920"/>
              <a:gd name="connsiteY8" fmla="*/ 551655 h 551655"/>
              <a:gd name="connsiteX9" fmla="*/ 91944 w 3931920"/>
              <a:gd name="connsiteY9" fmla="*/ 551655 h 551655"/>
              <a:gd name="connsiteX10" fmla="*/ 26930 w 3931920"/>
              <a:gd name="connsiteY10" fmla="*/ 524725 h 551655"/>
              <a:gd name="connsiteX11" fmla="*/ 0 w 3931920"/>
              <a:gd name="connsiteY11" fmla="*/ 459711 h 551655"/>
              <a:gd name="connsiteX12" fmla="*/ 0 w 3931920"/>
              <a:gd name="connsiteY12" fmla="*/ 91944 h 5516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931920" h="551655">
                <a:moveTo>
                  <a:pt x="0" y="91944"/>
                </a:moveTo>
                <a:cubicBezTo>
                  <a:pt x="0" y="67559"/>
                  <a:pt x="9687" y="44173"/>
                  <a:pt x="26930" y="26930"/>
                </a:cubicBezTo>
                <a:cubicBezTo>
                  <a:pt x="44173" y="9687"/>
                  <a:pt x="67559" y="0"/>
                  <a:pt x="91944" y="0"/>
                </a:cubicBezTo>
                <a:lnTo>
                  <a:pt x="3839976" y="0"/>
                </a:lnTo>
                <a:cubicBezTo>
                  <a:pt x="3864361" y="0"/>
                  <a:pt x="3887747" y="9687"/>
                  <a:pt x="3904990" y="26930"/>
                </a:cubicBezTo>
                <a:cubicBezTo>
                  <a:pt x="3922233" y="44173"/>
                  <a:pt x="3931920" y="67559"/>
                  <a:pt x="3931920" y="91944"/>
                </a:cubicBezTo>
                <a:lnTo>
                  <a:pt x="3931920" y="459711"/>
                </a:lnTo>
                <a:cubicBezTo>
                  <a:pt x="3931920" y="484096"/>
                  <a:pt x="3922233" y="507482"/>
                  <a:pt x="3904990" y="524725"/>
                </a:cubicBezTo>
                <a:cubicBezTo>
                  <a:pt x="3887747" y="541968"/>
                  <a:pt x="3864361" y="551655"/>
                  <a:pt x="3839976" y="551655"/>
                </a:cubicBezTo>
                <a:lnTo>
                  <a:pt x="91944" y="551655"/>
                </a:lnTo>
                <a:cubicBezTo>
                  <a:pt x="67559" y="551655"/>
                  <a:pt x="44173" y="541968"/>
                  <a:pt x="26930" y="524725"/>
                </a:cubicBezTo>
                <a:cubicBezTo>
                  <a:pt x="9687" y="507482"/>
                  <a:pt x="0" y="484096"/>
                  <a:pt x="0" y="459711"/>
                </a:cubicBezTo>
                <a:lnTo>
                  <a:pt x="0" y="91944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3">
            <a:schemeClr val="dk2">
              <a:hueOff val="0"/>
              <a:satOff val="0"/>
              <a:lumOff val="0"/>
              <a:alphaOff val="0"/>
            </a:schemeClr>
          </a:fillRef>
          <a:effectRef idx="2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14560" tIns="114560" rIns="114560" bIns="114560" numCol="1" spcCol="1270" anchor="ctr" anchorCtr="0">
            <a:noAutofit/>
          </a:bodyPr>
          <a:lstStyle/>
          <a:p>
            <a:pPr lvl="0" algn="ctr" defTabSz="102235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2300" kern="1200" dirty="0" smtClean="0">
                <a:cs typeface="B Zar" pitchFamily="2" charset="-78"/>
              </a:rPr>
              <a:t>تحت نظارت شدیدتر</a:t>
            </a:r>
            <a:endParaRPr lang="fa-IR" sz="2300" kern="1200" dirty="0">
              <a:cs typeface="B Zar" pitchFamily="2" charset="-78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4575969" y="2757487"/>
            <a:ext cx="3931920" cy="527670"/>
          </a:xfrm>
          <a:custGeom>
            <a:avLst/>
            <a:gdLst>
              <a:gd name="connsiteX0" fmla="*/ 0 w 3931920"/>
              <a:gd name="connsiteY0" fmla="*/ 87947 h 527670"/>
              <a:gd name="connsiteX1" fmla="*/ 25759 w 3931920"/>
              <a:gd name="connsiteY1" fmla="*/ 25759 h 527670"/>
              <a:gd name="connsiteX2" fmla="*/ 87947 w 3931920"/>
              <a:gd name="connsiteY2" fmla="*/ 0 h 527670"/>
              <a:gd name="connsiteX3" fmla="*/ 3843973 w 3931920"/>
              <a:gd name="connsiteY3" fmla="*/ 0 h 527670"/>
              <a:gd name="connsiteX4" fmla="*/ 3906161 w 3931920"/>
              <a:gd name="connsiteY4" fmla="*/ 25759 h 527670"/>
              <a:gd name="connsiteX5" fmla="*/ 3931920 w 3931920"/>
              <a:gd name="connsiteY5" fmla="*/ 87947 h 527670"/>
              <a:gd name="connsiteX6" fmla="*/ 3931920 w 3931920"/>
              <a:gd name="connsiteY6" fmla="*/ 439723 h 527670"/>
              <a:gd name="connsiteX7" fmla="*/ 3906161 w 3931920"/>
              <a:gd name="connsiteY7" fmla="*/ 501911 h 527670"/>
              <a:gd name="connsiteX8" fmla="*/ 3843973 w 3931920"/>
              <a:gd name="connsiteY8" fmla="*/ 527670 h 527670"/>
              <a:gd name="connsiteX9" fmla="*/ 87947 w 3931920"/>
              <a:gd name="connsiteY9" fmla="*/ 527670 h 527670"/>
              <a:gd name="connsiteX10" fmla="*/ 25759 w 3931920"/>
              <a:gd name="connsiteY10" fmla="*/ 501911 h 527670"/>
              <a:gd name="connsiteX11" fmla="*/ 0 w 3931920"/>
              <a:gd name="connsiteY11" fmla="*/ 439723 h 527670"/>
              <a:gd name="connsiteX12" fmla="*/ 0 w 3931920"/>
              <a:gd name="connsiteY12" fmla="*/ 87947 h 5276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931920" h="527670">
                <a:moveTo>
                  <a:pt x="0" y="87947"/>
                </a:moveTo>
                <a:cubicBezTo>
                  <a:pt x="0" y="64622"/>
                  <a:pt x="9266" y="42252"/>
                  <a:pt x="25759" y="25759"/>
                </a:cubicBezTo>
                <a:cubicBezTo>
                  <a:pt x="42252" y="9266"/>
                  <a:pt x="64622" y="0"/>
                  <a:pt x="87947" y="0"/>
                </a:cubicBezTo>
                <a:lnTo>
                  <a:pt x="3843973" y="0"/>
                </a:lnTo>
                <a:cubicBezTo>
                  <a:pt x="3867298" y="0"/>
                  <a:pt x="3889668" y="9266"/>
                  <a:pt x="3906161" y="25759"/>
                </a:cubicBezTo>
                <a:cubicBezTo>
                  <a:pt x="3922654" y="42252"/>
                  <a:pt x="3931920" y="64622"/>
                  <a:pt x="3931920" y="87947"/>
                </a:cubicBezTo>
                <a:lnTo>
                  <a:pt x="3931920" y="439723"/>
                </a:lnTo>
                <a:cubicBezTo>
                  <a:pt x="3931920" y="463048"/>
                  <a:pt x="3922654" y="485418"/>
                  <a:pt x="3906161" y="501911"/>
                </a:cubicBezTo>
                <a:cubicBezTo>
                  <a:pt x="3889668" y="518404"/>
                  <a:pt x="3867298" y="527670"/>
                  <a:pt x="3843973" y="527670"/>
                </a:cubicBezTo>
                <a:lnTo>
                  <a:pt x="87947" y="527670"/>
                </a:lnTo>
                <a:cubicBezTo>
                  <a:pt x="64622" y="527670"/>
                  <a:pt x="42252" y="518404"/>
                  <a:pt x="25759" y="501911"/>
                </a:cubicBezTo>
                <a:cubicBezTo>
                  <a:pt x="9266" y="485418"/>
                  <a:pt x="0" y="463048"/>
                  <a:pt x="0" y="439723"/>
                </a:cubicBezTo>
                <a:lnTo>
                  <a:pt x="0" y="87947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3">
            <a:schemeClr val="dk2">
              <a:hueOff val="0"/>
              <a:satOff val="0"/>
              <a:lumOff val="0"/>
              <a:alphaOff val="0"/>
            </a:schemeClr>
          </a:fillRef>
          <a:effectRef idx="2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09579" tIns="109579" rIns="109579" bIns="109579" numCol="1" spcCol="1270" anchor="ctr" anchorCtr="0">
            <a:noAutofit/>
          </a:bodyPr>
          <a:lstStyle/>
          <a:p>
            <a:pPr lvl="0" algn="ctr" defTabSz="9779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2200" kern="1200" dirty="0" smtClean="0">
                <a:cs typeface="B Zar" pitchFamily="2" charset="-78"/>
              </a:rPr>
              <a:t>غیرسپرده‌پذیر</a:t>
            </a:r>
            <a:endParaRPr lang="fa-IR" sz="2200" kern="1200" dirty="0">
              <a:cs typeface="B Zar" pitchFamily="2" charset="-78"/>
            </a:endParaRPr>
          </a:p>
        </p:txBody>
      </p:sp>
      <p:sp>
        <p:nvSpPr>
          <p:cNvPr id="12" name="Freeform 11"/>
          <p:cNvSpPr/>
          <p:nvPr/>
        </p:nvSpPr>
        <p:spPr>
          <a:xfrm>
            <a:off x="4575969" y="3348517"/>
            <a:ext cx="3931920" cy="527670"/>
          </a:xfrm>
          <a:custGeom>
            <a:avLst/>
            <a:gdLst>
              <a:gd name="connsiteX0" fmla="*/ 0 w 3931920"/>
              <a:gd name="connsiteY0" fmla="*/ 87947 h 527670"/>
              <a:gd name="connsiteX1" fmla="*/ 25759 w 3931920"/>
              <a:gd name="connsiteY1" fmla="*/ 25759 h 527670"/>
              <a:gd name="connsiteX2" fmla="*/ 87947 w 3931920"/>
              <a:gd name="connsiteY2" fmla="*/ 0 h 527670"/>
              <a:gd name="connsiteX3" fmla="*/ 3843973 w 3931920"/>
              <a:gd name="connsiteY3" fmla="*/ 0 h 527670"/>
              <a:gd name="connsiteX4" fmla="*/ 3906161 w 3931920"/>
              <a:gd name="connsiteY4" fmla="*/ 25759 h 527670"/>
              <a:gd name="connsiteX5" fmla="*/ 3931920 w 3931920"/>
              <a:gd name="connsiteY5" fmla="*/ 87947 h 527670"/>
              <a:gd name="connsiteX6" fmla="*/ 3931920 w 3931920"/>
              <a:gd name="connsiteY6" fmla="*/ 439723 h 527670"/>
              <a:gd name="connsiteX7" fmla="*/ 3906161 w 3931920"/>
              <a:gd name="connsiteY7" fmla="*/ 501911 h 527670"/>
              <a:gd name="connsiteX8" fmla="*/ 3843973 w 3931920"/>
              <a:gd name="connsiteY8" fmla="*/ 527670 h 527670"/>
              <a:gd name="connsiteX9" fmla="*/ 87947 w 3931920"/>
              <a:gd name="connsiteY9" fmla="*/ 527670 h 527670"/>
              <a:gd name="connsiteX10" fmla="*/ 25759 w 3931920"/>
              <a:gd name="connsiteY10" fmla="*/ 501911 h 527670"/>
              <a:gd name="connsiteX11" fmla="*/ 0 w 3931920"/>
              <a:gd name="connsiteY11" fmla="*/ 439723 h 527670"/>
              <a:gd name="connsiteX12" fmla="*/ 0 w 3931920"/>
              <a:gd name="connsiteY12" fmla="*/ 87947 h 5276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931920" h="527670">
                <a:moveTo>
                  <a:pt x="0" y="87947"/>
                </a:moveTo>
                <a:cubicBezTo>
                  <a:pt x="0" y="64622"/>
                  <a:pt x="9266" y="42252"/>
                  <a:pt x="25759" y="25759"/>
                </a:cubicBezTo>
                <a:cubicBezTo>
                  <a:pt x="42252" y="9266"/>
                  <a:pt x="64622" y="0"/>
                  <a:pt x="87947" y="0"/>
                </a:cubicBezTo>
                <a:lnTo>
                  <a:pt x="3843973" y="0"/>
                </a:lnTo>
                <a:cubicBezTo>
                  <a:pt x="3867298" y="0"/>
                  <a:pt x="3889668" y="9266"/>
                  <a:pt x="3906161" y="25759"/>
                </a:cubicBezTo>
                <a:cubicBezTo>
                  <a:pt x="3922654" y="42252"/>
                  <a:pt x="3931920" y="64622"/>
                  <a:pt x="3931920" y="87947"/>
                </a:cubicBezTo>
                <a:lnTo>
                  <a:pt x="3931920" y="439723"/>
                </a:lnTo>
                <a:cubicBezTo>
                  <a:pt x="3931920" y="463048"/>
                  <a:pt x="3922654" y="485418"/>
                  <a:pt x="3906161" y="501911"/>
                </a:cubicBezTo>
                <a:cubicBezTo>
                  <a:pt x="3889668" y="518404"/>
                  <a:pt x="3867298" y="527670"/>
                  <a:pt x="3843973" y="527670"/>
                </a:cubicBezTo>
                <a:lnTo>
                  <a:pt x="87947" y="527670"/>
                </a:lnTo>
                <a:cubicBezTo>
                  <a:pt x="64622" y="527670"/>
                  <a:pt x="42252" y="518404"/>
                  <a:pt x="25759" y="501911"/>
                </a:cubicBezTo>
                <a:cubicBezTo>
                  <a:pt x="9266" y="485418"/>
                  <a:pt x="0" y="463048"/>
                  <a:pt x="0" y="439723"/>
                </a:cubicBezTo>
                <a:lnTo>
                  <a:pt x="0" y="87947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3">
            <a:schemeClr val="dk2">
              <a:hueOff val="0"/>
              <a:satOff val="0"/>
              <a:lumOff val="0"/>
              <a:alphaOff val="0"/>
            </a:schemeClr>
          </a:fillRef>
          <a:effectRef idx="2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09579" tIns="109579" rIns="109579" bIns="109579" numCol="1" spcCol="1270" anchor="ctr" anchorCtr="0">
            <a:noAutofit/>
          </a:bodyPr>
          <a:lstStyle/>
          <a:p>
            <a:pPr lvl="0" algn="ctr" defTabSz="9779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2200" kern="1200" dirty="0" smtClean="0">
                <a:cs typeface="B Zar" pitchFamily="2" charset="-78"/>
              </a:rPr>
              <a:t>تأمین مالی شرکت‌ها</a:t>
            </a:r>
            <a:endParaRPr lang="fa-IR" sz="2200" kern="1200" dirty="0">
              <a:cs typeface="B Zar" pitchFamily="2" charset="-78"/>
            </a:endParaRPr>
          </a:p>
        </p:txBody>
      </p:sp>
      <p:sp>
        <p:nvSpPr>
          <p:cNvPr id="13" name="Freeform 12"/>
          <p:cNvSpPr/>
          <p:nvPr/>
        </p:nvSpPr>
        <p:spPr>
          <a:xfrm>
            <a:off x="4575969" y="3939548"/>
            <a:ext cx="3931920" cy="527670"/>
          </a:xfrm>
          <a:custGeom>
            <a:avLst/>
            <a:gdLst>
              <a:gd name="connsiteX0" fmla="*/ 0 w 3931920"/>
              <a:gd name="connsiteY0" fmla="*/ 87947 h 527670"/>
              <a:gd name="connsiteX1" fmla="*/ 25759 w 3931920"/>
              <a:gd name="connsiteY1" fmla="*/ 25759 h 527670"/>
              <a:gd name="connsiteX2" fmla="*/ 87947 w 3931920"/>
              <a:gd name="connsiteY2" fmla="*/ 0 h 527670"/>
              <a:gd name="connsiteX3" fmla="*/ 3843973 w 3931920"/>
              <a:gd name="connsiteY3" fmla="*/ 0 h 527670"/>
              <a:gd name="connsiteX4" fmla="*/ 3906161 w 3931920"/>
              <a:gd name="connsiteY4" fmla="*/ 25759 h 527670"/>
              <a:gd name="connsiteX5" fmla="*/ 3931920 w 3931920"/>
              <a:gd name="connsiteY5" fmla="*/ 87947 h 527670"/>
              <a:gd name="connsiteX6" fmla="*/ 3931920 w 3931920"/>
              <a:gd name="connsiteY6" fmla="*/ 439723 h 527670"/>
              <a:gd name="connsiteX7" fmla="*/ 3906161 w 3931920"/>
              <a:gd name="connsiteY7" fmla="*/ 501911 h 527670"/>
              <a:gd name="connsiteX8" fmla="*/ 3843973 w 3931920"/>
              <a:gd name="connsiteY8" fmla="*/ 527670 h 527670"/>
              <a:gd name="connsiteX9" fmla="*/ 87947 w 3931920"/>
              <a:gd name="connsiteY9" fmla="*/ 527670 h 527670"/>
              <a:gd name="connsiteX10" fmla="*/ 25759 w 3931920"/>
              <a:gd name="connsiteY10" fmla="*/ 501911 h 527670"/>
              <a:gd name="connsiteX11" fmla="*/ 0 w 3931920"/>
              <a:gd name="connsiteY11" fmla="*/ 439723 h 527670"/>
              <a:gd name="connsiteX12" fmla="*/ 0 w 3931920"/>
              <a:gd name="connsiteY12" fmla="*/ 87947 h 5276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931920" h="527670">
                <a:moveTo>
                  <a:pt x="0" y="87947"/>
                </a:moveTo>
                <a:cubicBezTo>
                  <a:pt x="0" y="64622"/>
                  <a:pt x="9266" y="42252"/>
                  <a:pt x="25759" y="25759"/>
                </a:cubicBezTo>
                <a:cubicBezTo>
                  <a:pt x="42252" y="9266"/>
                  <a:pt x="64622" y="0"/>
                  <a:pt x="87947" y="0"/>
                </a:cubicBezTo>
                <a:lnTo>
                  <a:pt x="3843973" y="0"/>
                </a:lnTo>
                <a:cubicBezTo>
                  <a:pt x="3867298" y="0"/>
                  <a:pt x="3889668" y="9266"/>
                  <a:pt x="3906161" y="25759"/>
                </a:cubicBezTo>
                <a:cubicBezTo>
                  <a:pt x="3922654" y="42252"/>
                  <a:pt x="3931920" y="64622"/>
                  <a:pt x="3931920" y="87947"/>
                </a:cubicBezTo>
                <a:lnTo>
                  <a:pt x="3931920" y="439723"/>
                </a:lnTo>
                <a:cubicBezTo>
                  <a:pt x="3931920" y="463048"/>
                  <a:pt x="3922654" y="485418"/>
                  <a:pt x="3906161" y="501911"/>
                </a:cubicBezTo>
                <a:cubicBezTo>
                  <a:pt x="3889668" y="518404"/>
                  <a:pt x="3867298" y="527670"/>
                  <a:pt x="3843973" y="527670"/>
                </a:cubicBezTo>
                <a:lnTo>
                  <a:pt x="87947" y="527670"/>
                </a:lnTo>
                <a:cubicBezTo>
                  <a:pt x="64622" y="527670"/>
                  <a:pt x="42252" y="518404"/>
                  <a:pt x="25759" y="501911"/>
                </a:cubicBezTo>
                <a:cubicBezTo>
                  <a:pt x="9266" y="485418"/>
                  <a:pt x="0" y="463048"/>
                  <a:pt x="0" y="439723"/>
                </a:cubicBezTo>
                <a:lnTo>
                  <a:pt x="0" y="87947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3">
            <a:schemeClr val="dk2">
              <a:hueOff val="0"/>
              <a:satOff val="0"/>
              <a:lumOff val="0"/>
              <a:alphaOff val="0"/>
            </a:schemeClr>
          </a:fillRef>
          <a:effectRef idx="2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09579" tIns="109579" rIns="109579" bIns="109579" numCol="1" spcCol="1270" anchor="ctr" anchorCtr="0">
            <a:noAutofit/>
          </a:bodyPr>
          <a:lstStyle/>
          <a:p>
            <a:pPr lvl="0" algn="ctr" defTabSz="9779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2200" kern="1200" dirty="0" smtClean="0">
                <a:cs typeface="B Zar" pitchFamily="2" charset="-78"/>
              </a:rPr>
              <a:t>عمدۀ فعالیت‌ها در بازار سرمایه</a:t>
            </a:r>
            <a:endParaRPr lang="fa-IR" sz="2200" kern="1200" dirty="0">
              <a:cs typeface="B Zar" pitchFamily="2" charset="-78"/>
            </a:endParaRPr>
          </a:p>
        </p:txBody>
      </p:sp>
      <p:sp>
        <p:nvSpPr>
          <p:cNvPr id="14" name="Freeform 13"/>
          <p:cNvSpPr/>
          <p:nvPr/>
        </p:nvSpPr>
        <p:spPr>
          <a:xfrm>
            <a:off x="4575969" y="4530578"/>
            <a:ext cx="3931920" cy="527670"/>
          </a:xfrm>
          <a:custGeom>
            <a:avLst/>
            <a:gdLst>
              <a:gd name="connsiteX0" fmla="*/ 0 w 3931920"/>
              <a:gd name="connsiteY0" fmla="*/ 87947 h 527670"/>
              <a:gd name="connsiteX1" fmla="*/ 25759 w 3931920"/>
              <a:gd name="connsiteY1" fmla="*/ 25759 h 527670"/>
              <a:gd name="connsiteX2" fmla="*/ 87947 w 3931920"/>
              <a:gd name="connsiteY2" fmla="*/ 0 h 527670"/>
              <a:gd name="connsiteX3" fmla="*/ 3843973 w 3931920"/>
              <a:gd name="connsiteY3" fmla="*/ 0 h 527670"/>
              <a:gd name="connsiteX4" fmla="*/ 3906161 w 3931920"/>
              <a:gd name="connsiteY4" fmla="*/ 25759 h 527670"/>
              <a:gd name="connsiteX5" fmla="*/ 3931920 w 3931920"/>
              <a:gd name="connsiteY5" fmla="*/ 87947 h 527670"/>
              <a:gd name="connsiteX6" fmla="*/ 3931920 w 3931920"/>
              <a:gd name="connsiteY6" fmla="*/ 439723 h 527670"/>
              <a:gd name="connsiteX7" fmla="*/ 3906161 w 3931920"/>
              <a:gd name="connsiteY7" fmla="*/ 501911 h 527670"/>
              <a:gd name="connsiteX8" fmla="*/ 3843973 w 3931920"/>
              <a:gd name="connsiteY8" fmla="*/ 527670 h 527670"/>
              <a:gd name="connsiteX9" fmla="*/ 87947 w 3931920"/>
              <a:gd name="connsiteY9" fmla="*/ 527670 h 527670"/>
              <a:gd name="connsiteX10" fmla="*/ 25759 w 3931920"/>
              <a:gd name="connsiteY10" fmla="*/ 501911 h 527670"/>
              <a:gd name="connsiteX11" fmla="*/ 0 w 3931920"/>
              <a:gd name="connsiteY11" fmla="*/ 439723 h 527670"/>
              <a:gd name="connsiteX12" fmla="*/ 0 w 3931920"/>
              <a:gd name="connsiteY12" fmla="*/ 87947 h 5276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931920" h="527670">
                <a:moveTo>
                  <a:pt x="0" y="87947"/>
                </a:moveTo>
                <a:cubicBezTo>
                  <a:pt x="0" y="64622"/>
                  <a:pt x="9266" y="42252"/>
                  <a:pt x="25759" y="25759"/>
                </a:cubicBezTo>
                <a:cubicBezTo>
                  <a:pt x="42252" y="9266"/>
                  <a:pt x="64622" y="0"/>
                  <a:pt x="87947" y="0"/>
                </a:cubicBezTo>
                <a:lnTo>
                  <a:pt x="3843973" y="0"/>
                </a:lnTo>
                <a:cubicBezTo>
                  <a:pt x="3867298" y="0"/>
                  <a:pt x="3889668" y="9266"/>
                  <a:pt x="3906161" y="25759"/>
                </a:cubicBezTo>
                <a:cubicBezTo>
                  <a:pt x="3922654" y="42252"/>
                  <a:pt x="3931920" y="64622"/>
                  <a:pt x="3931920" y="87947"/>
                </a:cubicBezTo>
                <a:lnTo>
                  <a:pt x="3931920" y="439723"/>
                </a:lnTo>
                <a:cubicBezTo>
                  <a:pt x="3931920" y="463048"/>
                  <a:pt x="3922654" y="485418"/>
                  <a:pt x="3906161" y="501911"/>
                </a:cubicBezTo>
                <a:cubicBezTo>
                  <a:pt x="3889668" y="518404"/>
                  <a:pt x="3867298" y="527670"/>
                  <a:pt x="3843973" y="527670"/>
                </a:cubicBezTo>
                <a:lnTo>
                  <a:pt x="87947" y="527670"/>
                </a:lnTo>
                <a:cubicBezTo>
                  <a:pt x="64622" y="527670"/>
                  <a:pt x="42252" y="518404"/>
                  <a:pt x="25759" y="501911"/>
                </a:cubicBezTo>
                <a:cubicBezTo>
                  <a:pt x="9266" y="485418"/>
                  <a:pt x="0" y="463048"/>
                  <a:pt x="0" y="439723"/>
                </a:cubicBezTo>
                <a:lnTo>
                  <a:pt x="0" y="87947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3">
            <a:schemeClr val="dk2">
              <a:hueOff val="0"/>
              <a:satOff val="0"/>
              <a:lumOff val="0"/>
              <a:alphaOff val="0"/>
            </a:schemeClr>
          </a:fillRef>
          <a:effectRef idx="2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09579" tIns="109579" rIns="109579" bIns="109579" numCol="1" spcCol="1270" anchor="ctr" anchorCtr="0">
            <a:noAutofit/>
          </a:bodyPr>
          <a:lstStyle/>
          <a:p>
            <a:pPr lvl="0" algn="ctr" defTabSz="9779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2200" kern="1200" dirty="0" smtClean="0">
                <a:cs typeface="B Zar" pitchFamily="2" charset="-78"/>
              </a:rPr>
              <a:t>عمدۀ درآمد از کارمزد مشاوره‌ها</a:t>
            </a:r>
            <a:endParaRPr lang="en-US" sz="2200" kern="1200" dirty="0">
              <a:cs typeface="B Zar" pitchFamily="2" charset="-78"/>
            </a:endParaRPr>
          </a:p>
        </p:txBody>
      </p:sp>
      <p:sp>
        <p:nvSpPr>
          <p:cNvPr id="15" name="Freeform 14"/>
          <p:cNvSpPr/>
          <p:nvPr/>
        </p:nvSpPr>
        <p:spPr>
          <a:xfrm>
            <a:off x="4575969" y="5121608"/>
            <a:ext cx="3931920" cy="527670"/>
          </a:xfrm>
          <a:custGeom>
            <a:avLst/>
            <a:gdLst>
              <a:gd name="connsiteX0" fmla="*/ 0 w 3931920"/>
              <a:gd name="connsiteY0" fmla="*/ 87947 h 527670"/>
              <a:gd name="connsiteX1" fmla="*/ 25759 w 3931920"/>
              <a:gd name="connsiteY1" fmla="*/ 25759 h 527670"/>
              <a:gd name="connsiteX2" fmla="*/ 87947 w 3931920"/>
              <a:gd name="connsiteY2" fmla="*/ 0 h 527670"/>
              <a:gd name="connsiteX3" fmla="*/ 3843973 w 3931920"/>
              <a:gd name="connsiteY3" fmla="*/ 0 h 527670"/>
              <a:gd name="connsiteX4" fmla="*/ 3906161 w 3931920"/>
              <a:gd name="connsiteY4" fmla="*/ 25759 h 527670"/>
              <a:gd name="connsiteX5" fmla="*/ 3931920 w 3931920"/>
              <a:gd name="connsiteY5" fmla="*/ 87947 h 527670"/>
              <a:gd name="connsiteX6" fmla="*/ 3931920 w 3931920"/>
              <a:gd name="connsiteY6" fmla="*/ 439723 h 527670"/>
              <a:gd name="connsiteX7" fmla="*/ 3906161 w 3931920"/>
              <a:gd name="connsiteY7" fmla="*/ 501911 h 527670"/>
              <a:gd name="connsiteX8" fmla="*/ 3843973 w 3931920"/>
              <a:gd name="connsiteY8" fmla="*/ 527670 h 527670"/>
              <a:gd name="connsiteX9" fmla="*/ 87947 w 3931920"/>
              <a:gd name="connsiteY9" fmla="*/ 527670 h 527670"/>
              <a:gd name="connsiteX10" fmla="*/ 25759 w 3931920"/>
              <a:gd name="connsiteY10" fmla="*/ 501911 h 527670"/>
              <a:gd name="connsiteX11" fmla="*/ 0 w 3931920"/>
              <a:gd name="connsiteY11" fmla="*/ 439723 h 527670"/>
              <a:gd name="connsiteX12" fmla="*/ 0 w 3931920"/>
              <a:gd name="connsiteY12" fmla="*/ 87947 h 5276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931920" h="527670">
                <a:moveTo>
                  <a:pt x="0" y="87947"/>
                </a:moveTo>
                <a:cubicBezTo>
                  <a:pt x="0" y="64622"/>
                  <a:pt x="9266" y="42252"/>
                  <a:pt x="25759" y="25759"/>
                </a:cubicBezTo>
                <a:cubicBezTo>
                  <a:pt x="42252" y="9266"/>
                  <a:pt x="64622" y="0"/>
                  <a:pt x="87947" y="0"/>
                </a:cubicBezTo>
                <a:lnTo>
                  <a:pt x="3843973" y="0"/>
                </a:lnTo>
                <a:cubicBezTo>
                  <a:pt x="3867298" y="0"/>
                  <a:pt x="3889668" y="9266"/>
                  <a:pt x="3906161" y="25759"/>
                </a:cubicBezTo>
                <a:cubicBezTo>
                  <a:pt x="3922654" y="42252"/>
                  <a:pt x="3931920" y="64622"/>
                  <a:pt x="3931920" y="87947"/>
                </a:cubicBezTo>
                <a:lnTo>
                  <a:pt x="3931920" y="439723"/>
                </a:lnTo>
                <a:cubicBezTo>
                  <a:pt x="3931920" y="463048"/>
                  <a:pt x="3922654" y="485418"/>
                  <a:pt x="3906161" y="501911"/>
                </a:cubicBezTo>
                <a:cubicBezTo>
                  <a:pt x="3889668" y="518404"/>
                  <a:pt x="3867298" y="527670"/>
                  <a:pt x="3843973" y="527670"/>
                </a:cubicBezTo>
                <a:lnTo>
                  <a:pt x="87947" y="527670"/>
                </a:lnTo>
                <a:cubicBezTo>
                  <a:pt x="64622" y="527670"/>
                  <a:pt x="42252" y="518404"/>
                  <a:pt x="25759" y="501911"/>
                </a:cubicBezTo>
                <a:cubicBezTo>
                  <a:pt x="9266" y="485418"/>
                  <a:pt x="0" y="463048"/>
                  <a:pt x="0" y="439723"/>
                </a:cubicBezTo>
                <a:lnTo>
                  <a:pt x="0" y="87947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3">
            <a:schemeClr val="dk2">
              <a:hueOff val="0"/>
              <a:satOff val="0"/>
              <a:lumOff val="0"/>
              <a:alphaOff val="0"/>
            </a:schemeClr>
          </a:fillRef>
          <a:effectRef idx="2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09579" tIns="109579" rIns="109579" bIns="109579" numCol="1" spcCol="1270" anchor="ctr" anchorCtr="0">
            <a:noAutofit/>
          </a:bodyPr>
          <a:lstStyle/>
          <a:p>
            <a:pPr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2300" dirty="0" smtClean="0">
                <a:cs typeface="B Zar" pitchFamily="2" charset="-78"/>
              </a:rPr>
              <a:t>تحت نظارت ضعیف‌تر</a:t>
            </a:r>
            <a:endParaRPr lang="en-US" sz="2300" dirty="0" smtClean="0">
              <a:cs typeface="B Zar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000"/>
                            </p:stCondLst>
                            <p:childTnLst>
                              <p:par>
                                <p:cTn id="47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3000"/>
                            </p:stCondLst>
                            <p:childTnLst>
                              <p:par>
                                <p:cTn id="68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4000"/>
                            </p:stCondLst>
                            <p:childTnLst>
                              <p:par>
                                <p:cTn id="89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9" grpId="0" animBg="1"/>
      <p:bldP spid="20" grpId="0" animBg="1"/>
      <p:bldP spid="21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CD263F-EACE-439E-8E58-6F62B750036D}" type="slidenum">
              <a:rPr lang="en-US"/>
              <a:pPr>
                <a:defRPr/>
              </a:pPr>
              <a:t>31</a:t>
            </a:fld>
            <a:endParaRPr lang="en-US"/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37892" name="Text Box 7"/>
          <p:cNvSpPr txBox="1">
            <a:spLocks noChangeArrowheads="1"/>
          </p:cNvSpPr>
          <p:nvPr/>
        </p:nvSpPr>
        <p:spPr bwMode="auto">
          <a:xfrm>
            <a:off x="685800" y="2559050"/>
            <a:ext cx="7620000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2">
              <a:schemeClr val="bg2">
                <a:alpha val="50000"/>
              </a:schemeClr>
            </a:prst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fa-IR" sz="6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cs typeface="B Elham" pitchFamily="2" charset="-78"/>
              </a:rPr>
              <a:t>با تشکر</a:t>
            </a:r>
            <a:endParaRPr lang="en-US" sz="6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cs typeface="B Elham" pitchFamily="2" charset="-78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371600"/>
          <a:ext cx="8229600" cy="5026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A1594A-FFBB-4D4C-9102-B83135140D26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784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sz="3200" dirty="0" smtClean="0"/>
              <a:t>تأثیر سیستم مالی بر رشد اقتصادی از طریق:</a:t>
            </a:r>
            <a:endParaRPr lang="en-US" sz="32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371600"/>
          <a:ext cx="8229600" cy="5026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A1594A-FFBB-4D4C-9102-B83135140D26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655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بازیگران سیستم مالی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371600"/>
          <a:ext cx="8229600" cy="5026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A1594A-FFBB-4D4C-9102-B83135140D26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6" name="Curved Down Arrow 5"/>
          <p:cNvSpPr/>
          <p:nvPr/>
        </p:nvSpPr>
        <p:spPr>
          <a:xfrm flipH="1">
            <a:off x="4724400" y="1905000"/>
            <a:ext cx="3276600" cy="9906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Curved Down Arrow 7"/>
          <p:cNvSpPr/>
          <p:nvPr/>
        </p:nvSpPr>
        <p:spPr>
          <a:xfrm flipH="1">
            <a:off x="1143000" y="1905000"/>
            <a:ext cx="3276600" cy="9906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  <p:bldP spid="6" grpId="0" animBg="1"/>
      <p:bldP spid="8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/>
              <a:t>دسته‌بندی سنتی </a:t>
            </a:r>
            <a:r>
              <a:rPr lang="fa-IR" dirty="0" smtClean="0"/>
              <a:t>بازارهای مالی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685800" y="1323975"/>
          <a:ext cx="7772400" cy="44672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03E0199-84A4-49CD-B052-3C228C89219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03E0199-84A4-49CD-B052-3C228C89219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03E0199-84A4-49CD-B052-3C228C89219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03E0199-84A4-49CD-B052-3C228C89219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>
                                            <p:graphicEl>
                                              <a:dgm id="{A03E0199-84A4-49CD-B052-3C228C89219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03E0199-84A4-49CD-B052-3C228C89219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03E0199-84A4-49CD-B052-3C228C89219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03E0199-84A4-49CD-B052-3C228C89219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03E0199-84A4-49CD-B052-3C228C89219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06E8FE2-E920-43F7-85FD-643C8FAEFA1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06E8FE2-E920-43F7-85FD-643C8FAEFA1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06E8FE2-E920-43F7-85FD-643C8FAEFA1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06E8FE2-E920-43F7-85FD-643C8FAEFA1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graphicEl>
                                              <a:dgm id="{E06E8FE2-E920-43F7-85FD-643C8FAEFA1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06E8FE2-E920-43F7-85FD-643C8FAEFA1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06E8FE2-E920-43F7-85FD-643C8FAEFA1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06E8FE2-E920-43F7-85FD-643C8FAEFA1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06E8FE2-E920-43F7-85FD-643C8FAEFA1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D0DB56D-944E-4DDD-9743-D0CB98BEAC9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D0DB56D-944E-4DDD-9743-D0CB98BEAC9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D0DB56D-944E-4DDD-9743-D0CB98BEAC9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D0DB56D-944E-4DDD-9743-D0CB98BEAC9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>
                                            <p:graphicEl>
                                              <a:dgm id="{9D0DB56D-944E-4DDD-9743-D0CB98BEAC9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D0DB56D-944E-4DDD-9743-D0CB98BEAC9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D0DB56D-944E-4DDD-9743-D0CB98BEAC9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D0DB56D-944E-4DDD-9743-D0CB98BEAC9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D0DB56D-944E-4DDD-9743-D0CB98BEAC9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000"/>
                            </p:stCondLst>
                            <p:childTnLst>
                              <p:par>
                                <p:cTn id="38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C090001-AE72-4AEE-82A1-1BA128CC4F9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C090001-AE72-4AEE-82A1-1BA128CC4F9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C090001-AE72-4AEE-82A1-1BA128CC4F9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C090001-AE72-4AEE-82A1-1BA128CC4F9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graphicEl>
                                              <a:dgm id="{4C090001-AE72-4AEE-82A1-1BA128CC4F9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C090001-AE72-4AEE-82A1-1BA128CC4F9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C090001-AE72-4AEE-82A1-1BA128CC4F9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C090001-AE72-4AEE-82A1-1BA128CC4F9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C090001-AE72-4AEE-82A1-1BA128CC4F9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lvlOne"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cs typeface="B Titr" pitchFamily="2" charset="-78"/>
              </a:rPr>
              <a:t>مرز مشترک بازار پول و سرمایه</a:t>
            </a:r>
            <a:endParaRPr lang="en-US" sz="32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cs typeface="B Titr" pitchFamily="2" charset="-78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371600"/>
          <a:ext cx="8229600" cy="5026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A1594A-FFBB-4D4C-9102-B83135140D26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81F8A28-7F2C-4D5C-A581-99DDA73530B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graphicEl>
                                              <a:dgm id="{B81F8A28-7F2C-4D5C-A581-99DDA73530B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graphicEl>
                                              <a:dgm id="{B81F8A28-7F2C-4D5C-A581-99DDA73530B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graphicEl>
                                              <a:dgm id="{B81F8A28-7F2C-4D5C-A581-99DDA73530B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E6533EF-91C2-488E-93F3-BF3609BF89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>
                                            <p:graphicEl>
                                              <a:dgm id="{DE6533EF-91C2-488E-93F3-BF3609BF89B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graphicEl>
                                              <a:dgm id="{DE6533EF-91C2-488E-93F3-BF3609BF89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graphicEl>
                                              <a:dgm id="{DE6533EF-91C2-488E-93F3-BF3609BF89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371600"/>
          <a:ext cx="8229600" cy="5026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A1594A-FFBB-4D4C-9102-B83135140D26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ample presentation slides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ample presentation slid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ample presentation slides 1">
        <a:dk1>
          <a:srgbClr val="808080"/>
        </a:dk1>
        <a:lt1>
          <a:srgbClr val="FFFFFF"/>
        </a:lt1>
        <a:dk2>
          <a:srgbClr val="FFFFFF"/>
        </a:dk2>
        <a:lt2>
          <a:srgbClr val="B2B2B2"/>
        </a:lt2>
        <a:accent1>
          <a:srgbClr val="058089"/>
        </a:accent1>
        <a:accent2>
          <a:srgbClr val="66BE0E"/>
        </a:accent2>
        <a:accent3>
          <a:srgbClr val="FFFFFF"/>
        </a:accent3>
        <a:accent4>
          <a:srgbClr val="6C6C6C"/>
        </a:accent4>
        <a:accent5>
          <a:srgbClr val="AAC0C4"/>
        </a:accent5>
        <a:accent6>
          <a:srgbClr val="5CAC0C"/>
        </a:accent6>
        <a:hlink>
          <a:srgbClr val="2CA9D0"/>
        </a:hlink>
        <a:folHlink>
          <a:srgbClr val="4841D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presentation slides 2">
        <a:dk1>
          <a:srgbClr val="1D528D"/>
        </a:dk1>
        <a:lt1>
          <a:srgbClr val="FFFFFF"/>
        </a:lt1>
        <a:dk2>
          <a:srgbClr val="FFFFFF"/>
        </a:dk2>
        <a:lt2>
          <a:srgbClr val="CACACA"/>
        </a:lt2>
        <a:accent1>
          <a:srgbClr val="0099CC"/>
        </a:accent1>
        <a:accent2>
          <a:srgbClr val="8BC84E"/>
        </a:accent2>
        <a:accent3>
          <a:srgbClr val="FFFFFF"/>
        </a:accent3>
        <a:accent4>
          <a:srgbClr val="174578"/>
        </a:accent4>
        <a:accent5>
          <a:srgbClr val="AACAE2"/>
        </a:accent5>
        <a:accent6>
          <a:srgbClr val="7DB546"/>
        </a:accent6>
        <a:hlink>
          <a:srgbClr val="6E81E0"/>
        </a:hlink>
        <a:folHlink>
          <a:srgbClr val="0099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presentation slides 3">
        <a:dk1>
          <a:srgbClr val="0E3F96"/>
        </a:dk1>
        <a:lt1>
          <a:srgbClr val="FFFFFF"/>
        </a:lt1>
        <a:dk2>
          <a:srgbClr val="FFFFFF"/>
        </a:dk2>
        <a:lt2>
          <a:srgbClr val="B2B2B2"/>
        </a:lt2>
        <a:accent1>
          <a:srgbClr val="306FCC"/>
        </a:accent1>
        <a:accent2>
          <a:srgbClr val="99CCFF"/>
        </a:accent2>
        <a:accent3>
          <a:srgbClr val="FFFFFF"/>
        </a:accent3>
        <a:accent4>
          <a:srgbClr val="0A347F"/>
        </a:accent4>
        <a:accent5>
          <a:srgbClr val="ADBBE2"/>
        </a:accent5>
        <a:accent6>
          <a:srgbClr val="8AB9E7"/>
        </a:accent6>
        <a:hlink>
          <a:srgbClr val="25A2AF"/>
        </a:hlink>
        <a:folHlink>
          <a:srgbClr val="6666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سمة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سمة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34254</TotalTime>
  <Words>1223</Words>
  <Application>Microsoft Office PowerPoint</Application>
  <PresentationFormat>On-screen Show (4:3)</PresentationFormat>
  <Paragraphs>182</Paragraphs>
  <Slides>31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44" baseType="lpstr">
      <vt:lpstr>Arial Unicode MS</vt:lpstr>
      <vt:lpstr>Arial</vt:lpstr>
      <vt:lpstr>B Bardiya</vt:lpstr>
      <vt:lpstr>B Elham</vt:lpstr>
      <vt:lpstr>B Lotus</vt:lpstr>
      <vt:lpstr>B Nazanin</vt:lpstr>
      <vt:lpstr>B Titr</vt:lpstr>
      <vt:lpstr>B Zar</vt:lpstr>
      <vt:lpstr>Times New Roman</vt:lpstr>
      <vt:lpstr>Trebuchet MS</vt:lpstr>
      <vt:lpstr>Wingdings</vt:lpstr>
      <vt:lpstr>Wingdings 2</vt:lpstr>
      <vt:lpstr>Sample presentation slides</vt:lpstr>
      <vt:lpstr>بسم‌الله الرحمن الرحیم</vt:lpstr>
      <vt:lpstr>  جایگاه بازار سرمایه و نقش آن در تعامل با  صنعت بانکداری در چارچوب اقتصاد مقاومتی   </vt:lpstr>
      <vt:lpstr>مسیر رشد </vt:lpstr>
      <vt:lpstr>PowerPoint Presentation</vt:lpstr>
      <vt:lpstr>تأثیر سیستم مالی بر رشد اقتصادی از طریق:</vt:lpstr>
      <vt:lpstr>بازیگران سیستم مالی</vt:lpstr>
      <vt:lpstr>دسته‌بندی سنتی بازارهای مالی</vt:lpstr>
      <vt:lpstr>مرز مشترک بازار پول و سرمایه</vt:lpstr>
      <vt:lpstr>PowerPoint Presentation</vt:lpstr>
      <vt:lpstr>گرایش به بازار پول یا سرمایه</vt:lpstr>
      <vt:lpstr>جریان غالب </vt:lpstr>
      <vt:lpstr>طرح موضوع</vt:lpstr>
      <vt:lpstr>جامعیت بازار مالی</vt:lpstr>
      <vt:lpstr>جامعیت بازار مالی</vt:lpstr>
      <vt:lpstr>نهادهای عمومی</vt:lpstr>
      <vt:lpstr>اهميت بررسي صندوق‏هاي بازنشستگي</vt:lpstr>
      <vt:lpstr>PowerPoint Presentation</vt:lpstr>
      <vt:lpstr>قانون‌گذاری</vt:lpstr>
      <vt:lpstr>قانون‌گذاری</vt:lpstr>
      <vt:lpstr>قانون‌گذاری</vt:lpstr>
      <vt:lpstr>افشاگری</vt:lpstr>
      <vt:lpstr>اشکال تأثیر متقابل بانک‌ها و بازارهای سرمایه</vt:lpstr>
      <vt:lpstr>رابطۀ رقابت</vt:lpstr>
      <vt:lpstr>PowerPoint Presentation</vt:lpstr>
      <vt:lpstr>کمک بانک‌ها به بازار سرمایه</vt:lpstr>
      <vt:lpstr>کمک بازار سرمایه به بانک‌ها</vt:lpstr>
      <vt:lpstr>محصولات مشترک-اختلاط بازارها</vt:lpstr>
      <vt:lpstr>PowerPoint Presentation</vt:lpstr>
      <vt:lpstr>تحول صنعت بانکداری</vt:lpstr>
      <vt:lpstr>شرکت‌های تأمین سرمایه در مقابل بانک‌های تجاری</vt:lpstr>
      <vt:lpstr>PowerPoint Presentation</vt:lpstr>
    </vt:vector>
  </TitlesOfParts>
  <Company>Saudi Aramco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Click to add title</dc:title>
  <dc:creator>Administrator</dc:creator>
  <cp:lastModifiedBy>Hossein Abdoh Tabrizi</cp:lastModifiedBy>
  <cp:revision>1043</cp:revision>
  <dcterms:created xsi:type="dcterms:W3CDTF">2007-09-07T17:57:35Z</dcterms:created>
  <dcterms:modified xsi:type="dcterms:W3CDTF">2014-11-19T03:51:48Z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TC011367981033</vt:lpwstr>
  </property>
</Properties>
</file>