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73" r:id="rId2"/>
    <p:sldId id="386" r:id="rId3"/>
    <p:sldId id="409" r:id="rId4"/>
    <p:sldId id="410" r:id="rId5"/>
    <p:sldId id="388" r:id="rId6"/>
    <p:sldId id="411" r:id="rId7"/>
    <p:sldId id="412" r:id="rId8"/>
    <p:sldId id="413" r:id="rId9"/>
    <p:sldId id="414" r:id="rId10"/>
    <p:sldId id="415" r:id="rId11"/>
    <p:sldId id="416" r:id="rId12"/>
    <p:sldId id="417" r:id="rId13"/>
    <p:sldId id="418" r:id="rId14"/>
    <p:sldId id="419" r:id="rId15"/>
    <p:sldId id="389" r:id="rId16"/>
    <p:sldId id="420" r:id="rId17"/>
    <p:sldId id="421" r:id="rId18"/>
    <p:sldId id="422" r:id="rId19"/>
    <p:sldId id="391" r:id="rId20"/>
    <p:sldId id="423" r:id="rId21"/>
    <p:sldId id="424" r:id="rId22"/>
    <p:sldId id="425" r:id="rId23"/>
    <p:sldId id="426" r:id="rId24"/>
    <p:sldId id="400" r:id="rId25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344" autoAdjust="0"/>
    <p:restoredTop sz="93969" autoAdjust="0"/>
  </p:normalViewPr>
  <p:slideViewPr>
    <p:cSldViewPr>
      <p:cViewPr varScale="1">
        <p:scale>
          <a:sx n="74" d="100"/>
          <a:sy n="74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0B852C-CAE5-408A-BFE7-549F8739E007}" type="doc">
      <dgm:prSet loTypeId="urn:microsoft.com/office/officeart/2005/8/layout/vList2" loCatId="list" qsTypeId="urn:microsoft.com/office/officeart/2005/8/quickstyle/3d7" qsCatId="3D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6BE647BF-1DDF-4486-A331-BDC04DE2ECD0}">
      <dgm:prSet/>
      <dgm:spPr/>
      <dgm:t>
        <a:bodyPr/>
        <a:lstStyle/>
        <a:p>
          <a:pPr rtl="1"/>
          <a:r>
            <a:rPr lang="fa-IR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گامي در فرايند توسعة اوراق بهادارسازي عمومي</a:t>
          </a:r>
          <a:endParaRPr lang="en-GB" dirty="0">
            <a:cs typeface="B Nazanin" pitchFamily="2" charset="-78"/>
          </a:endParaRPr>
        </a:p>
      </dgm:t>
    </dgm:pt>
    <dgm:pt modelId="{0EB1A896-49F5-4E25-906F-E71C41DA1D53}" type="parTrans" cxnId="{36442A49-0DB3-44E4-88C5-3782108C3025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2B5522D6-7677-41DA-BE98-B613DC6AA842}" type="sibTrans" cxnId="{36442A49-0DB3-44E4-88C5-3782108C3025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D67DD805-C77A-45B0-83AC-F316A8D4B8B1}">
      <dgm:prSet/>
      <dgm:spPr/>
      <dgm:t>
        <a:bodyPr/>
        <a:lstStyle/>
        <a:p>
          <a:pPr rtl="1"/>
          <a:r>
            <a:rPr lang="fa-IR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اين‌جا نيز كسري منابع انگيزة اوراق بهادارسازي بوده است</a:t>
          </a:r>
          <a:endParaRPr lang="en-GB" dirty="0">
            <a:cs typeface="B Nazanin" pitchFamily="2" charset="-78"/>
          </a:endParaRPr>
        </a:p>
      </dgm:t>
    </dgm:pt>
    <dgm:pt modelId="{43831CD7-25C3-4594-9823-4079A7756718}" type="parTrans" cxnId="{B4D1F6EC-E085-4B28-8EEE-C11DAEE340F5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F82FB68D-676E-4A7F-B63C-9FC885773A18}" type="sibTrans" cxnId="{B4D1F6EC-E085-4B28-8EEE-C11DAEE340F5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B3BF2EC9-3C99-4739-952E-6FDA1F9FC762}">
      <dgm:prSet/>
      <dgm:spPr/>
      <dgm:t>
        <a:bodyPr/>
        <a:lstStyle/>
        <a:p>
          <a:pPr rtl="1"/>
          <a:r>
            <a:rPr lang="fa-IR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وجود ساير انگيزه‌ها</a:t>
          </a:r>
          <a:endParaRPr lang="en-GB" dirty="0">
            <a:cs typeface="B Nazanin" pitchFamily="2" charset="-78"/>
          </a:endParaRPr>
        </a:p>
      </dgm:t>
    </dgm:pt>
    <dgm:pt modelId="{55422060-C5C5-44B7-B46F-E186F6FCB579}" type="parTrans" cxnId="{502D9D43-5DE1-4A28-9234-27E75BEDC07B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774A7F0E-A108-4934-B6E1-B51C396808F0}" type="sibTrans" cxnId="{502D9D43-5DE1-4A28-9234-27E75BEDC07B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907ED2B2-B5B8-4024-BD2D-5CAC96FCCDD0}">
      <dgm:prSet/>
      <dgm:spPr/>
      <dgm:t>
        <a:bodyPr/>
        <a:lstStyle/>
        <a:p>
          <a:pPr rtl="1"/>
          <a:r>
            <a:rPr lang="fa-IR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حجم قابل‌ملاحظه و ثبات نسبي در مقابل عدم‌ثبات در صنعت بيمه </a:t>
          </a:r>
          <a:endParaRPr lang="en-GB" dirty="0" smtClean="0">
            <a:cs typeface="B Nazanin" pitchFamily="2" charset="-78"/>
          </a:endParaRPr>
        </a:p>
      </dgm:t>
    </dgm:pt>
    <dgm:pt modelId="{88D49C0F-E175-46F9-A2AA-55309A064522}" type="parTrans" cxnId="{FBE07E06-FBB2-4B3F-BB9C-CC9A7D097D4F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E6C102F0-2288-439E-A61F-98AB40DABEA8}" type="sibTrans" cxnId="{FBE07E06-FBB2-4B3F-BB9C-CC9A7D097D4F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4C0EEBE4-C4DE-4684-BA0B-1D4C52B05EB7}">
      <dgm:prSet/>
      <dgm:spPr/>
      <dgm:t>
        <a:bodyPr/>
        <a:lstStyle/>
        <a:p>
          <a:pPr rtl="1"/>
          <a:r>
            <a:rPr lang="fa-IR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بلاياي طبيعي گام نخست اوراق بهادارسازي</a:t>
          </a:r>
          <a:endParaRPr lang="fa-IR" dirty="0"/>
        </a:p>
      </dgm:t>
    </dgm:pt>
    <dgm:pt modelId="{EDB4DDF8-2E5F-4699-AD69-E1CB93CAC9F7}" type="parTrans" cxnId="{7D7D19D3-67B9-4CAB-8D69-A288FBA724AA}">
      <dgm:prSet/>
      <dgm:spPr/>
      <dgm:t>
        <a:bodyPr/>
        <a:lstStyle/>
        <a:p>
          <a:pPr rtl="1"/>
          <a:endParaRPr lang="fa-IR"/>
        </a:p>
      </dgm:t>
    </dgm:pt>
    <dgm:pt modelId="{12D978E6-7013-4B97-A0E0-FEC3A5498EF9}" type="sibTrans" cxnId="{7D7D19D3-67B9-4CAB-8D69-A288FBA724AA}">
      <dgm:prSet/>
      <dgm:spPr/>
      <dgm:t>
        <a:bodyPr/>
        <a:lstStyle/>
        <a:p>
          <a:pPr rtl="1"/>
          <a:endParaRPr lang="fa-IR"/>
        </a:p>
      </dgm:t>
    </dgm:pt>
    <dgm:pt modelId="{5DB719A7-2DB1-495A-94CD-447A2487233F}">
      <dgm:prSet/>
      <dgm:spPr/>
      <dgm:t>
        <a:bodyPr/>
        <a:lstStyle/>
        <a:p>
          <a:pPr rtl="1"/>
          <a:r>
            <a:rPr lang="fa-IR" smtClean="0">
              <a:ln w="0">
                <a:solidFill>
                  <a:srgbClr val="FFFFFF"/>
                </a:solidFill>
                <a:prstDash val="solid"/>
              </a:ln>
              <a:gradFill flip="none">
                <a:gsLst>
                  <a:gs pos="40000">
                    <a:srgbClr val="FA8D3D">
                      <a:shade val="80000"/>
                    </a:srgbClr>
                  </a:gs>
                  <a:gs pos="45000">
                    <a:srgbClr val="FA8D3D">
                      <a:shade val="100000"/>
                    </a:srgbClr>
                  </a:gs>
                </a:gsLst>
                <a:lin ang="16200000"/>
              </a:gradFill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اول بار در 1973 از مفهوم اوراق بهادارسازي بيمه استفاده شد: مشتقه‌هاي بيمه (آتي بيمة اتكايي)</a:t>
          </a:r>
          <a:endParaRPr lang="fa-IR" dirty="0"/>
        </a:p>
      </dgm:t>
    </dgm:pt>
    <dgm:pt modelId="{9C522FE6-0784-42DD-BBC9-5B5C37A727F0}" type="parTrans" cxnId="{EF9E3023-1CC3-4077-B4A9-63D06A8F1222}">
      <dgm:prSet/>
      <dgm:spPr/>
    </dgm:pt>
    <dgm:pt modelId="{C24CE975-1F9F-412C-8D66-ECC46DF2C50E}" type="sibTrans" cxnId="{EF9E3023-1CC3-4077-B4A9-63D06A8F1222}">
      <dgm:prSet/>
      <dgm:spPr/>
    </dgm:pt>
    <dgm:pt modelId="{2411ED23-7D8E-4606-A3F8-3B18E1087E25}">
      <dgm:prSet/>
      <dgm:spPr/>
      <dgm:t>
        <a:bodyPr/>
        <a:lstStyle/>
        <a:p>
          <a:pPr rtl="1"/>
          <a:r>
            <a:rPr kumimoji="0" lang="fa-IR" i="0" u="none" strike="noStrike" cap="none" spc="0" normalizeH="0" baseline="0" noProof="0" smtClean="0">
              <a:ln w="0">
                <a:solidFill>
                  <a:srgbClr val="FFFFFF"/>
                </a:solidFill>
                <a:prstDash val="solid"/>
              </a:ln>
              <a:gradFill flip="none">
                <a:gsLst>
                  <a:gs pos="40000">
                    <a:srgbClr val="FA8D3D">
                      <a:shade val="80000"/>
                    </a:srgbClr>
                  </a:gs>
                  <a:gs pos="45000">
                    <a:srgbClr val="FA8D3D">
                      <a:shade val="100000"/>
                    </a:srgbClr>
                  </a:gs>
                </a:gsLst>
                <a:lin ang="16200000"/>
              </a:gradFill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uLnTx/>
              <a:uFillTx/>
              <a:latin typeface="Trebuchet MS"/>
              <a:ea typeface="+mj-ea"/>
              <a:cs typeface="B Zar" pitchFamily="2" charset="-78"/>
            </a:rPr>
            <a:t>اوايل دهة 70 محصولات اوراق بهادارسازي‌شدة مالي (اوراق به</a:t>
          </a:r>
          <a:r>
            <a:rPr kumimoji="0" lang="fa-IR" i="0" u="none" strike="noStrike" cap="none" spc="0" normalizeH="0" noProof="0" smtClean="0">
              <a:ln w="0">
                <a:solidFill>
                  <a:srgbClr val="FFFFFF"/>
                </a:solidFill>
                <a:prstDash val="solid"/>
              </a:ln>
              <a:gradFill flip="none">
                <a:gsLst>
                  <a:gs pos="40000">
                    <a:srgbClr val="FA8D3D">
                      <a:shade val="80000"/>
                    </a:srgbClr>
                  </a:gs>
                  <a:gs pos="45000">
                    <a:srgbClr val="FA8D3D">
                      <a:shade val="100000"/>
                    </a:srgbClr>
                  </a:gs>
                </a:gsLst>
                <a:lin ang="16200000"/>
              </a:gradFill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uLnTx/>
              <a:uFillTx/>
              <a:latin typeface="Trebuchet MS"/>
              <a:ea typeface="+mj-ea"/>
              <a:cs typeface="B Zar" pitchFamily="2" charset="-78"/>
            </a:rPr>
            <a:t> پشتوانة وام‌هاي رهني) معامله شد. </a:t>
          </a:r>
          <a:endParaRPr kumimoji="0" lang="fa-IR" i="0" u="none" strike="noStrike" cap="none" spc="0" normalizeH="0" noProof="0" dirty="0" smtClean="0">
            <a:ln w="0">
              <a:solidFill>
                <a:srgbClr val="FFFFFF"/>
              </a:solidFill>
              <a:prstDash val="solid"/>
            </a:ln>
            <a:gradFill flip="none">
              <a:gsLst>
                <a:gs pos="40000">
                  <a:srgbClr val="FA8D3D">
                    <a:shade val="80000"/>
                  </a:srgbClr>
                </a:gs>
                <a:gs pos="45000">
                  <a:srgbClr val="FA8D3D">
                    <a:shade val="100000"/>
                  </a:srgbClr>
                </a:gs>
              </a:gsLst>
              <a:lin ang="16200000"/>
            </a:gradFill>
            <a:effectLst>
              <a:outerShdw blurRad="23036" dist="23036" dir="5400000" algn="tl">
                <a:srgbClr val="656565">
                  <a:alpha val="65000"/>
                </a:srgbClr>
              </a:outerShdw>
              <a:reflection blurRad="12700" stA="25000" endPos="55000" dist="5000" dir="5400000" sy="-100000" algn="bl" rotWithShape="0"/>
            </a:effectLst>
            <a:uLnTx/>
            <a:uFillTx/>
            <a:latin typeface="Trebuchet MS"/>
            <a:ea typeface="+mj-ea"/>
            <a:cs typeface="B Zar" pitchFamily="2" charset="-78"/>
          </a:endParaRPr>
        </a:p>
      </dgm:t>
    </dgm:pt>
    <dgm:pt modelId="{C2F369D5-1AA6-4531-AAEA-1E436A180C1B}" type="parTrans" cxnId="{9EA0C847-AB37-4D82-97E2-54381DD487D8}">
      <dgm:prSet/>
      <dgm:spPr/>
      <dgm:t>
        <a:bodyPr/>
        <a:lstStyle/>
        <a:p>
          <a:endParaRPr lang="en-US"/>
        </a:p>
      </dgm:t>
    </dgm:pt>
    <dgm:pt modelId="{5C451816-043F-4AE1-B5D1-25341FEE2A96}" type="sibTrans" cxnId="{9EA0C847-AB37-4D82-97E2-54381DD487D8}">
      <dgm:prSet/>
      <dgm:spPr/>
      <dgm:t>
        <a:bodyPr/>
        <a:lstStyle/>
        <a:p>
          <a:endParaRPr lang="en-US"/>
        </a:p>
      </dgm:t>
    </dgm:pt>
    <dgm:pt modelId="{F035315B-751B-437C-8F20-9018397E3FCC}">
      <dgm:prSet/>
      <dgm:spPr/>
      <dgm:t>
        <a:bodyPr/>
        <a:lstStyle/>
        <a:p>
          <a:pPr rtl="1"/>
          <a:r>
            <a:rPr lang="fa-IR" baseline="0" smtClean="0">
              <a:ln w="0">
                <a:solidFill>
                  <a:srgbClr val="FFFFFF"/>
                </a:solidFill>
                <a:prstDash val="solid"/>
              </a:ln>
              <a:gradFill flip="none">
                <a:gsLst>
                  <a:gs pos="40000">
                    <a:srgbClr val="FA8D3D">
                      <a:shade val="80000"/>
                    </a:srgbClr>
                  </a:gs>
                  <a:gs pos="45000">
                    <a:srgbClr val="FA8D3D">
                      <a:shade val="100000"/>
                    </a:srgbClr>
                  </a:gs>
                </a:gsLst>
                <a:lin ang="16200000"/>
              </a:gradFill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اوراق</a:t>
          </a:r>
          <a:r>
            <a:rPr lang="fa-IR" smtClean="0">
              <a:ln w="0">
                <a:solidFill>
                  <a:srgbClr val="FFFFFF"/>
                </a:solidFill>
                <a:prstDash val="solid"/>
              </a:ln>
              <a:gradFill flip="none">
                <a:gsLst>
                  <a:gs pos="40000">
                    <a:srgbClr val="FA8D3D">
                      <a:shade val="80000"/>
                    </a:srgbClr>
                  </a:gs>
                  <a:gs pos="45000">
                    <a:srgbClr val="FA8D3D">
                      <a:shade val="100000"/>
                    </a:srgbClr>
                  </a:gs>
                </a:gsLst>
                <a:lin ang="16200000"/>
              </a:gradFill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 بهادارسازي بيمه به مثابة ابزار مديريت ريسك مالي </a:t>
          </a:r>
          <a:endParaRPr lang="fa-IR" dirty="0" smtClean="0">
            <a:ln w="0">
              <a:solidFill>
                <a:srgbClr val="FFFFFF"/>
              </a:solidFill>
              <a:prstDash val="solid"/>
            </a:ln>
            <a:gradFill flip="none">
              <a:gsLst>
                <a:gs pos="40000">
                  <a:srgbClr val="FA8D3D">
                    <a:shade val="80000"/>
                  </a:srgbClr>
                </a:gs>
                <a:gs pos="45000">
                  <a:srgbClr val="FA8D3D">
                    <a:shade val="100000"/>
                  </a:srgbClr>
                </a:gs>
              </a:gsLst>
              <a:lin ang="16200000"/>
            </a:gradFill>
            <a:effectLst>
              <a:outerShdw blurRad="23036" dist="23036" dir="5400000" algn="tl">
                <a:srgbClr val="656565">
                  <a:alpha val="65000"/>
                </a:srgbClr>
              </a:outerShdw>
              <a:reflection blurRad="12700" stA="25000" endPos="55000" dist="5000" dir="5400000" sy="-100000" algn="bl" rotWithShape="0"/>
            </a:effectLst>
            <a:latin typeface="Trebuchet MS"/>
            <a:ea typeface="+mj-ea"/>
            <a:cs typeface="B Zar" pitchFamily="2" charset="-78"/>
          </a:endParaRPr>
        </a:p>
      </dgm:t>
    </dgm:pt>
    <dgm:pt modelId="{01442576-7DC7-4798-80FB-F5B410FD2C95}" type="parTrans" cxnId="{B9B6ADB6-4709-4532-B6A8-7F79DDD739BA}">
      <dgm:prSet/>
      <dgm:spPr/>
      <dgm:t>
        <a:bodyPr/>
        <a:lstStyle/>
        <a:p>
          <a:endParaRPr lang="en-US"/>
        </a:p>
      </dgm:t>
    </dgm:pt>
    <dgm:pt modelId="{15F1AE89-66AA-4EE2-9A5E-721C1BEEA32B}" type="sibTrans" cxnId="{B9B6ADB6-4709-4532-B6A8-7F79DDD739BA}">
      <dgm:prSet/>
      <dgm:spPr/>
      <dgm:t>
        <a:bodyPr/>
        <a:lstStyle/>
        <a:p>
          <a:endParaRPr lang="en-US"/>
        </a:p>
      </dgm:t>
    </dgm:pt>
    <dgm:pt modelId="{C17B85C0-FCD9-4475-853D-F7D84CAE34CC}" type="pres">
      <dgm:prSet presAssocID="{1E0B852C-CAE5-408A-BFE7-549F8739E0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28375B3-D833-4288-9C79-5C3BE74E4694}" type="pres">
      <dgm:prSet presAssocID="{6BE647BF-1DDF-4486-A331-BDC04DE2ECD0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3E5280E-818D-41AB-B8A9-989323EA7F38}" type="pres">
      <dgm:prSet presAssocID="{2B5522D6-7677-41DA-BE98-B613DC6AA842}" presName="spacer" presStyleCnt="0"/>
      <dgm:spPr/>
      <dgm:t>
        <a:bodyPr/>
        <a:lstStyle/>
        <a:p>
          <a:pPr rtl="1"/>
          <a:endParaRPr lang="fa-IR"/>
        </a:p>
      </dgm:t>
    </dgm:pt>
    <dgm:pt modelId="{9112B68A-A4E6-4D87-83D8-76A80708EFDE}" type="pres">
      <dgm:prSet presAssocID="{D67DD805-C77A-45B0-83AC-F316A8D4B8B1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3CE4564-EF8C-49EE-AB5B-5FF1B4636371}" type="pres">
      <dgm:prSet presAssocID="{F82FB68D-676E-4A7F-B63C-9FC885773A18}" presName="spacer" presStyleCnt="0"/>
      <dgm:spPr/>
      <dgm:t>
        <a:bodyPr/>
        <a:lstStyle/>
        <a:p>
          <a:pPr rtl="1"/>
          <a:endParaRPr lang="fa-IR"/>
        </a:p>
      </dgm:t>
    </dgm:pt>
    <dgm:pt modelId="{2ECD7B04-3AE3-4BE8-B81C-852FC768157B}" type="pres">
      <dgm:prSet presAssocID="{B3BF2EC9-3C99-4739-952E-6FDA1F9FC762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5287E5E-E36E-456A-B9D2-1D6FB1C85D8C}" type="pres">
      <dgm:prSet presAssocID="{774A7F0E-A108-4934-B6E1-B51C396808F0}" presName="spacer" presStyleCnt="0"/>
      <dgm:spPr/>
      <dgm:t>
        <a:bodyPr/>
        <a:lstStyle/>
        <a:p>
          <a:pPr rtl="1"/>
          <a:endParaRPr lang="fa-IR"/>
        </a:p>
      </dgm:t>
    </dgm:pt>
    <dgm:pt modelId="{B6D6FD3C-4F81-4840-90A4-D71DC61531A0}" type="pres">
      <dgm:prSet presAssocID="{907ED2B2-B5B8-4024-BD2D-5CAC96FCCDD0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812DA64-B654-45FD-9C77-25D2FDF11D3E}" type="pres">
      <dgm:prSet presAssocID="{E6C102F0-2288-439E-A61F-98AB40DABEA8}" presName="spacer" presStyleCnt="0"/>
      <dgm:spPr/>
      <dgm:t>
        <a:bodyPr/>
        <a:lstStyle/>
        <a:p>
          <a:pPr rtl="1"/>
          <a:endParaRPr lang="fa-IR"/>
        </a:p>
      </dgm:t>
    </dgm:pt>
    <dgm:pt modelId="{9F58D1C0-2FFB-4B8A-A105-EB992DDAFA90}" type="pres">
      <dgm:prSet presAssocID="{4C0EEBE4-C4DE-4684-BA0B-1D4C52B05EB7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F8511CB-2C5E-41B3-AD6B-AE0EC3C3F601}" type="pres">
      <dgm:prSet presAssocID="{12D978E6-7013-4B97-A0E0-FEC3A5498EF9}" presName="spacer" presStyleCnt="0"/>
      <dgm:spPr/>
    </dgm:pt>
    <dgm:pt modelId="{0A304742-3EB8-402A-B042-5369C5A13476}" type="pres">
      <dgm:prSet presAssocID="{5DB719A7-2DB1-495A-94CD-447A2487233F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A2FD20-9EB0-4E75-9D0B-7A2D4BE82880}" type="pres">
      <dgm:prSet presAssocID="{C24CE975-1F9F-412C-8D66-ECC46DF2C50E}" presName="spacer" presStyleCnt="0"/>
      <dgm:spPr/>
    </dgm:pt>
    <dgm:pt modelId="{D889B602-CB70-4164-986A-E42FBC78C465}" type="pres">
      <dgm:prSet presAssocID="{2411ED23-7D8E-4606-A3F8-3B18E1087E25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28F70965-4BBC-469B-AFAB-F10F416A8FC9}" type="pres">
      <dgm:prSet presAssocID="{5C451816-043F-4AE1-B5D1-25341FEE2A96}" presName="spacer" presStyleCnt="0"/>
      <dgm:spPr/>
    </dgm:pt>
    <dgm:pt modelId="{F7EEC6EE-901E-4537-B7B7-16DDCFE840E3}" type="pres">
      <dgm:prSet presAssocID="{F035315B-751B-437C-8F20-9018397E3FCC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CC31A44E-4B97-408A-85B7-38E96EA5CF58}" type="presOf" srcId="{B3BF2EC9-3C99-4739-952E-6FDA1F9FC762}" destId="{2ECD7B04-3AE3-4BE8-B81C-852FC768157B}" srcOrd="0" destOrd="0" presId="urn:microsoft.com/office/officeart/2005/8/layout/vList2"/>
    <dgm:cxn modelId="{807A605B-D39F-4FE3-9F2C-8BD0D9474118}" type="presOf" srcId="{D67DD805-C77A-45B0-83AC-F316A8D4B8B1}" destId="{9112B68A-A4E6-4D87-83D8-76A80708EFDE}" srcOrd="0" destOrd="0" presId="urn:microsoft.com/office/officeart/2005/8/layout/vList2"/>
    <dgm:cxn modelId="{FBE07E06-FBB2-4B3F-BB9C-CC9A7D097D4F}" srcId="{1E0B852C-CAE5-408A-BFE7-549F8739E007}" destId="{907ED2B2-B5B8-4024-BD2D-5CAC96FCCDD0}" srcOrd="3" destOrd="0" parTransId="{88D49C0F-E175-46F9-A2AA-55309A064522}" sibTransId="{E6C102F0-2288-439E-A61F-98AB40DABEA8}"/>
    <dgm:cxn modelId="{EF9E3023-1CC3-4077-B4A9-63D06A8F1222}" srcId="{1E0B852C-CAE5-408A-BFE7-549F8739E007}" destId="{5DB719A7-2DB1-495A-94CD-447A2487233F}" srcOrd="5" destOrd="0" parTransId="{9C522FE6-0784-42DD-BBC9-5B5C37A727F0}" sibTransId="{C24CE975-1F9F-412C-8D66-ECC46DF2C50E}"/>
    <dgm:cxn modelId="{28EB3117-6790-4FFC-A5FF-EEFF70AC3D63}" type="presOf" srcId="{6BE647BF-1DDF-4486-A331-BDC04DE2ECD0}" destId="{528375B3-D833-4288-9C79-5C3BE74E4694}" srcOrd="0" destOrd="0" presId="urn:microsoft.com/office/officeart/2005/8/layout/vList2"/>
    <dgm:cxn modelId="{9EA0C847-AB37-4D82-97E2-54381DD487D8}" srcId="{1E0B852C-CAE5-408A-BFE7-549F8739E007}" destId="{2411ED23-7D8E-4606-A3F8-3B18E1087E25}" srcOrd="6" destOrd="0" parTransId="{C2F369D5-1AA6-4531-AAEA-1E436A180C1B}" sibTransId="{5C451816-043F-4AE1-B5D1-25341FEE2A96}"/>
    <dgm:cxn modelId="{BDBC9244-3E76-469A-9688-F904C52ED730}" type="presOf" srcId="{1E0B852C-CAE5-408A-BFE7-549F8739E007}" destId="{C17B85C0-FCD9-4475-853D-F7D84CAE34CC}" srcOrd="0" destOrd="0" presId="urn:microsoft.com/office/officeart/2005/8/layout/vList2"/>
    <dgm:cxn modelId="{3A1D08AE-E700-4D3B-84AC-967A9DA1281B}" type="presOf" srcId="{2411ED23-7D8E-4606-A3F8-3B18E1087E25}" destId="{D889B602-CB70-4164-986A-E42FBC78C465}" srcOrd="0" destOrd="0" presId="urn:microsoft.com/office/officeart/2005/8/layout/vList2"/>
    <dgm:cxn modelId="{079BF0D9-8386-434A-B43E-D44EBE6B8CF5}" type="presOf" srcId="{5DB719A7-2DB1-495A-94CD-447A2487233F}" destId="{0A304742-3EB8-402A-B042-5369C5A13476}" srcOrd="0" destOrd="0" presId="urn:microsoft.com/office/officeart/2005/8/layout/vList2"/>
    <dgm:cxn modelId="{6DDBBB60-DEEB-42DA-8364-FA5D9FC792C9}" type="presOf" srcId="{907ED2B2-B5B8-4024-BD2D-5CAC96FCCDD0}" destId="{B6D6FD3C-4F81-4840-90A4-D71DC61531A0}" srcOrd="0" destOrd="0" presId="urn:microsoft.com/office/officeart/2005/8/layout/vList2"/>
    <dgm:cxn modelId="{DBB4D531-F727-42C4-8D69-8E87E3B0DA61}" type="presOf" srcId="{F035315B-751B-437C-8F20-9018397E3FCC}" destId="{F7EEC6EE-901E-4537-B7B7-16DDCFE840E3}" srcOrd="0" destOrd="0" presId="urn:microsoft.com/office/officeart/2005/8/layout/vList2"/>
    <dgm:cxn modelId="{3E68DE99-3E85-4A8F-8D90-8090388D413B}" type="presOf" srcId="{4C0EEBE4-C4DE-4684-BA0B-1D4C52B05EB7}" destId="{9F58D1C0-2FFB-4B8A-A105-EB992DDAFA90}" srcOrd="0" destOrd="0" presId="urn:microsoft.com/office/officeart/2005/8/layout/vList2"/>
    <dgm:cxn modelId="{B9B6ADB6-4709-4532-B6A8-7F79DDD739BA}" srcId="{1E0B852C-CAE5-408A-BFE7-549F8739E007}" destId="{F035315B-751B-437C-8F20-9018397E3FCC}" srcOrd="7" destOrd="0" parTransId="{01442576-7DC7-4798-80FB-F5B410FD2C95}" sibTransId="{15F1AE89-66AA-4EE2-9A5E-721C1BEEA32B}"/>
    <dgm:cxn modelId="{B4D1F6EC-E085-4B28-8EEE-C11DAEE340F5}" srcId="{1E0B852C-CAE5-408A-BFE7-549F8739E007}" destId="{D67DD805-C77A-45B0-83AC-F316A8D4B8B1}" srcOrd="1" destOrd="0" parTransId="{43831CD7-25C3-4594-9823-4079A7756718}" sibTransId="{F82FB68D-676E-4A7F-B63C-9FC885773A18}"/>
    <dgm:cxn modelId="{7D7D19D3-67B9-4CAB-8D69-A288FBA724AA}" srcId="{1E0B852C-CAE5-408A-BFE7-549F8739E007}" destId="{4C0EEBE4-C4DE-4684-BA0B-1D4C52B05EB7}" srcOrd="4" destOrd="0" parTransId="{EDB4DDF8-2E5F-4699-AD69-E1CB93CAC9F7}" sibTransId="{12D978E6-7013-4B97-A0E0-FEC3A5498EF9}"/>
    <dgm:cxn modelId="{502D9D43-5DE1-4A28-9234-27E75BEDC07B}" srcId="{1E0B852C-CAE5-408A-BFE7-549F8739E007}" destId="{B3BF2EC9-3C99-4739-952E-6FDA1F9FC762}" srcOrd="2" destOrd="0" parTransId="{55422060-C5C5-44B7-B46F-E186F6FCB579}" sibTransId="{774A7F0E-A108-4934-B6E1-B51C396808F0}"/>
    <dgm:cxn modelId="{36442A49-0DB3-44E4-88C5-3782108C3025}" srcId="{1E0B852C-CAE5-408A-BFE7-549F8739E007}" destId="{6BE647BF-1DDF-4486-A331-BDC04DE2ECD0}" srcOrd="0" destOrd="0" parTransId="{0EB1A896-49F5-4E25-906F-E71C41DA1D53}" sibTransId="{2B5522D6-7677-41DA-BE98-B613DC6AA842}"/>
    <dgm:cxn modelId="{CA1F7E71-4E06-4582-933E-A59181184D60}" type="presParOf" srcId="{C17B85C0-FCD9-4475-853D-F7D84CAE34CC}" destId="{528375B3-D833-4288-9C79-5C3BE74E4694}" srcOrd="0" destOrd="0" presId="urn:microsoft.com/office/officeart/2005/8/layout/vList2"/>
    <dgm:cxn modelId="{A283245F-7E04-464E-B478-DD7D7E20A5D4}" type="presParOf" srcId="{C17B85C0-FCD9-4475-853D-F7D84CAE34CC}" destId="{C3E5280E-818D-41AB-B8A9-989323EA7F38}" srcOrd="1" destOrd="0" presId="urn:microsoft.com/office/officeart/2005/8/layout/vList2"/>
    <dgm:cxn modelId="{0D62739A-C469-44AF-98C7-07DE8D850DE3}" type="presParOf" srcId="{C17B85C0-FCD9-4475-853D-F7D84CAE34CC}" destId="{9112B68A-A4E6-4D87-83D8-76A80708EFDE}" srcOrd="2" destOrd="0" presId="urn:microsoft.com/office/officeart/2005/8/layout/vList2"/>
    <dgm:cxn modelId="{2B4E5D6A-372E-4668-8FD7-4D3FC8929B3F}" type="presParOf" srcId="{C17B85C0-FCD9-4475-853D-F7D84CAE34CC}" destId="{13CE4564-EF8C-49EE-AB5B-5FF1B4636371}" srcOrd="3" destOrd="0" presId="urn:microsoft.com/office/officeart/2005/8/layout/vList2"/>
    <dgm:cxn modelId="{0375741A-B59C-4966-B180-4C9C7ED3D079}" type="presParOf" srcId="{C17B85C0-FCD9-4475-853D-F7D84CAE34CC}" destId="{2ECD7B04-3AE3-4BE8-B81C-852FC768157B}" srcOrd="4" destOrd="0" presId="urn:microsoft.com/office/officeart/2005/8/layout/vList2"/>
    <dgm:cxn modelId="{FF26D0EF-8C79-4234-A9BE-0423BE3A5D53}" type="presParOf" srcId="{C17B85C0-FCD9-4475-853D-F7D84CAE34CC}" destId="{B5287E5E-E36E-456A-B9D2-1D6FB1C85D8C}" srcOrd="5" destOrd="0" presId="urn:microsoft.com/office/officeart/2005/8/layout/vList2"/>
    <dgm:cxn modelId="{87D995A3-DC1F-465C-8407-28231012204B}" type="presParOf" srcId="{C17B85C0-FCD9-4475-853D-F7D84CAE34CC}" destId="{B6D6FD3C-4F81-4840-90A4-D71DC61531A0}" srcOrd="6" destOrd="0" presId="urn:microsoft.com/office/officeart/2005/8/layout/vList2"/>
    <dgm:cxn modelId="{E9113C7B-6C92-4D4B-BA46-F2EF6C27F243}" type="presParOf" srcId="{C17B85C0-FCD9-4475-853D-F7D84CAE34CC}" destId="{B812DA64-B654-45FD-9C77-25D2FDF11D3E}" srcOrd="7" destOrd="0" presId="urn:microsoft.com/office/officeart/2005/8/layout/vList2"/>
    <dgm:cxn modelId="{85D1CAA2-9494-428B-A4EB-D56E286992CA}" type="presParOf" srcId="{C17B85C0-FCD9-4475-853D-F7D84CAE34CC}" destId="{9F58D1C0-2FFB-4B8A-A105-EB992DDAFA90}" srcOrd="8" destOrd="0" presId="urn:microsoft.com/office/officeart/2005/8/layout/vList2"/>
    <dgm:cxn modelId="{85FF14F4-4DD8-4B1C-82BA-236D7070DE4A}" type="presParOf" srcId="{C17B85C0-FCD9-4475-853D-F7D84CAE34CC}" destId="{6F8511CB-2C5E-41B3-AD6B-AE0EC3C3F601}" srcOrd="9" destOrd="0" presId="urn:microsoft.com/office/officeart/2005/8/layout/vList2"/>
    <dgm:cxn modelId="{4105E9C4-B7A0-49CE-BD89-52628B233A55}" type="presParOf" srcId="{C17B85C0-FCD9-4475-853D-F7D84CAE34CC}" destId="{0A304742-3EB8-402A-B042-5369C5A13476}" srcOrd="10" destOrd="0" presId="urn:microsoft.com/office/officeart/2005/8/layout/vList2"/>
    <dgm:cxn modelId="{6BE8970C-FA99-418F-A5DD-22539A85525F}" type="presParOf" srcId="{C17B85C0-FCD9-4475-853D-F7D84CAE34CC}" destId="{02A2FD20-9EB0-4E75-9D0B-7A2D4BE82880}" srcOrd="11" destOrd="0" presId="urn:microsoft.com/office/officeart/2005/8/layout/vList2"/>
    <dgm:cxn modelId="{7BAA1D1B-812E-4B42-9C08-8E524E9EC6B6}" type="presParOf" srcId="{C17B85C0-FCD9-4475-853D-F7D84CAE34CC}" destId="{D889B602-CB70-4164-986A-E42FBC78C465}" srcOrd="12" destOrd="0" presId="urn:microsoft.com/office/officeart/2005/8/layout/vList2"/>
    <dgm:cxn modelId="{C2EA21A1-F298-43D4-9B6B-27CEDA48756C}" type="presParOf" srcId="{C17B85C0-FCD9-4475-853D-F7D84CAE34CC}" destId="{28F70965-4BBC-469B-AFAB-F10F416A8FC9}" srcOrd="13" destOrd="0" presId="urn:microsoft.com/office/officeart/2005/8/layout/vList2"/>
    <dgm:cxn modelId="{4730036D-F00C-46ED-A796-E9F465CE01F0}" type="presParOf" srcId="{C17B85C0-FCD9-4475-853D-F7D84CAE34CC}" destId="{F7EEC6EE-901E-4537-B7B7-16DDCFE840E3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E0B852C-CAE5-408A-BFE7-549F8739E007}" type="doc">
      <dgm:prSet loTypeId="urn:microsoft.com/office/officeart/2005/8/layout/vList2" loCatId="list" qsTypeId="urn:microsoft.com/office/officeart/2005/8/quickstyle/3d7" qsCatId="3D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6BE647BF-1DDF-4486-A331-BDC04DE2ECD0}">
      <dgm:prSet/>
      <dgm:spPr/>
      <dgm:t>
        <a:bodyPr/>
        <a:lstStyle/>
        <a:p>
          <a:pPr rtl="1"/>
          <a:r>
            <a:rPr lang="fa-IR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مثالي از كاربرد مفهوم سوآپ در بورس ريسك</a:t>
          </a:r>
          <a:endParaRPr lang="en-GB" dirty="0">
            <a:cs typeface="B Nazanin" pitchFamily="2" charset="-78"/>
          </a:endParaRPr>
        </a:p>
      </dgm:t>
    </dgm:pt>
    <dgm:pt modelId="{0EB1A896-49F5-4E25-906F-E71C41DA1D53}" type="parTrans" cxnId="{36442A49-0DB3-44E4-88C5-3782108C3025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2B5522D6-7677-41DA-BE98-B613DC6AA842}" type="sibTrans" cxnId="{36442A49-0DB3-44E4-88C5-3782108C3025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D67DD805-C77A-45B0-83AC-F316A8D4B8B1}">
      <dgm:prSet/>
      <dgm:spPr/>
      <dgm:t>
        <a:bodyPr/>
        <a:lstStyle/>
        <a:p>
          <a:pPr rtl="1"/>
          <a:r>
            <a:rPr lang="fa-IR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بورس مبتني بر سامانة كامپيوتري كه به اعضا اجازه مي‌دهد در معرض ريسك بلايا </a:t>
          </a:r>
          <a:r>
            <a:rPr lang="en-US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(catastrophe exposure)</a:t>
          </a:r>
          <a:r>
            <a:rPr lang="fa-IR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 خود را سوآپ كنند. مبادلة در معرض ريسك‌هاي كتبي</a:t>
          </a:r>
          <a:endParaRPr lang="en-GB" dirty="0">
            <a:cs typeface="B Nazanin" pitchFamily="2" charset="-78"/>
          </a:endParaRPr>
        </a:p>
      </dgm:t>
    </dgm:pt>
    <dgm:pt modelId="{43831CD7-25C3-4594-9823-4079A7756718}" type="parTrans" cxnId="{B4D1F6EC-E085-4B28-8EEE-C11DAEE340F5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F82FB68D-676E-4A7F-B63C-9FC885773A18}" type="sibTrans" cxnId="{B4D1F6EC-E085-4B28-8EEE-C11DAEE340F5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B3BF2EC9-3C99-4739-952E-6FDA1F9FC762}">
      <dgm:prSet/>
      <dgm:spPr/>
      <dgm:t>
        <a:bodyPr/>
        <a:lstStyle/>
        <a:p>
          <a:pPr rtl="1"/>
          <a:r>
            <a:rPr lang="fa-IR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ريسك‌هاي موجود </a:t>
          </a:r>
          <a:r>
            <a:rPr lang="fa-IR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قابل‌معامله روي سيستم الكترونيك آگهي، متعاقباً مذاكره و سپس </a:t>
          </a:r>
          <a:r>
            <a:rPr lang="fa-IR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معاملة </a:t>
          </a:r>
          <a:r>
            <a:rPr lang="fa-IR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نهايي مي‌شود</a:t>
          </a:r>
          <a:endParaRPr lang="en-GB" dirty="0">
            <a:cs typeface="B Nazanin" pitchFamily="2" charset="-78"/>
          </a:endParaRPr>
        </a:p>
      </dgm:t>
    </dgm:pt>
    <dgm:pt modelId="{55422060-C5C5-44B7-B46F-E186F6FCB579}" type="parTrans" cxnId="{502D9D43-5DE1-4A28-9234-27E75BEDC07B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774A7F0E-A108-4934-B6E1-B51C396808F0}" type="sibTrans" cxnId="{502D9D43-5DE1-4A28-9234-27E75BEDC07B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907ED2B2-B5B8-4024-BD2D-5CAC96FCCDD0}">
      <dgm:prSet/>
      <dgm:spPr/>
      <dgm:t>
        <a:bodyPr/>
        <a:lstStyle/>
        <a:p>
          <a:pPr rtl="1"/>
          <a:r>
            <a:rPr lang="fa-IR" dirty="0" smtClean="0">
              <a:ln w="0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مورد مشابه </a:t>
          </a:r>
          <a:r>
            <a:rPr lang="en-US" dirty="0" smtClean="0">
              <a:ln w="0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CATEX</a:t>
          </a:r>
          <a:r>
            <a:rPr lang="fa-IR" dirty="0" smtClean="0">
              <a:ln w="0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 برمودا است. </a:t>
          </a:r>
          <a:endParaRPr lang="en-GB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  <a:reflection blurRad="12700" stA="25000" endPos="55000" dist="5000" dir="5400000" sy="-100000" algn="bl" rotWithShape="0"/>
            </a:effectLst>
            <a:cs typeface="B Nazanin" pitchFamily="2" charset="-78"/>
          </a:endParaRPr>
        </a:p>
      </dgm:t>
    </dgm:pt>
    <dgm:pt modelId="{88D49C0F-E175-46F9-A2AA-55309A064522}" type="parTrans" cxnId="{FBE07E06-FBB2-4B3F-BB9C-CC9A7D097D4F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E6C102F0-2288-439E-A61F-98AB40DABEA8}" type="sibTrans" cxnId="{FBE07E06-FBB2-4B3F-BB9C-CC9A7D097D4F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C17B85C0-FCD9-4475-853D-F7D84CAE34CC}" type="pres">
      <dgm:prSet presAssocID="{1E0B852C-CAE5-408A-BFE7-549F8739E0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28375B3-D833-4288-9C79-5C3BE74E4694}" type="pres">
      <dgm:prSet presAssocID="{6BE647BF-1DDF-4486-A331-BDC04DE2ECD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3E5280E-818D-41AB-B8A9-989323EA7F38}" type="pres">
      <dgm:prSet presAssocID="{2B5522D6-7677-41DA-BE98-B613DC6AA842}" presName="spacer" presStyleCnt="0"/>
      <dgm:spPr/>
      <dgm:t>
        <a:bodyPr/>
        <a:lstStyle/>
        <a:p>
          <a:pPr rtl="1"/>
          <a:endParaRPr lang="fa-IR"/>
        </a:p>
      </dgm:t>
    </dgm:pt>
    <dgm:pt modelId="{9112B68A-A4E6-4D87-83D8-76A80708EFDE}" type="pres">
      <dgm:prSet presAssocID="{D67DD805-C77A-45B0-83AC-F316A8D4B8B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3CE4564-EF8C-49EE-AB5B-5FF1B4636371}" type="pres">
      <dgm:prSet presAssocID="{F82FB68D-676E-4A7F-B63C-9FC885773A18}" presName="spacer" presStyleCnt="0"/>
      <dgm:spPr/>
      <dgm:t>
        <a:bodyPr/>
        <a:lstStyle/>
        <a:p>
          <a:pPr rtl="1"/>
          <a:endParaRPr lang="fa-IR"/>
        </a:p>
      </dgm:t>
    </dgm:pt>
    <dgm:pt modelId="{2ECD7B04-3AE3-4BE8-B81C-852FC768157B}" type="pres">
      <dgm:prSet presAssocID="{B3BF2EC9-3C99-4739-952E-6FDA1F9FC76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5287E5E-E36E-456A-B9D2-1D6FB1C85D8C}" type="pres">
      <dgm:prSet presAssocID="{774A7F0E-A108-4934-B6E1-B51C396808F0}" presName="spacer" presStyleCnt="0"/>
      <dgm:spPr/>
      <dgm:t>
        <a:bodyPr/>
        <a:lstStyle/>
        <a:p>
          <a:pPr rtl="1"/>
          <a:endParaRPr lang="fa-IR"/>
        </a:p>
      </dgm:t>
    </dgm:pt>
    <dgm:pt modelId="{B6D6FD3C-4F81-4840-90A4-D71DC61531A0}" type="pres">
      <dgm:prSet presAssocID="{907ED2B2-B5B8-4024-BD2D-5CAC96FCCDD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FBE07E06-FBB2-4B3F-BB9C-CC9A7D097D4F}" srcId="{1E0B852C-CAE5-408A-BFE7-549F8739E007}" destId="{907ED2B2-B5B8-4024-BD2D-5CAC96FCCDD0}" srcOrd="3" destOrd="0" parTransId="{88D49C0F-E175-46F9-A2AA-55309A064522}" sibTransId="{E6C102F0-2288-439E-A61F-98AB40DABEA8}"/>
    <dgm:cxn modelId="{1DBC5B28-FA11-475F-8583-65300C77B9E7}" type="presOf" srcId="{6BE647BF-1DDF-4486-A331-BDC04DE2ECD0}" destId="{528375B3-D833-4288-9C79-5C3BE74E4694}" srcOrd="0" destOrd="0" presId="urn:microsoft.com/office/officeart/2005/8/layout/vList2"/>
    <dgm:cxn modelId="{2D22D4F0-D327-4C03-ADB8-7618E52178A7}" type="presOf" srcId="{907ED2B2-B5B8-4024-BD2D-5CAC96FCCDD0}" destId="{B6D6FD3C-4F81-4840-90A4-D71DC61531A0}" srcOrd="0" destOrd="0" presId="urn:microsoft.com/office/officeart/2005/8/layout/vList2"/>
    <dgm:cxn modelId="{12DEC9A4-1BB1-4A2F-8346-4A2DCADE927D}" type="presOf" srcId="{1E0B852C-CAE5-408A-BFE7-549F8739E007}" destId="{C17B85C0-FCD9-4475-853D-F7D84CAE34CC}" srcOrd="0" destOrd="0" presId="urn:microsoft.com/office/officeart/2005/8/layout/vList2"/>
    <dgm:cxn modelId="{B4D1F6EC-E085-4B28-8EEE-C11DAEE340F5}" srcId="{1E0B852C-CAE5-408A-BFE7-549F8739E007}" destId="{D67DD805-C77A-45B0-83AC-F316A8D4B8B1}" srcOrd="1" destOrd="0" parTransId="{43831CD7-25C3-4594-9823-4079A7756718}" sibTransId="{F82FB68D-676E-4A7F-B63C-9FC885773A18}"/>
    <dgm:cxn modelId="{4CD06623-F342-4E82-AFC5-1E42187CF357}" type="presOf" srcId="{D67DD805-C77A-45B0-83AC-F316A8D4B8B1}" destId="{9112B68A-A4E6-4D87-83D8-76A80708EFDE}" srcOrd="0" destOrd="0" presId="urn:microsoft.com/office/officeart/2005/8/layout/vList2"/>
    <dgm:cxn modelId="{36442A49-0DB3-44E4-88C5-3782108C3025}" srcId="{1E0B852C-CAE5-408A-BFE7-549F8739E007}" destId="{6BE647BF-1DDF-4486-A331-BDC04DE2ECD0}" srcOrd="0" destOrd="0" parTransId="{0EB1A896-49F5-4E25-906F-E71C41DA1D53}" sibTransId="{2B5522D6-7677-41DA-BE98-B613DC6AA842}"/>
    <dgm:cxn modelId="{502D9D43-5DE1-4A28-9234-27E75BEDC07B}" srcId="{1E0B852C-CAE5-408A-BFE7-549F8739E007}" destId="{B3BF2EC9-3C99-4739-952E-6FDA1F9FC762}" srcOrd="2" destOrd="0" parTransId="{55422060-C5C5-44B7-B46F-E186F6FCB579}" sibTransId="{774A7F0E-A108-4934-B6E1-B51C396808F0}"/>
    <dgm:cxn modelId="{D3FC9CD6-3D61-426F-BB46-BAFCFD289218}" type="presOf" srcId="{B3BF2EC9-3C99-4739-952E-6FDA1F9FC762}" destId="{2ECD7B04-3AE3-4BE8-B81C-852FC768157B}" srcOrd="0" destOrd="0" presId="urn:microsoft.com/office/officeart/2005/8/layout/vList2"/>
    <dgm:cxn modelId="{90AB55B6-B965-416E-817C-D3638CE4EEE6}" type="presParOf" srcId="{C17B85C0-FCD9-4475-853D-F7D84CAE34CC}" destId="{528375B3-D833-4288-9C79-5C3BE74E4694}" srcOrd="0" destOrd="0" presId="urn:microsoft.com/office/officeart/2005/8/layout/vList2"/>
    <dgm:cxn modelId="{707E95E4-5268-4C6D-AF1F-964ADEE8574A}" type="presParOf" srcId="{C17B85C0-FCD9-4475-853D-F7D84CAE34CC}" destId="{C3E5280E-818D-41AB-B8A9-989323EA7F38}" srcOrd="1" destOrd="0" presId="urn:microsoft.com/office/officeart/2005/8/layout/vList2"/>
    <dgm:cxn modelId="{3773EC72-1E06-44A4-AC2D-F98B85AB0B88}" type="presParOf" srcId="{C17B85C0-FCD9-4475-853D-F7D84CAE34CC}" destId="{9112B68A-A4E6-4D87-83D8-76A80708EFDE}" srcOrd="2" destOrd="0" presId="urn:microsoft.com/office/officeart/2005/8/layout/vList2"/>
    <dgm:cxn modelId="{BEA8C587-78BB-4992-9D6C-A9F5840B9EE1}" type="presParOf" srcId="{C17B85C0-FCD9-4475-853D-F7D84CAE34CC}" destId="{13CE4564-EF8C-49EE-AB5B-5FF1B4636371}" srcOrd="3" destOrd="0" presId="urn:microsoft.com/office/officeart/2005/8/layout/vList2"/>
    <dgm:cxn modelId="{604C59DF-EB6D-4412-9BE1-A6DA04364F47}" type="presParOf" srcId="{C17B85C0-FCD9-4475-853D-F7D84CAE34CC}" destId="{2ECD7B04-3AE3-4BE8-B81C-852FC768157B}" srcOrd="4" destOrd="0" presId="urn:microsoft.com/office/officeart/2005/8/layout/vList2"/>
    <dgm:cxn modelId="{2F61A95A-ED32-49C2-BEEC-15121385B824}" type="presParOf" srcId="{C17B85C0-FCD9-4475-853D-F7D84CAE34CC}" destId="{B5287E5E-E36E-456A-B9D2-1D6FB1C85D8C}" srcOrd="5" destOrd="0" presId="urn:microsoft.com/office/officeart/2005/8/layout/vList2"/>
    <dgm:cxn modelId="{6B266D6C-15FC-4CF1-9412-07B724B85011}" type="presParOf" srcId="{C17B85C0-FCD9-4475-853D-F7D84CAE34CC}" destId="{B6D6FD3C-4F81-4840-90A4-D71DC61531A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D11F658-1E7D-43CA-BB0F-E5EA5386CBA0}" type="doc">
      <dgm:prSet loTypeId="urn:microsoft.com/office/officeart/2005/8/layout/venn1" loCatId="relationship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EC1CE7AE-85E7-4190-91DB-D52C52EAF365}">
      <dgm:prSet custT="1"/>
      <dgm:spPr/>
      <dgm:t>
        <a:bodyPr/>
        <a:lstStyle/>
        <a:p>
          <a:pPr rtl="1"/>
          <a:r>
            <a:rPr lang="fa-IR" sz="4000" b="0" dirty="0" smtClean="0">
              <a:cs typeface="B Titr" pitchFamily="2" charset="-78"/>
            </a:rPr>
            <a:t>اوراق </a:t>
          </a:r>
          <a:endParaRPr lang="en-US" sz="4000" b="0" dirty="0" smtClean="0">
            <a:cs typeface="B Titr" pitchFamily="2" charset="-78"/>
          </a:endParaRPr>
        </a:p>
        <a:p>
          <a:pPr rtl="1"/>
          <a:r>
            <a:rPr lang="fa-IR" sz="4000" b="0" dirty="0" smtClean="0">
              <a:cs typeface="B Titr" pitchFamily="2" charset="-78"/>
            </a:rPr>
            <a:t>بلاياي طبيعي</a:t>
          </a:r>
          <a:endParaRPr lang="fa-IR" sz="4000" b="0" dirty="0">
            <a:cs typeface="B Titr" pitchFamily="2" charset="-78"/>
          </a:endParaRPr>
        </a:p>
      </dgm:t>
    </dgm:pt>
    <dgm:pt modelId="{56A7F92F-18CA-43D7-9162-4FF5756156D3}" type="parTrans" cxnId="{099C3901-C512-49F6-8468-A16D51B54B95}">
      <dgm:prSet/>
      <dgm:spPr/>
      <dgm:t>
        <a:bodyPr/>
        <a:lstStyle/>
        <a:p>
          <a:pPr rtl="1"/>
          <a:endParaRPr lang="fa-IR" sz="4400">
            <a:cs typeface="B Nazanin" pitchFamily="2" charset="-78"/>
          </a:endParaRPr>
        </a:p>
      </dgm:t>
    </dgm:pt>
    <dgm:pt modelId="{B055A0B3-D8CA-4351-9283-EFF2C3DF96D7}" type="sibTrans" cxnId="{099C3901-C512-49F6-8468-A16D51B54B95}">
      <dgm:prSet/>
      <dgm:spPr/>
      <dgm:t>
        <a:bodyPr/>
        <a:lstStyle/>
        <a:p>
          <a:pPr rtl="1"/>
          <a:endParaRPr lang="fa-IR" sz="4400">
            <a:cs typeface="B Nazanin" pitchFamily="2" charset="-78"/>
          </a:endParaRPr>
        </a:p>
      </dgm:t>
    </dgm:pt>
    <dgm:pt modelId="{F1D07B94-FB1C-4EA1-9979-581C52863765}">
      <dgm:prSet custT="1"/>
      <dgm:spPr/>
      <dgm:t>
        <a:bodyPr/>
        <a:lstStyle/>
        <a:p>
          <a:pPr rtl="1"/>
          <a:r>
            <a:rPr lang="fa-IR" sz="4000" b="0" dirty="0" smtClean="0">
              <a:cs typeface="B Titr" pitchFamily="2" charset="-78"/>
            </a:rPr>
            <a:t>صندوق </a:t>
          </a:r>
          <a:endParaRPr lang="en-US" sz="4000" b="0" dirty="0" smtClean="0">
            <a:cs typeface="B Titr" pitchFamily="2" charset="-78"/>
          </a:endParaRPr>
        </a:p>
        <a:p>
          <a:pPr rtl="1"/>
          <a:r>
            <a:rPr lang="fa-IR" sz="4000" b="0" dirty="0" smtClean="0">
              <a:cs typeface="B Titr" pitchFamily="2" charset="-78"/>
            </a:rPr>
            <a:t>بلاياي طبيعي</a:t>
          </a:r>
          <a:endParaRPr lang="en-US" sz="4000" b="0" dirty="0">
            <a:cs typeface="B Titr" pitchFamily="2" charset="-78"/>
          </a:endParaRPr>
        </a:p>
      </dgm:t>
    </dgm:pt>
    <dgm:pt modelId="{902D71D7-AB67-4544-A21A-C4338A736A80}" type="parTrans" cxnId="{96C43CFE-1B80-4F3B-B994-048AD5E6DE5F}">
      <dgm:prSet/>
      <dgm:spPr/>
      <dgm:t>
        <a:bodyPr/>
        <a:lstStyle/>
        <a:p>
          <a:pPr rtl="1"/>
          <a:endParaRPr lang="fa-IR" sz="4400">
            <a:cs typeface="B Nazanin" pitchFamily="2" charset="-78"/>
          </a:endParaRPr>
        </a:p>
      </dgm:t>
    </dgm:pt>
    <dgm:pt modelId="{A729C15A-7EB4-441F-9358-ACA2B7F971F7}" type="sibTrans" cxnId="{96C43CFE-1B80-4F3B-B994-048AD5E6DE5F}">
      <dgm:prSet/>
      <dgm:spPr/>
      <dgm:t>
        <a:bodyPr/>
        <a:lstStyle/>
        <a:p>
          <a:pPr rtl="1"/>
          <a:endParaRPr lang="fa-IR" sz="4400">
            <a:cs typeface="B Nazanin" pitchFamily="2" charset="-78"/>
          </a:endParaRPr>
        </a:p>
      </dgm:t>
    </dgm:pt>
    <dgm:pt modelId="{50485500-9EC6-4FEB-B0FA-4E8849405CE7}" type="pres">
      <dgm:prSet presAssocID="{ED11F658-1E7D-43CA-BB0F-E5EA5386CBA0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A14C8143-1C1E-4F37-B014-081E1166093B}" type="pres">
      <dgm:prSet presAssocID="{EC1CE7AE-85E7-4190-91DB-D52C52EAF365}" presName="circ1" presStyleLbl="vennNode1" presStyleIdx="0" presStyleCnt="2"/>
      <dgm:spPr/>
      <dgm:t>
        <a:bodyPr/>
        <a:lstStyle/>
        <a:p>
          <a:pPr rtl="1"/>
          <a:endParaRPr lang="fa-IR"/>
        </a:p>
      </dgm:t>
    </dgm:pt>
    <dgm:pt modelId="{966D1919-97A4-48CC-BC2E-E848F4B0D90B}" type="pres">
      <dgm:prSet presAssocID="{EC1CE7AE-85E7-4190-91DB-D52C52EAF36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DE2DD8F-32EF-4358-A7FA-766D2D0ADF29}" type="pres">
      <dgm:prSet presAssocID="{F1D07B94-FB1C-4EA1-9979-581C52863765}" presName="circ2" presStyleLbl="vennNode1" presStyleIdx="1" presStyleCnt="2"/>
      <dgm:spPr/>
      <dgm:t>
        <a:bodyPr/>
        <a:lstStyle/>
        <a:p>
          <a:pPr rtl="1"/>
          <a:endParaRPr lang="fa-IR"/>
        </a:p>
      </dgm:t>
    </dgm:pt>
    <dgm:pt modelId="{18AE0116-4472-4958-94B7-B39F1E25D281}" type="pres">
      <dgm:prSet presAssocID="{F1D07B94-FB1C-4EA1-9979-581C5286376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190E39B3-7798-472F-8EE1-56A9C7A236FB}" type="presOf" srcId="{EC1CE7AE-85E7-4190-91DB-D52C52EAF365}" destId="{966D1919-97A4-48CC-BC2E-E848F4B0D90B}" srcOrd="1" destOrd="0" presId="urn:microsoft.com/office/officeart/2005/8/layout/venn1"/>
    <dgm:cxn modelId="{099C3901-C512-49F6-8468-A16D51B54B95}" srcId="{ED11F658-1E7D-43CA-BB0F-E5EA5386CBA0}" destId="{EC1CE7AE-85E7-4190-91DB-D52C52EAF365}" srcOrd="0" destOrd="0" parTransId="{56A7F92F-18CA-43D7-9162-4FF5756156D3}" sibTransId="{B055A0B3-D8CA-4351-9283-EFF2C3DF96D7}"/>
    <dgm:cxn modelId="{A39A2A51-3812-4489-9DAF-861F1EC6BB2F}" type="presOf" srcId="{F1D07B94-FB1C-4EA1-9979-581C52863765}" destId="{EDE2DD8F-32EF-4358-A7FA-766D2D0ADF29}" srcOrd="0" destOrd="0" presId="urn:microsoft.com/office/officeart/2005/8/layout/venn1"/>
    <dgm:cxn modelId="{96C43CFE-1B80-4F3B-B994-048AD5E6DE5F}" srcId="{ED11F658-1E7D-43CA-BB0F-E5EA5386CBA0}" destId="{F1D07B94-FB1C-4EA1-9979-581C52863765}" srcOrd="1" destOrd="0" parTransId="{902D71D7-AB67-4544-A21A-C4338A736A80}" sibTransId="{A729C15A-7EB4-441F-9358-ACA2B7F971F7}"/>
    <dgm:cxn modelId="{57E9CB2C-9289-4FBB-86F9-9C5B0C9FBFBA}" type="presOf" srcId="{EC1CE7AE-85E7-4190-91DB-D52C52EAF365}" destId="{A14C8143-1C1E-4F37-B014-081E1166093B}" srcOrd="0" destOrd="0" presId="urn:microsoft.com/office/officeart/2005/8/layout/venn1"/>
    <dgm:cxn modelId="{EEE018F5-C753-455D-9754-75A3524ED993}" type="presOf" srcId="{ED11F658-1E7D-43CA-BB0F-E5EA5386CBA0}" destId="{50485500-9EC6-4FEB-B0FA-4E8849405CE7}" srcOrd="0" destOrd="0" presId="urn:microsoft.com/office/officeart/2005/8/layout/venn1"/>
    <dgm:cxn modelId="{96A56C61-CA3A-4168-B11C-19EB8CB34A31}" type="presOf" srcId="{F1D07B94-FB1C-4EA1-9979-581C52863765}" destId="{18AE0116-4472-4958-94B7-B39F1E25D281}" srcOrd="1" destOrd="0" presId="urn:microsoft.com/office/officeart/2005/8/layout/venn1"/>
    <dgm:cxn modelId="{78BF0EDE-67CF-4F77-B0F0-9A75DEC28164}" type="presParOf" srcId="{50485500-9EC6-4FEB-B0FA-4E8849405CE7}" destId="{A14C8143-1C1E-4F37-B014-081E1166093B}" srcOrd="0" destOrd="0" presId="urn:microsoft.com/office/officeart/2005/8/layout/venn1"/>
    <dgm:cxn modelId="{C3DA6A53-AF51-411B-8A0B-E142455AA9D0}" type="presParOf" srcId="{50485500-9EC6-4FEB-B0FA-4E8849405CE7}" destId="{966D1919-97A4-48CC-BC2E-E848F4B0D90B}" srcOrd="1" destOrd="0" presId="urn:microsoft.com/office/officeart/2005/8/layout/venn1"/>
    <dgm:cxn modelId="{D72E43A2-52D5-4399-906B-DBA1C7849E11}" type="presParOf" srcId="{50485500-9EC6-4FEB-B0FA-4E8849405CE7}" destId="{EDE2DD8F-32EF-4358-A7FA-766D2D0ADF29}" srcOrd="2" destOrd="0" presId="urn:microsoft.com/office/officeart/2005/8/layout/venn1"/>
    <dgm:cxn modelId="{078B0E02-E932-4FC3-8AF3-7CCF386B1964}" type="presParOf" srcId="{50485500-9EC6-4FEB-B0FA-4E8849405CE7}" destId="{18AE0116-4472-4958-94B7-B39F1E25D281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E0B852C-CAE5-408A-BFE7-549F8739E007}" type="doc">
      <dgm:prSet loTypeId="urn:microsoft.com/office/officeart/2005/8/layout/vList2" loCatId="list" qsTypeId="urn:microsoft.com/office/officeart/2005/8/quickstyle/3d7" qsCatId="3D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6BE647BF-1DDF-4486-A331-BDC04DE2ECD0}">
      <dgm:prSet/>
      <dgm:spPr/>
      <dgm:t>
        <a:bodyPr/>
        <a:lstStyle/>
        <a:p>
          <a:pPr rtl="1"/>
          <a:r>
            <a:rPr lang="fa-IR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درك درست از اوراق بهادارسازي در بازار سرمايه و بيمه</a:t>
          </a:r>
          <a:endParaRPr lang="en-GB" dirty="0">
            <a:cs typeface="B Nazanin" pitchFamily="2" charset="-78"/>
          </a:endParaRPr>
        </a:p>
      </dgm:t>
    </dgm:pt>
    <dgm:pt modelId="{0EB1A896-49F5-4E25-906F-E71C41DA1D53}" type="parTrans" cxnId="{36442A49-0DB3-44E4-88C5-3782108C3025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2B5522D6-7677-41DA-BE98-B613DC6AA842}" type="sibTrans" cxnId="{36442A49-0DB3-44E4-88C5-3782108C3025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D67DD805-C77A-45B0-83AC-F316A8D4B8B1}">
      <dgm:prSet/>
      <dgm:spPr/>
      <dgm:t>
        <a:bodyPr/>
        <a:lstStyle/>
        <a:p>
          <a:pPr rtl="1"/>
          <a:r>
            <a:rPr lang="fa-IR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جدايي وظيفه‌اي: جدابودن وظايف بيمه و تأمين مالي در شركت‌هاي بيمه به اين فرايند كمك نمي‌كند. </a:t>
          </a:r>
          <a:endParaRPr lang="en-GB" dirty="0">
            <a:cs typeface="B Nazanin" pitchFamily="2" charset="-78"/>
          </a:endParaRPr>
        </a:p>
      </dgm:t>
    </dgm:pt>
    <dgm:pt modelId="{43831CD7-25C3-4594-9823-4079A7756718}" type="parTrans" cxnId="{B4D1F6EC-E085-4B28-8EEE-C11DAEE340F5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F82FB68D-676E-4A7F-B63C-9FC885773A18}" type="sibTrans" cxnId="{B4D1F6EC-E085-4B28-8EEE-C11DAEE340F5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B3BF2EC9-3C99-4739-952E-6FDA1F9FC762}">
      <dgm:prSet/>
      <dgm:spPr/>
      <dgm:t>
        <a:bodyPr/>
        <a:lstStyle/>
        <a:p>
          <a:pPr rtl="1"/>
          <a:r>
            <a:rPr lang="fa-IR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اطلاعات و فن‌آوري</a:t>
          </a:r>
          <a:endParaRPr lang="en-GB" dirty="0">
            <a:cs typeface="B Nazanin" pitchFamily="2" charset="-78"/>
          </a:endParaRPr>
        </a:p>
      </dgm:t>
    </dgm:pt>
    <dgm:pt modelId="{55422060-C5C5-44B7-B46F-E186F6FCB579}" type="parTrans" cxnId="{502D9D43-5DE1-4A28-9234-27E75BEDC07B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774A7F0E-A108-4934-B6E1-B51C396808F0}" type="sibTrans" cxnId="{502D9D43-5DE1-4A28-9234-27E75BEDC07B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907ED2B2-B5B8-4024-BD2D-5CAC96FCCDD0}">
      <dgm:prSet/>
      <dgm:spPr/>
      <dgm:t>
        <a:bodyPr/>
        <a:lstStyle/>
        <a:p>
          <a:pPr rtl="1"/>
          <a:r>
            <a:rPr lang="fa-IR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مشكل قيمت‌گذاري</a:t>
          </a:r>
          <a:endParaRPr lang="en-GB" dirty="0" smtClean="0">
            <a:cs typeface="B Nazanin" pitchFamily="2" charset="-78"/>
          </a:endParaRPr>
        </a:p>
      </dgm:t>
    </dgm:pt>
    <dgm:pt modelId="{88D49C0F-E175-46F9-A2AA-55309A064522}" type="parTrans" cxnId="{FBE07E06-FBB2-4B3F-BB9C-CC9A7D097D4F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E6C102F0-2288-439E-A61F-98AB40DABEA8}" type="sibTrans" cxnId="{FBE07E06-FBB2-4B3F-BB9C-CC9A7D097D4F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4C0EEBE4-C4DE-4684-BA0B-1D4C52B05EB7}">
      <dgm:prSet/>
      <dgm:spPr/>
      <dgm:t>
        <a:bodyPr/>
        <a:lstStyle/>
        <a:p>
          <a:pPr rtl="1"/>
          <a:r>
            <a:rPr lang="fa-IR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مسايل حسابداري/مالياتي/قانوني</a:t>
          </a:r>
          <a:endParaRPr lang="fa-IR" dirty="0"/>
        </a:p>
      </dgm:t>
    </dgm:pt>
    <dgm:pt modelId="{EDB4DDF8-2E5F-4699-AD69-E1CB93CAC9F7}" type="parTrans" cxnId="{7D7D19D3-67B9-4CAB-8D69-A288FBA724AA}">
      <dgm:prSet/>
      <dgm:spPr/>
      <dgm:t>
        <a:bodyPr/>
        <a:lstStyle/>
        <a:p>
          <a:pPr rtl="1"/>
          <a:endParaRPr lang="fa-IR"/>
        </a:p>
      </dgm:t>
    </dgm:pt>
    <dgm:pt modelId="{12D978E6-7013-4B97-A0E0-FEC3A5498EF9}" type="sibTrans" cxnId="{7D7D19D3-67B9-4CAB-8D69-A288FBA724AA}">
      <dgm:prSet/>
      <dgm:spPr/>
      <dgm:t>
        <a:bodyPr/>
        <a:lstStyle/>
        <a:p>
          <a:pPr rtl="1"/>
          <a:endParaRPr lang="fa-IR"/>
        </a:p>
      </dgm:t>
    </dgm:pt>
    <dgm:pt modelId="{C17B85C0-FCD9-4475-853D-F7D84CAE34CC}" type="pres">
      <dgm:prSet presAssocID="{1E0B852C-CAE5-408A-BFE7-549F8739E0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28375B3-D833-4288-9C79-5C3BE74E4694}" type="pres">
      <dgm:prSet presAssocID="{6BE647BF-1DDF-4486-A331-BDC04DE2ECD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3E5280E-818D-41AB-B8A9-989323EA7F38}" type="pres">
      <dgm:prSet presAssocID="{2B5522D6-7677-41DA-BE98-B613DC6AA842}" presName="spacer" presStyleCnt="0"/>
      <dgm:spPr/>
      <dgm:t>
        <a:bodyPr/>
        <a:lstStyle/>
        <a:p>
          <a:pPr rtl="1"/>
          <a:endParaRPr lang="fa-IR"/>
        </a:p>
      </dgm:t>
    </dgm:pt>
    <dgm:pt modelId="{9112B68A-A4E6-4D87-83D8-76A80708EFDE}" type="pres">
      <dgm:prSet presAssocID="{D67DD805-C77A-45B0-83AC-F316A8D4B8B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3CE4564-EF8C-49EE-AB5B-5FF1B4636371}" type="pres">
      <dgm:prSet presAssocID="{F82FB68D-676E-4A7F-B63C-9FC885773A18}" presName="spacer" presStyleCnt="0"/>
      <dgm:spPr/>
      <dgm:t>
        <a:bodyPr/>
        <a:lstStyle/>
        <a:p>
          <a:pPr rtl="1"/>
          <a:endParaRPr lang="fa-IR"/>
        </a:p>
      </dgm:t>
    </dgm:pt>
    <dgm:pt modelId="{2ECD7B04-3AE3-4BE8-B81C-852FC768157B}" type="pres">
      <dgm:prSet presAssocID="{B3BF2EC9-3C99-4739-952E-6FDA1F9FC762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5287E5E-E36E-456A-B9D2-1D6FB1C85D8C}" type="pres">
      <dgm:prSet presAssocID="{774A7F0E-A108-4934-B6E1-B51C396808F0}" presName="spacer" presStyleCnt="0"/>
      <dgm:spPr/>
      <dgm:t>
        <a:bodyPr/>
        <a:lstStyle/>
        <a:p>
          <a:pPr rtl="1"/>
          <a:endParaRPr lang="fa-IR"/>
        </a:p>
      </dgm:t>
    </dgm:pt>
    <dgm:pt modelId="{B6D6FD3C-4F81-4840-90A4-D71DC61531A0}" type="pres">
      <dgm:prSet presAssocID="{907ED2B2-B5B8-4024-BD2D-5CAC96FCCDD0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812DA64-B654-45FD-9C77-25D2FDF11D3E}" type="pres">
      <dgm:prSet presAssocID="{E6C102F0-2288-439E-A61F-98AB40DABEA8}" presName="spacer" presStyleCnt="0"/>
      <dgm:spPr/>
      <dgm:t>
        <a:bodyPr/>
        <a:lstStyle/>
        <a:p>
          <a:pPr rtl="1"/>
          <a:endParaRPr lang="fa-IR"/>
        </a:p>
      </dgm:t>
    </dgm:pt>
    <dgm:pt modelId="{9F58D1C0-2FFB-4B8A-A105-EB992DDAFA90}" type="pres">
      <dgm:prSet presAssocID="{4C0EEBE4-C4DE-4684-BA0B-1D4C52B05EB7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FBE07E06-FBB2-4B3F-BB9C-CC9A7D097D4F}" srcId="{1E0B852C-CAE5-408A-BFE7-549F8739E007}" destId="{907ED2B2-B5B8-4024-BD2D-5CAC96FCCDD0}" srcOrd="3" destOrd="0" parTransId="{88D49C0F-E175-46F9-A2AA-55309A064522}" sibTransId="{E6C102F0-2288-439E-A61F-98AB40DABEA8}"/>
    <dgm:cxn modelId="{7D7D19D3-67B9-4CAB-8D69-A288FBA724AA}" srcId="{1E0B852C-CAE5-408A-BFE7-549F8739E007}" destId="{4C0EEBE4-C4DE-4684-BA0B-1D4C52B05EB7}" srcOrd="4" destOrd="0" parTransId="{EDB4DDF8-2E5F-4699-AD69-E1CB93CAC9F7}" sibTransId="{12D978E6-7013-4B97-A0E0-FEC3A5498EF9}"/>
    <dgm:cxn modelId="{8C49340E-C14B-4077-AC84-CDFBF469037F}" type="presOf" srcId="{907ED2B2-B5B8-4024-BD2D-5CAC96FCCDD0}" destId="{B6D6FD3C-4F81-4840-90A4-D71DC61531A0}" srcOrd="0" destOrd="0" presId="urn:microsoft.com/office/officeart/2005/8/layout/vList2"/>
    <dgm:cxn modelId="{7F44A8E1-E65F-49D7-AD04-AB351ACA5A94}" type="presOf" srcId="{4C0EEBE4-C4DE-4684-BA0B-1D4C52B05EB7}" destId="{9F58D1C0-2FFB-4B8A-A105-EB992DDAFA90}" srcOrd="0" destOrd="0" presId="urn:microsoft.com/office/officeart/2005/8/layout/vList2"/>
    <dgm:cxn modelId="{B4D1F6EC-E085-4B28-8EEE-C11DAEE340F5}" srcId="{1E0B852C-CAE5-408A-BFE7-549F8739E007}" destId="{D67DD805-C77A-45B0-83AC-F316A8D4B8B1}" srcOrd="1" destOrd="0" parTransId="{43831CD7-25C3-4594-9823-4079A7756718}" sibTransId="{F82FB68D-676E-4A7F-B63C-9FC885773A18}"/>
    <dgm:cxn modelId="{36442A49-0DB3-44E4-88C5-3782108C3025}" srcId="{1E0B852C-CAE5-408A-BFE7-549F8739E007}" destId="{6BE647BF-1DDF-4486-A331-BDC04DE2ECD0}" srcOrd="0" destOrd="0" parTransId="{0EB1A896-49F5-4E25-906F-E71C41DA1D53}" sibTransId="{2B5522D6-7677-41DA-BE98-B613DC6AA842}"/>
    <dgm:cxn modelId="{1C6A5844-C237-43A6-9F82-6F13AFF0BB9A}" type="presOf" srcId="{D67DD805-C77A-45B0-83AC-F316A8D4B8B1}" destId="{9112B68A-A4E6-4D87-83D8-76A80708EFDE}" srcOrd="0" destOrd="0" presId="urn:microsoft.com/office/officeart/2005/8/layout/vList2"/>
    <dgm:cxn modelId="{D4A12ECE-7750-4869-A3F6-C605B14A1389}" type="presOf" srcId="{1E0B852C-CAE5-408A-BFE7-549F8739E007}" destId="{C17B85C0-FCD9-4475-853D-F7D84CAE34CC}" srcOrd="0" destOrd="0" presId="urn:microsoft.com/office/officeart/2005/8/layout/vList2"/>
    <dgm:cxn modelId="{5546B320-55DA-4384-BD5D-6C45FD63E2ED}" type="presOf" srcId="{6BE647BF-1DDF-4486-A331-BDC04DE2ECD0}" destId="{528375B3-D833-4288-9C79-5C3BE74E4694}" srcOrd="0" destOrd="0" presId="urn:microsoft.com/office/officeart/2005/8/layout/vList2"/>
    <dgm:cxn modelId="{502D9D43-5DE1-4A28-9234-27E75BEDC07B}" srcId="{1E0B852C-CAE5-408A-BFE7-549F8739E007}" destId="{B3BF2EC9-3C99-4739-952E-6FDA1F9FC762}" srcOrd="2" destOrd="0" parTransId="{55422060-C5C5-44B7-B46F-E186F6FCB579}" sibTransId="{774A7F0E-A108-4934-B6E1-B51C396808F0}"/>
    <dgm:cxn modelId="{E391EF3B-15C2-4DC3-8002-5E8FB6292DC0}" type="presOf" srcId="{B3BF2EC9-3C99-4739-952E-6FDA1F9FC762}" destId="{2ECD7B04-3AE3-4BE8-B81C-852FC768157B}" srcOrd="0" destOrd="0" presId="urn:microsoft.com/office/officeart/2005/8/layout/vList2"/>
    <dgm:cxn modelId="{BFC41EBD-6717-4D35-B4D7-62380A8ADB54}" type="presParOf" srcId="{C17B85C0-FCD9-4475-853D-F7D84CAE34CC}" destId="{528375B3-D833-4288-9C79-5C3BE74E4694}" srcOrd="0" destOrd="0" presId="urn:microsoft.com/office/officeart/2005/8/layout/vList2"/>
    <dgm:cxn modelId="{CD1AD479-344A-4987-BECC-87358F117616}" type="presParOf" srcId="{C17B85C0-FCD9-4475-853D-F7D84CAE34CC}" destId="{C3E5280E-818D-41AB-B8A9-989323EA7F38}" srcOrd="1" destOrd="0" presId="urn:microsoft.com/office/officeart/2005/8/layout/vList2"/>
    <dgm:cxn modelId="{0187D236-E709-4D6C-AF7B-45F6ADFB13B9}" type="presParOf" srcId="{C17B85C0-FCD9-4475-853D-F7D84CAE34CC}" destId="{9112B68A-A4E6-4D87-83D8-76A80708EFDE}" srcOrd="2" destOrd="0" presId="urn:microsoft.com/office/officeart/2005/8/layout/vList2"/>
    <dgm:cxn modelId="{8B35E0B0-1D86-4F27-B72C-3191AD8EC433}" type="presParOf" srcId="{C17B85C0-FCD9-4475-853D-F7D84CAE34CC}" destId="{13CE4564-EF8C-49EE-AB5B-5FF1B4636371}" srcOrd="3" destOrd="0" presId="urn:microsoft.com/office/officeart/2005/8/layout/vList2"/>
    <dgm:cxn modelId="{2987A42E-0FE5-4A1D-969F-9F5EB1EAA123}" type="presParOf" srcId="{C17B85C0-FCD9-4475-853D-F7D84CAE34CC}" destId="{2ECD7B04-3AE3-4BE8-B81C-852FC768157B}" srcOrd="4" destOrd="0" presId="urn:microsoft.com/office/officeart/2005/8/layout/vList2"/>
    <dgm:cxn modelId="{CC87D9B3-80AA-4648-B88C-19E15BF8A67A}" type="presParOf" srcId="{C17B85C0-FCD9-4475-853D-F7D84CAE34CC}" destId="{B5287E5E-E36E-456A-B9D2-1D6FB1C85D8C}" srcOrd="5" destOrd="0" presId="urn:microsoft.com/office/officeart/2005/8/layout/vList2"/>
    <dgm:cxn modelId="{053FEAFC-284C-411D-A3EC-8645B5AA2C38}" type="presParOf" srcId="{C17B85C0-FCD9-4475-853D-F7D84CAE34CC}" destId="{B6D6FD3C-4F81-4840-90A4-D71DC61531A0}" srcOrd="6" destOrd="0" presId="urn:microsoft.com/office/officeart/2005/8/layout/vList2"/>
    <dgm:cxn modelId="{950E221D-2E82-4296-B33D-B36AAA47C0EB}" type="presParOf" srcId="{C17B85C0-FCD9-4475-853D-F7D84CAE34CC}" destId="{B812DA64-B654-45FD-9C77-25D2FDF11D3E}" srcOrd="7" destOrd="0" presId="urn:microsoft.com/office/officeart/2005/8/layout/vList2"/>
    <dgm:cxn modelId="{F50F7880-A2EE-4901-AB14-69348520ABDE}" type="presParOf" srcId="{C17B85C0-FCD9-4475-853D-F7D84CAE34CC}" destId="{9F58D1C0-2FFB-4B8A-A105-EB992DDAFA9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0B852C-CAE5-408A-BFE7-549F8739E007}" type="doc">
      <dgm:prSet loTypeId="urn:microsoft.com/office/officeart/2005/8/layout/vList2" loCatId="list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6BE647BF-1DDF-4486-A331-BDC04DE2ECD0}">
      <dgm:prSet/>
      <dgm:spPr/>
      <dgm:t>
        <a:bodyPr/>
        <a:lstStyle/>
        <a:p>
          <a:pPr rtl="1"/>
          <a:r>
            <a:rPr lang="fa-IR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ملاحظات مشابه در مورد اوراق بهادارسازي محصولات غيربيمه‌اي</a:t>
          </a:r>
          <a:endParaRPr lang="en-GB" dirty="0">
            <a:cs typeface="B Nazanin" pitchFamily="2" charset="-78"/>
          </a:endParaRPr>
        </a:p>
      </dgm:t>
    </dgm:pt>
    <dgm:pt modelId="{0EB1A896-49F5-4E25-906F-E71C41DA1D53}" type="parTrans" cxnId="{36442A49-0DB3-44E4-88C5-3782108C3025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2B5522D6-7677-41DA-BE98-B613DC6AA842}" type="sibTrans" cxnId="{36442A49-0DB3-44E4-88C5-3782108C3025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D67DD805-C77A-45B0-83AC-F316A8D4B8B1}">
      <dgm:prSet/>
      <dgm:spPr/>
      <dgm:t>
        <a:bodyPr/>
        <a:lstStyle/>
        <a:p>
          <a:pPr rtl="1"/>
          <a:r>
            <a:rPr lang="fa-IR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گامي در مراحل تكوين؛ اوراق بهادارسازي بيمه مرحله‌اي تكميلي از بيمة سنتي و نه تهديدي براي آن</a:t>
          </a:r>
          <a:endParaRPr lang="en-GB" dirty="0">
            <a:cs typeface="B Nazanin" pitchFamily="2" charset="-78"/>
          </a:endParaRPr>
        </a:p>
      </dgm:t>
    </dgm:pt>
    <dgm:pt modelId="{43831CD7-25C3-4594-9823-4079A7756718}" type="parTrans" cxnId="{B4D1F6EC-E085-4B28-8EEE-C11DAEE340F5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F82FB68D-676E-4A7F-B63C-9FC885773A18}" type="sibTrans" cxnId="{B4D1F6EC-E085-4B28-8EEE-C11DAEE340F5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B3BF2EC9-3C99-4739-952E-6FDA1F9FC762}">
      <dgm:prSet/>
      <dgm:spPr/>
      <dgm:t>
        <a:bodyPr/>
        <a:lstStyle/>
        <a:p>
          <a:pPr rtl="1"/>
          <a:r>
            <a:rPr lang="fa-IR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اوراق بهادارسازي به مثابة ابزاري جهت مديريت ريسك مالي و تأمين مالي، </a:t>
          </a:r>
          <a:r>
            <a:rPr lang="fa-IR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مثلاً با </a:t>
          </a:r>
          <a:r>
            <a:rPr lang="fa-IR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مخاطب قراردادن ريسك بلاياي طبيعي، اهداف بيمه‌گران را تأمين مي‌كند. </a:t>
          </a:r>
          <a:endParaRPr lang="en-GB" dirty="0">
            <a:cs typeface="B Nazanin" pitchFamily="2" charset="-78"/>
          </a:endParaRPr>
        </a:p>
      </dgm:t>
    </dgm:pt>
    <dgm:pt modelId="{55422060-C5C5-44B7-B46F-E186F6FCB579}" type="parTrans" cxnId="{502D9D43-5DE1-4A28-9234-27E75BEDC07B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774A7F0E-A108-4934-B6E1-B51C396808F0}" type="sibTrans" cxnId="{502D9D43-5DE1-4A28-9234-27E75BEDC07B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C17B85C0-FCD9-4475-853D-F7D84CAE34CC}" type="pres">
      <dgm:prSet presAssocID="{1E0B852C-CAE5-408A-BFE7-549F8739E0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28375B3-D833-4288-9C79-5C3BE74E4694}" type="pres">
      <dgm:prSet presAssocID="{6BE647BF-1DDF-4486-A331-BDC04DE2ECD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3E5280E-818D-41AB-B8A9-989323EA7F38}" type="pres">
      <dgm:prSet presAssocID="{2B5522D6-7677-41DA-BE98-B613DC6AA842}" presName="spacer" presStyleCnt="0"/>
      <dgm:spPr/>
      <dgm:t>
        <a:bodyPr/>
        <a:lstStyle/>
        <a:p>
          <a:pPr rtl="1"/>
          <a:endParaRPr lang="fa-IR"/>
        </a:p>
      </dgm:t>
    </dgm:pt>
    <dgm:pt modelId="{9112B68A-A4E6-4D87-83D8-76A80708EFDE}" type="pres">
      <dgm:prSet presAssocID="{D67DD805-C77A-45B0-83AC-F316A8D4B8B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3CE4564-EF8C-49EE-AB5B-5FF1B4636371}" type="pres">
      <dgm:prSet presAssocID="{F82FB68D-676E-4A7F-B63C-9FC885773A18}" presName="spacer" presStyleCnt="0"/>
      <dgm:spPr/>
      <dgm:t>
        <a:bodyPr/>
        <a:lstStyle/>
        <a:p>
          <a:pPr rtl="1"/>
          <a:endParaRPr lang="fa-IR"/>
        </a:p>
      </dgm:t>
    </dgm:pt>
    <dgm:pt modelId="{2ECD7B04-3AE3-4BE8-B81C-852FC768157B}" type="pres">
      <dgm:prSet presAssocID="{B3BF2EC9-3C99-4739-952E-6FDA1F9FC76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FB0E3281-DB9D-471C-8824-621825E4EB91}" type="presOf" srcId="{D67DD805-C77A-45B0-83AC-F316A8D4B8B1}" destId="{9112B68A-A4E6-4D87-83D8-76A80708EFDE}" srcOrd="0" destOrd="0" presId="urn:microsoft.com/office/officeart/2005/8/layout/vList2"/>
    <dgm:cxn modelId="{B4D1F6EC-E085-4B28-8EEE-C11DAEE340F5}" srcId="{1E0B852C-CAE5-408A-BFE7-549F8739E007}" destId="{D67DD805-C77A-45B0-83AC-F316A8D4B8B1}" srcOrd="1" destOrd="0" parTransId="{43831CD7-25C3-4594-9823-4079A7756718}" sibTransId="{F82FB68D-676E-4A7F-B63C-9FC885773A18}"/>
    <dgm:cxn modelId="{36442A49-0DB3-44E4-88C5-3782108C3025}" srcId="{1E0B852C-CAE5-408A-BFE7-549F8739E007}" destId="{6BE647BF-1DDF-4486-A331-BDC04DE2ECD0}" srcOrd="0" destOrd="0" parTransId="{0EB1A896-49F5-4E25-906F-E71C41DA1D53}" sibTransId="{2B5522D6-7677-41DA-BE98-B613DC6AA842}"/>
    <dgm:cxn modelId="{BFD7B192-E15F-49E8-9764-C8E398167689}" type="presOf" srcId="{6BE647BF-1DDF-4486-A331-BDC04DE2ECD0}" destId="{528375B3-D833-4288-9C79-5C3BE74E4694}" srcOrd="0" destOrd="0" presId="urn:microsoft.com/office/officeart/2005/8/layout/vList2"/>
    <dgm:cxn modelId="{07292F09-62C4-466E-8E58-5EE897F22407}" type="presOf" srcId="{1E0B852C-CAE5-408A-BFE7-549F8739E007}" destId="{C17B85C0-FCD9-4475-853D-F7D84CAE34CC}" srcOrd="0" destOrd="0" presId="urn:microsoft.com/office/officeart/2005/8/layout/vList2"/>
    <dgm:cxn modelId="{502D9D43-5DE1-4A28-9234-27E75BEDC07B}" srcId="{1E0B852C-CAE5-408A-BFE7-549F8739E007}" destId="{B3BF2EC9-3C99-4739-952E-6FDA1F9FC762}" srcOrd="2" destOrd="0" parTransId="{55422060-C5C5-44B7-B46F-E186F6FCB579}" sibTransId="{774A7F0E-A108-4934-B6E1-B51C396808F0}"/>
    <dgm:cxn modelId="{3AFCF2B1-05DA-4C24-A5C9-91720EEEE7E9}" type="presOf" srcId="{B3BF2EC9-3C99-4739-952E-6FDA1F9FC762}" destId="{2ECD7B04-3AE3-4BE8-B81C-852FC768157B}" srcOrd="0" destOrd="0" presId="urn:microsoft.com/office/officeart/2005/8/layout/vList2"/>
    <dgm:cxn modelId="{914CAED4-28F3-4557-A0F9-6F16F8F570B5}" type="presParOf" srcId="{C17B85C0-FCD9-4475-853D-F7D84CAE34CC}" destId="{528375B3-D833-4288-9C79-5C3BE74E4694}" srcOrd="0" destOrd="0" presId="urn:microsoft.com/office/officeart/2005/8/layout/vList2"/>
    <dgm:cxn modelId="{9EC87BE2-A0A5-4491-8A61-D7E3343C7103}" type="presParOf" srcId="{C17B85C0-FCD9-4475-853D-F7D84CAE34CC}" destId="{C3E5280E-818D-41AB-B8A9-989323EA7F38}" srcOrd="1" destOrd="0" presId="urn:microsoft.com/office/officeart/2005/8/layout/vList2"/>
    <dgm:cxn modelId="{E53EA4D0-9925-452E-B098-A8CEDEFDB9D0}" type="presParOf" srcId="{C17B85C0-FCD9-4475-853D-F7D84CAE34CC}" destId="{9112B68A-A4E6-4D87-83D8-76A80708EFDE}" srcOrd="2" destOrd="0" presId="urn:microsoft.com/office/officeart/2005/8/layout/vList2"/>
    <dgm:cxn modelId="{344E7B9C-9436-4AB3-B43C-5FB16C53B560}" type="presParOf" srcId="{C17B85C0-FCD9-4475-853D-F7D84CAE34CC}" destId="{13CE4564-EF8C-49EE-AB5B-5FF1B4636371}" srcOrd="3" destOrd="0" presId="urn:microsoft.com/office/officeart/2005/8/layout/vList2"/>
    <dgm:cxn modelId="{17249C9C-B1BE-4B6E-8EF3-AFB2C9A2074D}" type="presParOf" srcId="{C17B85C0-FCD9-4475-853D-F7D84CAE34CC}" destId="{2ECD7B04-3AE3-4BE8-B81C-852FC768157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99AD90-E82C-4958-8E50-7399B8430A5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8344E901-57DC-41BF-B1CC-80B03C0C9B76}">
      <dgm:prSet custT="1"/>
      <dgm:spPr/>
      <dgm:t>
        <a:bodyPr/>
        <a:lstStyle/>
        <a:p>
          <a:pPr rtl="1"/>
          <a:r>
            <a:rPr lang="fa-IR" sz="2400" b="0" dirty="0" smtClean="0">
              <a:effectLst/>
              <a:latin typeface="2  Nazanin"/>
              <a:cs typeface="B Titr" pitchFamily="2" charset="-78"/>
            </a:rPr>
            <a:t>ظرفيت</a:t>
          </a:r>
          <a:endParaRPr lang="fa-IR" sz="2400" b="0" dirty="0">
            <a:effectLst/>
            <a:latin typeface="2  Nazanin"/>
            <a:cs typeface="B Titr" pitchFamily="2" charset="-78"/>
          </a:endParaRPr>
        </a:p>
      </dgm:t>
    </dgm:pt>
    <dgm:pt modelId="{EF99D276-6259-403D-8FF9-08F08B6B486C}" type="parTrans" cxnId="{0F2B26C8-38F3-4979-A953-7C361268DE8C}">
      <dgm:prSet/>
      <dgm:spPr/>
      <dgm:t>
        <a:bodyPr/>
        <a:lstStyle/>
        <a:p>
          <a:pPr rtl="1"/>
          <a:endParaRPr lang="fa-IR" sz="1400" b="0">
            <a:latin typeface="2  Nazanin"/>
            <a:cs typeface="B Zar" pitchFamily="2" charset="-78"/>
          </a:endParaRPr>
        </a:p>
      </dgm:t>
    </dgm:pt>
    <dgm:pt modelId="{76EE79A7-1A19-4D55-99E3-3E078FDC8656}" type="sibTrans" cxnId="{0F2B26C8-38F3-4979-A953-7C361268DE8C}">
      <dgm:prSet/>
      <dgm:spPr/>
      <dgm:t>
        <a:bodyPr/>
        <a:lstStyle/>
        <a:p>
          <a:pPr rtl="1"/>
          <a:endParaRPr lang="fa-IR" sz="1400" b="0">
            <a:latin typeface="2  Nazanin"/>
            <a:cs typeface="B Zar" pitchFamily="2" charset="-78"/>
          </a:endParaRPr>
        </a:p>
      </dgm:t>
    </dgm:pt>
    <dgm:pt modelId="{580F832B-8FD0-4225-B866-0EB8E7499266}">
      <dgm:prSet custT="1"/>
      <dgm:spPr/>
      <dgm:t>
        <a:bodyPr/>
        <a:lstStyle/>
        <a:p>
          <a:pPr rtl="1"/>
          <a:r>
            <a:rPr lang="fa-IR" sz="2400" b="0" dirty="0" smtClean="0">
              <a:effectLst/>
              <a:latin typeface="2  Nazanin"/>
              <a:cs typeface="B Titr" pitchFamily="2" charset="-78"/>
            </a:rPr>
            <a:t>سرمايه‌گذاري</a:t>
          </a:r>
        </a:p>
      </dgm:t>
    </dgm:pt>
    <dgm:pt modelId="{FE1E1A84-C67F-4017-BEB5-A56FA62D89BF}" type="parTrans" cxnId="{DD77D994-5B37-4A26-89A0-3BB5CCCEA8EE}">
      <dgm:prSet/>
      <dgm:spPr/>
      <dgm:t>
        <a:bodyPr/>
        <a:lstStyle/>
        <a:p>
          <a:pPr rtl="1"/>
          <a:endParaRPr lang="fa-IR" sz="1400" b="0">
            <a:latin typeface="2  Nazanin"/>
            <a:cs typeface="B Zar" pitchFamily="2" charset="-78"/>
          </a:endParaRPr>
        </a:p>
      </dgm:t>
    </dgm:pt>
    <dgm:pt modelId="{A30CDA8B-AE34-4C19-B54C-46DF5F779F57}" type="sibTrans" cxnId="{DD77D994-5B37-4A26-89A0-3BB5CCCEA8EE}">
      <dgm:prSet/>
      <dgm:spPr/>
      <dgm:t>
        <a:bodyPr/>
        <a:lstStyle/>
        <a:p>
          <a:pPr rtl="1"/>
          <a:endParaRPr lang="fa-IR" sz="1400" b="0">
            <a:latin typeface="2  Nazanin"/>
            <a:cs typeface="B Zar" pitchFamily="2" charset="-78"/>
          </a:endParaRPr>
        </a:p>
      </dgm:t>
    </dgm:pt>
    <dgm:pt modelId="{4DD90A1A-C2E2-4643-ACE7-16FF325EB513}">
      <dgm:prSet/>
      <dgm:spPr/>
      <dgm:t>
        <a:bodyPr/>
        <a:lstStyle/>
        <a:p>
          <a:pPr algn="just" rtl="1"/>
          <a:r>
            <a:rPr lang="fa-IR" b="0" dirty="0" smtClean="0">
              <a:effectLst/>
              <a:latin typeface="+mn-lt"/>
              <a:cs typeface="B Zar" pitchFamily="2" charset="-78"/>
            </a:rPr>
            <a:t>ريسك زيان‌هاي بزرگ كه مي‌تواند سرماية صنعت بيمة حوادث/اموال را نابود كند.</a:t>
          </a:r>
          <a:endParaRPr lang="fa-IR" b="0" dirty="0">
            <a:effectLst/>
            <a:cs typeface="B Zar" pitchFamily="2" charset="-78"/>
          </a:endParaRPr>
        </a:p>
      </dgm:t>
    </dgm:pt>
    <dgm:pt modelId="{B09646B0-F636-404E-A590-CAA05B26F724}" type="parTrans" cxnId="{875412A7-645C-44C4-B6C3-8C357AFFBD9A}">
      <dgm:prSet/>
      <dgm:spPr/>
      <dgm:t>
        <a:bodyPr/>
        <a:lstStyle/>
        <a:p>
          <a:pPr rtl="1"/>
          <a:endParaRPr lang="fa-IR" b="0">
            <a:cs typeface="B Zar" pitchFamily="2" charset="-78"/>
          </a:endParaRPr>
        </a:p>
      </dgm:t>
    </dgm:pt>
    <dgm:pt modelId="{8AE7A75A-0168-447A-872D-02B81C6F834C}" type="sibTrans" cxnId="{875412A7-645C-44C4-B6C3-8C357AFFBD9A}">
      <dgm:prSet/>
      <dgm:spPr/>
      <dgm:t>
        <a:bodyPr/>
        <a:lstStyle/>
        <a:p>
          <a:pPr rtl="1"/>
          <a:endParaRPr lang="fa-IR" b="0">
            <a:cs typeface="B Zar" pitchFamily="2" charset="-78"/>
          </a:endParaRPr>
        </a:p>
      </dgm:t>
    </dgm:pt>
    <dgm:pt modelId="{4CE0FAC4-5F50-47E8-80D8-2C09AA47D313}">
      <dgm:prSet/>
      <dgm:spPr/>
      <dgm:t>
        <a:bodyPr/>
        <a:lstStyle/>
        <a:p>
          <a:pPr algn="just" rtl="1"/>
          <a:r>
            <a:rPr lang="fa-IR" b="0" dirty="0" smtClean="0">
              <a:effectLst/>
              <a:latin typeface="+mn-lt"/>
              <a:cs typeface="B Zar" pitchFamily="2" charset="-78"/>
            </a:rPr>
            <a:t>سرمايه‌گذاري در سبد دارايي‌هاي در معرض ريسك‌هاي فاجعه‌آميز، ازقبيل اوراق قرضة بلاياي طبيعي، مورد اقبال بازار سرمايه </a:t>
          </a:r>
          <a:r>
            <a:rPr lang="fa-IR" b="0" dirty="0" smtClean="0">
              <a:effectLst/>
              <a:latin typeface="+mn-lt"/>
              <a:cs typeface="B Zar" pitchFamily="2" charset="-78"/>
            </a:rPr>
            <a:t>است، </a:t>
          </a:r>
          <a:r>
            <a:rPr lang="fa-IR" b="0" dirty="0" smtClean="0">
              <a:effectLst/>
              <a:latin typeface="+mn-lt"/>
              <a:cs typeface="B Zar" pitchFamily="2" charset="-78"/>
            </a:rPr>
            <a:t>چون اين دارايي‌ها با ديگر دارايي‌هاي سبد سرمايه‌گذاري آن‌ها همبسته نيست. (سرمايه‌گذاري با </a:t>
          </a:r>
          <a:r>
            <a:rPr lang="fa-IR" b="0" dirty="0" smtClean="0">
              <a:effectLst/>
              <a:latin typeface="+mn-lt"/>
              <a:cs typeface="B Zar" pitchFamily="2" charset="-78"/>
            </a:rPr>
            <a:t>بتاي </a:t>
          </a:r>
          <a:r>
            <a:rPr lang="fa-IR" b="0" dirty="0" smtClean="0">
              <a:effectLst/>
              <a:latin typeface="+mn-lt"/>
              <a:cs typeface="B Zar" pitchFamily="2" charset="-78"/>
            </a:rPr>
            <a:t>صفر)</a:t>
          </a:r>
          <a:endParaRPr lang="fa-IR" b="0" dirty="0">
            <a:effectLst/>
            <a:cs typeface="B Zar" pitchFamily="2" charset="-78"/>
          </a:endParaRPr>
        </a:p>
      </dgm:t>
    </dgm:pt>
    <dgm:pt modelId="{9D00BE3C-6032-4BEE-AFB1-179148774135}" type="parTrans" cxnId="{F66F5A97-C28B-4E84-91DC-351513730364}">
      <dgm:prSet/>
      <dgm:spPr/>
      <dgm:t>
        <a:bodyPr/>
        <a:lstStyle/>
        <a:p>
          <a:pPr rtl="1"/>
          <a:endParaRPr lang="fa-IR" b="0">
            <a:cs typeface="B Zar" pitchFamily="2" charset="-78"/>
          </a:endParaRPr>
        </a:p>
      </dgm:t>
    </dgm:pt>
    <dgm:pt modelId="{D540A7DB-79CD-465A-87B9-A8080E07BC2A}" type="sibTrans" cxnId="{F66F5A97-C28B-4E84-91DC-351513730364}">
      <dgm:prSet/>
      <dgm:spPr/>
      <dgm:t>
        <a:bodyPr/>
        <a:lstStyle/>
        <a:p>
          <a:pPr rtl="1"/>
          <a:endParaRPr lang="fa-IR" b="0">
            <a:cs typeface="B Zar" pitchFamily="2" charset="-78"/>
          </a:endParaRPr>
        </a:p>
      </dgm:t>
    </dgm:pt>
    <dgm:pt modelId="{9A3A7B10-7D0E-44AE-B635-6520A8C823C0}" type="pres">
      <dgm:prSet presAssocID="{4C99AD90-E82C-4958-8E50-7399B8430A5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E1212F0B-F31A-40F9-9012-2C1367BDAF31}" type="pres">
      <dgm:prSet presAssocID="{8344E901-57DC-41BF-B1CC-80B03C0C9B76}" presName="composite" presStyleCnt="0"/>
      <dgm:spPr/>
    </dgm:pt>
    <dgm:pt modelId="{C4B18222-FC95-4E63-AD2F-BAF59EBAAF60}" type="pres">
      <dgm:prSet presAssocID="{8344E901-57DC-41BF-B1CC-80B03C0C9B76}" presName="parentText" presStyleLbl="alignNode1" presStyleIdx="0" presStyleCnt="2" custLinFactX="820440" custLinFactNeighborX="90000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1E251BD-1AAC-473B-8E08-9A9003D9A048}" type="pres">
      <dgm:prSet presAssocID="{8344E901-57DC-41BF-B1CC-80B03C0C9B76}" presName="descendantText" presStyleLbl="alignAcc1" presStyleIdx="0" presStyleCnt="2" custLinFactNeighborX="-30617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92E4F68-DFDB-47A1-BAC1-CC4FAAA8BBC0}" type="pres">
      <dgm:prSet presAssocID="{76EE79A7-1A19-4D55-99E3-3E078FDC8656}" presName="sp" presStyleCnt="0"/>
      <dgm:spPr/>
    </dgm:pt>
    <dgm:pt modelId="{E0A133E6-A967-418F-A932-32A3B5D1D6FC}" type="pres">
      <dgm:prSet presAssocID="{580F832B-8FD0-4225-B866-0EB8E7499266}" presName="composite" presStyleCnt="0"/>
      <dgm:spPr/>
    </dgm:pt>
    <dgm:pt modelId="{15C95071-8840-4457-A228-912E150AA29F}" type="pres">
      <dgm:prSet presAssocID="{580F832B-8FD0-4225-B866-0EB8E7499266}" presName="parentText" presStyleLbl="alignNode1" presStyleIdx="1" presStyleCnt="2" custLinFactX="820440" custLinFactNeighborX="90000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C734836-93B7-4F0D-83B3-0B001B55FE11}" type="pres">
      <dgm:prSet presAssocID="{580F832B-8FD0-4225-B866-0EB8E7499266}" presName="descendantText" presStyleLbl="alignAcc1" presStyleIdx="1" presStyleCnt="2" custLinFactNeighborX="-30617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0F2B26C8-38F3-4979-A953-7C361268DE8C}" srcId="{4C99AD90-E82C-4958-8E50-7399B8430A5E}" destId="{8344E901-57DC-41BF-B1CC-80B03C0C9B76}" srcOrd="0" destOrd="0" parTransId="{EF99D276-6259-403D-8FF9-08F08B6B486C}" sibTransId="{76EE79A7-1A19-4D55-99E3-3E078FDC8656}"/>
    <dgm:cxn modelId="{CD3AE293-4556-4E90-8C85-6DB31EDB40CC}" type="presOf" srcId="{8344E901-57DC-41BF-B1CC-80B03C0C9B76}" destId="{C4B18222-FC95-4E63-AD2F-BAF59EBAAF60}" srcOrd="0" destOrd="0" presId="urn:microsoft.com/office/officeart/2005/8/layout/chevron2"/>
    <dgm:cxn modelId="{EED560FD-E962-4229-B4D7-8F94856FCAEA}" type="presOf" srcId="{4CE0FAC4-5F50-47E8-80D8-2C09AA47D313}" destId="{3C734836-93B7-4F0D-83B3-0B001B55FE11}" srcOrd="0" destOrd="0" presId="urn:microsoft.com/office/officeart/2005/8/layout/chevron2"/>
    <dgm:cxn modelId="{03E6F5CE-A893-4C5B-B9FB-DF5BC2B6A241}" type="presOf" srcId="{580F832B-8FD0-4225-B866-0EB8E7499266}" destId="{15C95071-8840-4457-A228-912E150AA29F}" srcOrd="0" destOrd="0" presId="urn:microsoft.com/office/officeart/2005/8/layout/chevron2"/>
    <dgm:cxn modelId="{F66F5A97-C28B-4E84-91DC-351513730364}" srcId="{580F832B-8FD0-4225-B866-0EB8E7499266}" destId="{4CE0FAC4-5F50-47E8-80D8-2C09AA47D313}" srcOrd="0" destOrd="0" parTransId="{9D00BE3C-6032-4BEE-AFB1-179148774135}" sibTransId="{D540A7DB-79CD-465A-87B9-A8080E07BC2A}"/>
    <dgm:cxn modelId="{FDEB6F03-55E4-4E45-94D2-D6B4DD9E57B9}" type="presOf" srcId="{4DD90A1A-C2E2-4643-ACE7-16FF325EB513}" destId="{91E251BD-1AAC-473B-8E08-9A9003D9A048}" srcOrd="0" destOrd="0" presId="urn:microsoft.com/office/officeart/2005/8/layout/chevron2"/>
    <dgm:cxn modelId="{DD77D994-5B37-4A26-89A0-3BB5CCCEA8EE}" srcId="{4C99AD90-E82C-4958-8E50-7399B8430A5E}" destId="{580F832B-8FD0-4225-B866-0EB8E7499266}" srcOrd="1" destOrd="0" parTransId="{FE1E1A84-C67F-4017-BEB5-A56FA62D89BF}" sibTransId="{A30CDA8B-AE34-4C19-B54C-46DF5F779F57}"/>
    <dgm:cxn modelId="{2C553B1C-5451-415D-8BA6-20A662FE38A4}" type="presOf" srcId="{4C99AD90-E82C-4958-8E50-7399B8430A5E}" destId="{9A3A7B10-7D0E-44AE-B635-6520A8C823C0}" srcOrd="0" destOrd="0" presId="urn:microsoft.com/office/officeart/2005/8/layout/chevron2"/>
    <dgm:cxn modelId="{875412A7-645C-44C4-B6C3-8C357AFFBD9A}" srcId="{8344E901-57DC-41BF-B1CC-80B03C0C9B76}" destId="{4DD90A1A-C2E2-4643-ACE7-16FF325EB513}" srcOrd="0" destOrd="0" parTransId="{B09646B0-F636-404E-A590-CAA05B26F724}" sibTransId="{8AE7A75A-0168-447A-872D-02B81C6F834C}"/>
    <dgm:cxn modelId="{385DC65E-96AD-40F9-92EB-3FCD2E032EF9}" type="presParOf" srcId="{9A3A7B10-7D0E-44AE-B635-6520A8C823C0}" destId="{E1212F0B-F31A-40F9-9012-2C1367BDAF31}" srcOrd="0" destOrd="0" presId="urn:microsoft.com/office/officeart/2005/8/layout/chevron2"/>
    <dgm:cxn modelId="{3B729F52-E5AF-4F43-BE41-B05C9698EAC0}" type="presParOf" srcId="{E1212F0B-F31A-40F9-9012-2C1367BDAF31}" destId="{C4B18222-FC95-4E63-AD2F-BAF59EBAAF60}" srcOrd="0" destOrd="0" presId="urn:microsoft.com/office/officeart/2005/8/layout/chevron2"/>
    <dgm:cxn modelId="{2EB0CEDB-95A4-456B-B0BB-D52FFF908088}" type="presParOf" srcId="{E1212F0B-F31A-40F9-9012-2C1367BDAF31}" destId="{91E251BD-1AAC-473B-8E08-9A9003D9A048}" srcOrd="1" destOrd="0" presId="urn:microsoft.com/office/officeart/2005/8/layout/chevron2"/>
    <dgm:cxn modelId="{8FF76314-7FD9-42CA-ACC0-688B91590745}" type="presParOf" srcId="{9A3A7B10-7D0E-44AE-B635-6520A8C823C0}" destId="{692E4F68-DFDB-47A1-BAC1-CC4FAAA8BBC0}" srcOrd="1" destOrd="0" presId="urn:microsoft.com/office/officeart/2005/8/layout/chevron2"/>
    <dgm:cxn modelId="{DBD30CC0-5538-4B7F-8CD2-3AD1E3457F30}" type="presParOf" srcId="{9A3A7B10-7D0E-44AE-B635-6520A8C823C0}" destId="{E0A133E6-A967-418F-A932-32A3B5D1D6FC}" srcOrd="2" destOrd="0" presId="urn:microsoft.com/office/officeart/2005/8/layout/chevron2"/>
    <dgm:cxn modelId="{82E18AF5-BA8E-4F71-BAC3-5F6117697C88}" type="presParOf" srcId="{E0A133E6-A967-418F-A932-32A3B5D1D6FC}" destId="{15C95071-8840-4457-A228-912E150AA29F}" srcOrd="0" destOrd="0" presId="urn:microsoft.com/office/officeart/2005/8/layout/chevron2"/>
    <dgm:cxn modelId="{60FD1CD2-52CC-43DC-8F02-81D99593F6CA}" type="presParOf" srcId="{E0A133E6-A967-418F-A932-32A3B5D1D6FC}" destId="{3C734836-93B7-4F0D-83B3-0B001B55FE1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0B852C-CAE5-408A-BFE7-549F8739E007}" type="doc">
      <dgm:prSet loTypeId="urn:microsoft.com/office/officeart/2005/8/layout/vList2" loCatId="list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6BE647BF-1DDF-4486-A331-BDC04DE2ECD0}">
      <dgm:prSet custT="1"/>
      <dgm:spPr/>
      <dgm:t>
        <a:bodyPr/>
        <a:lstStyle/>
        <a:p>
          <a:pPr rtl="1"/>
          <a:r>
            <a:rPr lang="fa-IR" sz="20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از اواخر دهة 70 سابقه دارد</a:t>
          </a:r>
          <a:endParaRPr lang="en-GB" sz="2000" dirty="0">
            <a:cs typeface="B Nazanin" pitchFamily="2" charset="-78"/>
          </a:endParaRPr>
        </a:p>
      </dgm:t>
    </dgm:pt>
    <dgm:pt modelId="{0EB1A896-49F5-4E25-906F-E71C41DA1D53}" type="parTrans" cxnId="{36442A49-0DB3-44E4-88C5-3782108C3025}">
      <dgm:prSet/>
      <dgm:spPr/>
      <dgm:t>
        <a:bodyPr/>
        <a:lstStyle/>
        <a:p>
          <a:pPr rtl="1"/>
          <a:endParaRPr lang="fa-IR" sz="2000">
            <a:cs typeface="B Nazanin" pitchFamily="2" charset="-78"/>
          </a:endParaRPr>
        </a:p>
      </dgm:t>
    </dgm:pt>
    <dgm:pt modelId="{2B5522D6-7677-41DA-BE98-B613DC6AA842}" type="sibTrans" cxnId="{36442A49-0DB3-44E4-88C5-3782108C3025}">
      <dgm:prSet/>
      <dgm:spPr/>
      <dgm:t>
        <a:bodyPr/>
        <a:lstStyle/>
        <a:p>
          <a:pPr rtl="1"/>
          <a:endParaRPr lang="fa-IR" sz="2000">
            <a:cs typeface="B Nazanin" pitchFamily="2" charset="-78"/>
          </a:endParaRPr>
        </a:p>
      </dgm:t>
    </dgm:pt>
    <dgm:pt modelId="{D67DD805-C77A-45B0-83AC-F316A8D4B8B1}">
      <dgm:prSet custT="1"/>
      <dgm:spPr/>
      <dgm:t>
        <a:bodyPr/>
        <a:lstStyle/>
        <a:p>
          <a:pPr rtl="1"/>
          <a:r>
            <a:rPr lang="fa-IR" sz="20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كسري منابع مالي در بازار رهن انگيزة اول بود: تقاضاي اضافي دارندگان مسكن و دارندگان بالقوة مسكن</a:t>
          </a:r>
          <a:endParaRPr lang="en-GB" sz="2000" dirty="0">
            <a:cs typeface="B Nazanin" pitchFamily="2" charset="-78"/>
          </a:endParaRPr>
        </a:p>
      </dgm:t>
    </dgm:pt>
    <dgm:pt modelId="{43831CD7-25C3-4594-9823-4079A7756718}" type="parTrans" cxnId="{B4D1F6EC-E085-4B28-8EEE-C11DAEE340F5}">
      <dgm:prSet/>
      <dgm:spPr/>
      <dgm:t>
        <a:bodyPr/>
        <a:lstStyle/>
        <a:p>
          <a:pPr rtl="1"/>
          <a:endParaRPr lang="fa-IR" sz="2000">
            <a:cs typeface="B Nazanin" pitchFamily="2" charset="-78"/>
          </a:endParaRPr>
        </a:p>
      </dgm:t>
    </dgm:pt>
    <dgm:pt modelId="{F82FB68D-676E-4A7F-B63C-9FC885773A18}" type="sibTrans" cxnId="{B4D1F6EC-E085-4B28-8EEE-C11DAEE340F5}">
      <dgm:prSet/>
      <dgm:spPr/>
      <dgm:t>
        <a:bodyPr/>
        <a:lstStyle/>
        <a:p>
          <a:pPr rtl="1"/>
          <a:endParaRPr lang="fa-IR" sz="2000">
            <a:cs typeface="B Nazanin" pitchFamily="2" charset="-78"/>
          </a:endParaRPr>
        </a:p>
      </dgm:t>
    </dgm:pt>
    <dgm:pt modelId="{B3BF2EC9-3C99-4739-952E-6FDA1F9FC762}">
      <dgm:prSet custT="1"/>
      <dgm:spPr/>
      <dgm:t>
        <a:bodyPr/>
        <a:lstStyle/>
        <a:p>
          <a:pPr rtl="1"/>
          <a:r>
            <a:rPr lang="fa-IR" sz="20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كسري منابع در بازار پول، بازار سرمايه را به فكر انداخت كه بازار رهن را به بازار سرمايه پيوند بزند </a:t>
          </a:r>
          <a:endParaRPr lang="en-GB" sz="2000" dirty="0">
            <a:cs typeface="B Nazanin" pitchFamily="2" charset="-78"/>
          </a:endParaRPr>
        </a:p>
      </dgm:t>
    </dgm:pt>
    <dgm:pt modelId="{55422060-C5C5-44B7-B46F-E186F6FCB579}" type="parTrans" cxnId="{502D9D43-5DE1-4A28-9234-27E75BEDC07B}">
      <dgm:prSet/>
      <dgm:spPr/>
      <dgm:t>
        <a:bodyPr/>
        <a:lstStyle/>
        <a:p>
          <a:pPr rtl="1"/>
          <a:endParaRPr lang="fa-IR" sz="2000">
            <a:cs typeface="B Nazanin" pitchFamily="2" charset="-78"/>
          </a:endParaRPr>
        </a:p>
      </dgm:t>
    </dgm:pt>
    <dgm:pt modelId="{774A7F0E-A108-4934-B6E1-B51C396808F0}" type="sibTrans" cxnId="{502D9D43-5DE1-4A28-9234-27E75BEDC07B}">
      <dgm:prSet/>
      <dgm:spPr/>
      <dgm:t>
        <a:bodyPr/>
        <a:lstStyle/>
        <a:p>
          <a:pPr rtl="1"/>
          <a:endParaRPr lang="fa-IR" sz="2000">
            <a:cs typeface="B Nazanin" pitchFamily="2" charset="-78"/>
          </a:endParaRPr>
        </a:p>
      </dgm:t>
    </dgm:pt>
    <dgm:pt modelId="{907ED2B2-B5B8-4024-BD2D-5CAC96FCCDD0}">
      <dgm:prSet custT="1"/>
      <dgm:spPr/>
      <dgm:t>
        <a:bodyPr/>
        <a:lstStyle/>
        <a:p>
          <a:pPr rtl="1"/>
          <a:r>
            <a:rPr lang="fa-IR" sz="20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توسعة صنعت اوراق بهادارسازي رهني</a:t>
          </a:r>
          <a:endParaRPr lang="en-GB" sz="2000" dirty="0" smtClean="0">
            <a:cs typeface="B Nazanin" pitchFamily="2" charset="-78"/>
          </a:endParaRPr>
        </a:p>
      </dgm:t>
    </dgm:pt>
    <dgm:pt modelId="{88D49C0F-E175-46F9-A2AA-55309A064522}" type="parTrans" cxnId="{FBE07E06-FBB2-4B3F-BB9C-CC9A7D097D4F}">
      <dgm:prSet/>
      <dgm:spPr/>
      <dgm:t>
        <a:bodyPr/>
        <a:lstStyle/>
        <a:p>
          <a:pPr rtl="1"/>
          <a:endParaRPr lang="fa-IR" sz="2000">
            <a:cs typeface="B Nazanin" pitchFamily="2" charset="-78"/>
          </a:endParaRPr>
        </a:p>
      </dgm:t>
    </dgm:pt>
    <dgm:pt modelId="{E6C102F0-2288-439E-A61F-98AB40DABEA8}" type="sibTrans" cxnId="{FBE07E06-FBB2-4B3F-BB9C-CC9A7D097D4F}">
      <dgm:prSet/>
      <dgm:spPr/>
      <dgm:t>
        <a:bodyPr/>
        <a:lstStyle/>
        <a:p>
          <a:pPr rtl="1"/>
          <a:endParaRPr lang="fa-IR" sz="2000">
            <a:cs typeface="B Nazanin" pitchFamily="2" charset="-78"/>
          </a:endParaRPr>
        </a:p>
      </dgm:t>
    </dgm:pt>
    <dgm:pt modelId="{4C0EEBE4-C4DE-4684-BA0B-1D4C52B05EB7}">
      <dgm:prSet custT="1"/>
      <dgm:spPr/>
      <dgm:t>
        <a:bodyPr/>
        <a:lstStyle/>
        <a:p>
          <a:pPr rtl="1"/>
          <a:r>
            <a:rPr lang="fa-IR" sz="20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اولين محصول اوراق بهادارسازي </a:t>
          </a:r>
          <a:r>
            <a:rPr lang="fa-IR" sz="20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رهني </a:t>
          </a:r>
          <a:r>
            <a:rPr lang="fa-IR" sz="20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توسط بانك امريكا در 1977</a:t>
          </a:r>
          <a:endParaRPr lang="fa-IR" sz="2000" dirty="0"/>
        </a:p>
      </dgm:t>
    </dgm:pt>
    <dgm:pt modelId="{EDB4DDF8-2E5F-4699-AD69-E1CB93CAC9F7}" type="parTrans" cxnId="{7D7D19D3-67B9-4CAB-8D69-A288FBA724AA}">
      <dgm:prSet/>
      <dgm:spPr/>
      <dgm:t>
        <a:bodyPr/>
        <a:lstStyle/>
        <a:p>
          <a:pPr rtl="1"/>
          <a:endParaRPr lang="fa-IR" sz="2000"/>
        </a:p>
      </dgm:t>
    </dgm:pt>
    <dgm:pt modelId="{12D978E6-7013-4B97-A0E0-FEC3A5498EF9}" type="sibTrans" cxnId="{7D7D19D3-67B9-4CAB-8D69-A288FBA724AA}">
      <dgm:prSet/>
      <dgm:spPr/>
      <dgm:t>
        <a:bodyPr/>
        <a:lstStyle/>
        <a:p>
          <a:pPr rtl="1"/>
          <a:endParaRPr lang="fa-IR" sz="2000"/>
        </a:p>
      </dgm:t>
    </dgm:pt>
    <dgm:pt modelId="{C17B85C0-FCD9-4475-853D-F7D84CAE34CC}" type="pres">
      <dgm:prSet presAssocID="{1E0B852C-CAE5-408A-BFE7-549F8739E0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28375B3-D833-4288-9C79-5C3BE74E4694}" type="pres">
      <dgm:prSet presAssocID="{6BE647BF-1DDF-4486-A331-BDC04DE2ECD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3E5280E-818D-41AB-B8A9-989323EA7F38}" type="pres">
      <dgm:prSet presAssocID="{2B5522D6-7677-41DA-BE98-B613DC6AA842}" presName="spacer" presStyleCnt="0"/>
      <dgm:spPr/>
      <dgm:t>
        <a:bodyPr/>
        <a:lstStyle/>
        <a:p>
          <a:pPr rtl="1"/>
          <a:endParaRPr lang="fa-IR"/>
        </a:p>
      </dgm:t>
    </dgm:pt>
    <dgm:pt modelId="{9112B68A-A4E6-4D87-83D8-76A80708EFDE}" type="pres">
      <dgm:prSet presAssocID="{D67DD805-C77A-45B0-83AC-F316A8D4B8B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3CE4564-EF8C-49EE-AB5B-5FF1B4636371}" type="pres">
      <dgm:prSet presAssocID="{F82FB68D-676E-4A7F-B63C-9FC885773A18}" presName="spacer" presStyleCnt="0"/>
      <dgm:spPr/>
      <dgm:t>
        <a:bodyPr/>
        <a:lstStyle/>
        <a:p>
          <a:pPr rtl="1"/>
          <a:endParaRPr lang="fa-IR"/>
        </a:p>
      </dgm:t>
    </dgm:pt>
    <dgm:pt modelId="{2ECD7B04-3AE3-4BE8-B81C-852FC768157B}" type="pres">
      <dgm:prSet presAssocID="{B3BF2EC9-3C99-4739-952E-6FDA1F9FC762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5287E5E-E36E-456A-B9D2-1D6FB1C85D8C}" type="pres">
      <dgm:prSet presAssocID="{774A7F0E-A108-4934-B6E1-B51C396808F0}" presName="spacer" presStyleCnt="0"/>
      <dgm:spPr/>
      <dgm:t>
        <a:bodyPr/>
        <a:lstStyle/>
        <a:p>
          <a:pPr rtl="1"/>
          <a:endParaRPr lang="fa-IR"/>
        </a:p>
      </dgm:t>
    </dgm:pt>
    <dgm:pt modelId="{B6D6FD3C-4F81-4840-90A4-D71DC61531A0}" type="pres">
      <dgm:prSet presAssocID="{907ED2B2-B5B8-4024-BD2D-5CAC96FCCDD0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812DA64-B654-45FD-9C77-25D2FDF11D3E}" type="pres">
      <dgm:prSet presAssocID="{E6C102F0-2288-439E-A61F-98AB40DABEA8}" presName="spacer" presStyleCnt="0"/>
      <dgm:spPr/>
      <dgm:t>
        <a:bodyPr/>
        <a:lstStyle/>
        <a:p>
          <a:pPr rtl="1"/>
          <a:endParaRPr lang="fa-IR"/>
        </a:p>
      </dgm:t>
    </dgm:pt>
    <dgm:pt modelId="{9F58D1C0-2FFB-4B8A-A105-EB992DDAFA90}" type="pres">
      <dgm:prSet presAssocID="{4C0EEBE4-C4DE-4684-BA0B-1D4C52B05EB7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FBE07E06-FBB2-4B3F-BB9C-CC9A7D097D4F}" srcId="{1E0B852C-CAE5-408A-BFE7-549F8739E007}" destId="{907ED2B2-B5B8-4024-BD2D-5CAC96FCCDD0}" srcOrd="3" destOrd="0" parTransId="{88D49C0F-E175-46F9-A2AA-55309A064522}" sibTransId="{E6C102F0-2288-439E-A61F-98AB40DABEA8}"/>
    <dgm:cxn modelId="{7D7D19D3-67B9-4CAB-8D69-A288FBA724AA}" srcId="{1E0B852C-CAE5-408A-BFE7-549F8739E007}" destId="{4C0EEBE4-C4DE-4684-BA0B-1D4C52B05EB7}" srcOrd="4" destOrd="0" parTransId="{EDB4DDF8-2E5F-4699-AD69-E1CB93CAC9F7}" sibTransId="{12D978E6-7013-4B97-A0E0-FEC3A5498EF9}"/>
    <dgm:cxn modelId="{9E954F74-0ECB-4D84-88A7-10D5AC5D289F}" type="presOf" srcId="{907ED2B2-B5B8-4024-BD2D-5CAC96FCCDD0}" destId="{B6D6FD3C-4F81-4840-90A4-D71DC61531A0}" srcOrd="0" destOrd="0" presId="urn:microsoft.com/office/officeart/2005/8/layout/vList2"/>
    <dgm:cxn modelId="{D2AB9C51-D534-4C55-9362-703704C37D8A}" type="presOf" srcId="{1E0B852C-CAE5-408A-BFE7-549F8739E007}" destId="{C17B85C0-FCD9-4475-853D-F7D84CAE34CC}" srcOrd="0" destOrd="0" presId="urn:microsoft.com/office/officeart/2005/8/layout/vList2"/>
    <dgm:cxn modelId="{B4D1F6EC-E085-4B28-8EEE-C11DAEE340F5}" srcId="{1E0B852C-CAE5-408A-BFE7-549F8739E007}" destId="{D67DD805-C77A-45B0-83AC-F316A8D4B8B1}" srcOrd="1" destOrd="0" parTransId="{43831CD7-25C3-4594-9823-4079A7756718}" sibTransId="{F82FB68D-676E-4A7F-B63C-9FC885773A18}"/>
    <dgm:cxn modelId="{C044D651-A74C-4230-B8D0-D95EF8EEFFC6}" type="presOf" srcId="{B3BF2EC9-3C99-4739-952E-6FDA1F9FC762}" destId="{2ECD7B04-3AE3-4BE8-B81C-852FC768157B}" srcOrd="0" destOrd="0" presId="urn:microsoft.com/office/officeart/2005/8/layout/vList2"/>
    <dgm:cxn modelId="{46A0EA92-5FE8-4F50-8614-59A35858D63B}" type="presOf" srcId="{6BE647BF-1DDF-4486-A331-BDC04DE2ECD0}" destId="{528375B3-D833-4288-9C79-5C3BE74E4694}" srcOrd="0" destOrd="0" presId="urn:microsoft.com/office/officeart/2005/8/layout/vList2"/>
    <dgm:cxn modelId="{EEFEB9E0-A38D-460C-8B7B-5C65489F4C76}" type="presOf" srcId="{D67DD805-C77A-45B0-83AC-F316A8D4B8B1}" destId="{9112B68A-A4E6-4D87-83D8-76A80708EFDE}" srcOrd="0" destOrd="0" presId="urn:microsoft.com/office/officeart/2005/8/layout/vList2"/>
    <dgm:cxn modelId="{36442A49-0DB3-44E4-88C5-3782108C3025}" srcId="{1E0B852C-CAE5-408A-BFE7-549F8739E007}" destId="{6BE647BF-1DDF-4486-A331-BDC04DE2ECD0}" srcOrd="0" destOrd="0" parTransId="{0EB1A896-49F5-4E25-906F-E71C41DA1D53}" sibTransId="{2B5522D6-7677-41DA-BE98-B613DC6AA842}"/>
    <dgm:cxn modelId="{502D9D43-5DE1-4A28-9234-27E75BEDC07B}" srcId="{1E0B852C-CAE5-408A-BFE7-549F8739E007}" destId="{B3BF2EC9-3C99-4739-952E-6FDA1F9FC762}" srcOrd="2" destOrd="0" parTransId="{55422060-C5C5-44B7-B46F-E186F6FCB579}" sibTransId="{774A7F0E-A108-4934-B6E1-B51C396808F0}"/>
    <dgm:cxn modelId="{BBFF13D3-93EF-434A-BE66-16267547C9AA}" type="presOf" srcId="{4C0EEBE4-C4DE-4684-BA0B-1D4C52B05EB7}" destId="{9F58D1C0-2FFB-4B8A-A105-EB992DDAFA90}" srcOrd="0" destOrd="0" presId="urn:microsoft.com/office/officeart/2005/8/layout/vList2"/>
    <dgm:cxn modelId="{13593324-FAEC-4C06-AB5D-3C63DC65A376}" type="presParOf" srcId="{C17B85C0-FCD9-4475-853D-F7D84CAE34CC}" destId="{528375B3-D833-4288-9C79-5C3BE74E4694}" srcOrd="0" destOrd="0" presId="urn:microsoft.com/office/officeart/2005/8/layout/vList2"/>
    <dgm:cxn modelId="{876A490F-E61D-4AD1-B369-9EFF729E1676}" type="presParOf" srcId="{C17B85C0-FCD9-4475-853D-F7D84CAE34CC}" destId="{C3E5280E-818D-41AB-B8A9-989323EA7F38}" srcOrd="1" destOrd="0" presId="urn:microsoft.com/office/officeart/2005/8/layout/vList2"/>
    <dgm:cxn modelId="{CD057BC7-49EA-4AA6-80B7-9342A42DD885}" type="presParOf" srcId="{C17B85C0-FCD9-4475-853D-F7D84CAE34CC}" destId="{9112B68A-A4E6-4D87-83D8-76A80708EFDE}" srcOrd="2" destOrd="0" presId="urn:microsoft.com/office/officeart/2005/8/layout/vList2"/>
    <dgm:cxn modelId="{87573A3C-C787-43B0-A6CC-963F995A8128}" type="presParOf" srcId="{C17B85C0-FCD9-4475-853D-F7D84CAE34CC}" destId="{13CE4564-EF8C-49EE-AB5B-5FF1B4636371}" srcOrd="3" destOrd="0" presId="urn:microsoft.com/office/officeart/2005/8/layout/vList2"/>
    <dgm:cxn modelId="{034C82B0-8102-4308-B49B-4C97F1A69D89}" type="presParOf" srcId="{C17B85C0-FCD9-4475-853D-F7D84CAE34CC}" destId="{2ECD7B04-3AE3-4BE8-B81C-852FC768157B}" srcOrd="4" destOrd="0" presId="urn:microsoft.com/office/officeart/2005/8/layout/vList2"/>
    <dgm:cxn modelId="{F2D87981-845A-49D2-AF65-4E783C63093D}" type="presParOf" srcId="{C17B85C0-FCD9-4475-853D-F7D84CAE34CC}" destId="{B5287E5E-E36E-456A-B9D2-1D6FB1C85D8C}" srcOrd="5" destOrd="0" presId="urn:microsoft.com/office/officeart/2005/8/layout/vList2"/>
    <dgm:cxn modelId="{E5F16A0C-25AE-48D8-A6DF-6CDA51FF3D53}" type="presParOf" srcId="{C17B85C0-FCD9-4475-853D-F7D84CAE34CC}" destId="{B6D6FD3C-4F81-4840-90A4-D71DC61531A0}" srcOrd="6" destOrd="0" presId="urn:microsoft.com/office/officeart/2005/8/layout/vList2"/>
    <dgm:cxn modelId="{59CEBD34-BFA1-498E-B102-98A77CC96ED2}" type="presParOf" srcId="{C17B85C0-FCD9-4475-853D-F7D84CAE34CC}" destId="{B812DA64-B654-45FD-9C77-25D2FDF11D3E}" srcOrd="7" destOrd="0" presId="urn:microsoft.com/office/officeart/2005/8/layout/vList2"/>
    <dgm:cxn modelId="{C7A2B010-E4D4-442A-ABFF-00DBB1F477A0}" type="presParOf" srcId="{C17B85C0-FCD9-4475-853D-F7D84CAE34CC}" destId="{9F58D1C0-2FFB-4B8A-A105-EB992DDAFA9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AC45952-0F4B-4301-9416-43F03D61B35B}" type="doc">
      <dgm:prSet loTypeId="urn:microsoft.com/office/officeart/2005/8/layout/venn1" loCatId="relationship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892D2F50-9137-4DB2-BE8B-F36C67FA096E}">
      <dgm:prSet custT="1"/>
      <dgm:spPr/>
      <dgm:t>
        <a:bodyPr/>
        <a:lstStyle/>
        <a:p>
          <a:pPr rtl="1"/>
          <a:r>
            <a:rPr lang="fa-IR" sz="2000" b="0" dirty="0" smtClean="0">
              <a:ln w="0">
                <a:solidFill>
                  <a:srgbClr val="FFFFFF"/>
                </a:solidFill>
                <a:prstDash val="solid"/>
              </a:ln>
              <a:gradFill flip="none">
                <a:gsLst>
                  <a:gs pos="40000">
                    <a:srgbClr val="FA8D3D">
                      <a:shade val="80000"/>
                    </a:srgbClr>
                  </a:gs>
                  <a:gs pos="45000">
                    <a:srgbClr val="FA8D3D">
                      <a:shade val="100000"/>
                    </a:srgbClr>
                  </a:gs>
                </a:gsLst>
                <a:lin ang="16200000"/>
              </a:gradFill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Titr" pitchFamily="2" charset="-78"/>
            </a:rPr>
            <a:t>نقدشوندگي: تبديل وام‌هاي رهني: غيرنقد به ابزار نقدشونده</a:t>
          </a:r>
          <a:endParaRPr lang="en-US" sz="2000" b="0" dirty="0">
            <a:cs typeface="B Titr" pitchFamily="2" charset="-78"/>
          </a:endParaRPr>
        </a:p>
      </dgm:t>
    </dgm:pt>
    <dgm:pt modelId="{A808622C-7FCF-49C0-8B75-D72E031F1956}" type="parTrans" cxnId="{A2652B79-F9A8-4530-A46D-FF6BCAC5EFFA}">
      <dgm:prSet/>
      <dgm:spPr/>
      <dgm:t>
        <a:bodyPr/>
        <a:lstStyle/>
        <a:p>
          <a:pPr rtl="1"/>
          <a:endParaRPr lang="fa-IR" sz="2000">
            <a:cs typeface="+mj-cs"/>
          </a:endParaRPr>
        </a:p>
      </dgm:t>
    </dgm:pt>
    <dgm:pt modelId="{35894E3F-0405-4F16-8245-531662FD243E}" type="sibTrans" cxnId="{A2652B79-F9A8-4530-A46D-FF6BCAC5EFFA}">
      <dgm:prSet/>
      <dgm:spPr/>
      <dgm:t>
        <a:bodyPr/>
        <a:lstStyle/>
        <a:p>
          <a:pPr rtl="1"/>
          <a:endParaRPr lang="fa-IR" sz="2000">
            <a:cs typeface="+mj-cs"/>
          </a:endParaRPr>
        </a:p>
      </dgm:t>
    </dgm:pt>
    <dgm:pt modelId="{2FA9CD57-416F-4152-B019-57B7C4597334}">
      <dgm:prSet custT="1"/>
      <dgm:spPr/>
      <dgm:t>
        <a:bodyPr/>
        <a:lstStyle/>
        <a:p>
          <a:pPr rtl="1"/>
          <a:r>
            <a:rPr lang="fa-IR" sz="2000" b="0" dirty="0" smtClean="0">
              <a:ln w="0">
                <a:solidFill>
                  <a:srgbClr val="FFFFFF"/>
                </a:solidFill>
                <a:prstDash val="solid"/>
              </a:ln>
              <a:gradFill flip="none">
                <a:gsLst>
                  <a:gs pos="40000">
                    <a:srgbClr val="FA8D3D">
                      <a:shade val="80000"/>
                    </a:srgbClr>
                  </a:gs>
                  <a:gs pos="45000">
                    <a:srgbClr val="FA8D3D">
                      <a:shade val="100000"/>
                    </a:srgbClr>
                  </a:gs>
                </a:gsLst>
                <a:lin ang="16200000"/>
              </a:gradFill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Titr" pitchFamily="2" charset="-78"/>
            </a:rPr>
            <a:t>تعيين ارزش بازار وام‌ها</a:t>
          </a:r>
          <a:endParaRPr lang="en-US" sz="2000" b="0" dirty="0">
            <a:cs typeface="B Titr" pitchFamily="2" charset="-78"/>
          </a:endParaRPr>
        </a:p>
      </dgm:t>
    </dgm:pt>
    <dgm:pt modelId="{3EA3B741-04C1-46EB-BC37-C303D3540BEC}" type="parTrans" cxnId="{39C24096-E362-42E9-9D58-00989F5AEE80}">
      <dgm:prSet/>
      <dgm:spPr/>
      <dgm:t>
        <a:bodyPr/>
        <a:lstStyle/>
        <a:p>
          <a:pPr rtl="1"/>
          <a:endParaRPr lang="fa-IR" sz="2000">
            <a:cs typeface="+mj-cs"/>
          </a:endParaRPr>
        </a:p>
      </dgm:t>
    </dgm:pt>
    <dgm:pt modelId="{08A8CCA6-8C4C-4F2B-826A-D2C7C44C4748}" type="sibTrans" cxnId="{39C24096-E362-42E9-9D58-00989F5AEE80}">
      <dgm:prSet/>
      <dgm:spPr/>
      <dgm:t>
        <a:bodyPr/>
        <a:lstStyle/>
        <a:p>
          <a:pPr rtl="1"/>
          <a:endParaRPr lang="fa-IR" sz="2000">
            <a:cs typeface="+mj-cs"/>
          </a:endParaRPr>
        </a:p>
      </dgm:t>
    </dgm:pt>
    <dgm:pt modelId="{E698C1E0-268A-419C-80DF-474A08760A68}">
      <dgm:prSet custT="1"/>
      <dgm:spPr/>
      <dgm:t>
        <a:bodyPr/>
        <a:lstStyle/>
        <a:p>
          <a:pPr rtl="1"/>
          <a:r>
            <a:rPr lang="fa-IR" sz="2000" b="0" dirty="0" smtClean="0">
              <a:ln w="0">
                <a:solidFill>
                  <a:srgbClr val="FFFFFF"/>
                </a:solidFill>
                <a:prstDash val="solid"/>
              </a:ln>
              <a:gradFill flip="none">
                <a:gsLst>
                  <a:gs pos="40000">
                    <a:srgbClr val="FA8D3D">
                      <a:shade val="80000"/>
                    </a:srgbClr>
                  </a:gs>
                  <a:gs pos="45000">
                    <a:srgbClr val="FA8D3D">
                      <a:shade val="100000"/>
                    </a:srgbClr>
                  </a:gs>
                </a:gsLst>
                <a:lin ang="16200000"/>
              </a:gradFill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Titr" pitchFamily="2" charset="-78"/>
            </a:rPr>
            <a:t>هزينه‌هاي پايين‌تر تجهيز منابع</a:t>
          </a:r>
          <a:endParaRPr lang="fa-IR" sz="2000" b="0" dirty="0">
            <a:cs typeface="B Titr" pitchFamily="2" charset="-78"/>
          </a:endParaRPr>
        </a:p>
      </dgm:t>
    </dgm:pt>
    <dgm:pt modelId="{C29FF36D-D9C9-4EC9-A76F-B50FBCD09875}" type="parTrans" cxnId="{666BC6C3-2D76-472D-9AE2-DDCC3C38F05E}">
      <dgm:prSet/>
      <dgm:spPr/>
      <dgm:t>
        <a:bodyPr/>
        <a:lstStyle/>
        <a:p>
          <a:pPr rtl="1"/>
          <a:endParaRPr lang="fa-IR" sz="2000">
            <a:cs typeface="+mj-cs"/>
          </a:endParaRPr>
        </a:p>
      </dgm:t>
    </dgm:pt>
    <dgm:pt modelId="{30445B90-E383-4375-AB82-B8F6AA00D403}" type="sibTrans" cxnId="{666BC6C3-2D76-472D-9AE2-DDCC3C38F05E}">
      <dgm:prSet/>
      <dgm:spPr/>
      <dgm:t>
        <a:bodyPr/>
        <a:lstStyle/>
        <a:p>
          <a:pPr rtl="1"/>
          <a:endParaRPr lang="fa-IR" sz="2000">
            <a:cs typeface="+mj-cs"/>
          </a:endParaRPr>
        </a:p>
      </dgm:t>
    </dgm:pt>
    <dgm:pt modelId="{D0B4E2FE-2D62-4A10-B6F5-F16CFE67C985}" type="pres">
      <dgm:prSet presAssocID="{EAC45952-0F4B-4301-9416-43F03D61B35B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31E8DFFC-3E8C-46EC-A28E-916AC4A64E54}" type="pres">
      <dgm:prSet presAssocID="{892D2F50-9137-4DB2-BE8B-F36C67FA096E}" presName="circ1" presStyleLbl="vennNode1" presStyleIdx="0" presStyleCnt="3"/>
      <dgm:spPr/>
      <dgm:t>
        <a:bodyPr/>
        <a:lstStyle/>
        <a:p>
          <a:pPr rtl="1"/>
          <a:endParaRPr lang="fa-IR"/>
        </a:p>
      </dgm:t>
    </dgm:pt>
    <dgm:pt modelId="{D49B5DDA-EFA4-49A7-9EC4-E46A8878AC71}" type="pres">
      <dgm:prSet presAssocID="{892D2F50-9137-4DB2-BE8B-F36C67FA096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A049979-F3BB-4D95-B0F1-98C914891354}" type="pres">
      <dgm:prSet presAssocID="{2FA9CD57-416F-4152-B019-57B7C4597334}" presName="circ2" presStyleLbl="vennNode1" presStyleIdx="1" presStyleCnt="3"/>
      <dgm:spPr/>
      <dgm:t>
        <a:bodyPr/>
        <a:lstStyle/>
        <a:p>
          <a:pPr rtl="1"/>
          <a:endParaRPr lang="fa-IR"/>
        </a:p>
      </dgm:t>
    </dgm:pt>
    <dgm:pt modelId="{039BFB0C-CBD8-46A3-817D-FC86EAC3BA1E}" type="pres">
      <dgm:prSet presAssocID="{2FA9CD57-416F-4152-B019-57B7C459733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16D846C-E12F-4370-A61B-0A020BCF0894}" type="pres">
      <dgm:prSet presAssocID="{E698C1E0-268A-419C-80DF-474A08760A68}" presName="circ3" presStyleLbl="vennNode1" presStyleIdx="2" presStyleCnt="3"/>
      <dgm:spPr/>
      <dgm:t>
        <a:bodyPr/>
        <a:lstStyle/>
        <a:p>
          <a:pPr rtl="1"/>
          <a:endParaRPr lang="fa-IR"/>
        </a:p>
      </dgm:t>
    </dgm:pt>
    <dgm:pt modelId="{2488D95A-EC56-4C38-B1AF-561C0663B6CE}" type="pres">
      <dgm:prSet presAssocID="{E698C1E0-268A-419C-80DF-474A08760A6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905E0C85-E13F-436B-AEF8-235DC1710A00}" type="presOf" srcId="{EAC45952-0F4B-4301-9416-43F03D61B35B}" destId="{D0B4E2FE-2D62-4A10-B6F5-F16CFE67C985}" srcOrd="0" destOrd="0" presId="urn:microsoft.com/office/officeart/2005/8/layout/venn1"/>
    <dgm:cxn modelId="{817CCE80-7404-49F0-BD5A-14CC96F550CA}" type="presOf" srcId="{2FA9CD57-416F-4152-B019-57B7C4597334}" destId="{039BFB0C-CBD8-46A3-817D-FC86EAC3BA1E}" srcOrd="1" destOrd="0" presId="urn:microsoft.com/office/officeart/2005/8/layout/venn1"/>
    <dgm:cxn modelId="{3EC66DE6-42EA-4994-9A2F-B7A2D39562A5}" type="presOf" srcId="{E698C1E0-268A-419C-80DF-474A08760A68}" destId="{416D846C-E12F-4370-A61B-0A020BCF0894}" srcOrd="0" destOrd="0" presId="urn:microsoft.com/office/officeart/2005/8/layout/venn1"/>
    <dgm:cxn modelId="{724B2288-481C-4FCB-A11C-A36051720ACE}" type="presOf" srcId="{892D2F50-9137-4DB2-BE8B-F36C67FA096E}" destId="{D49B5DDA-EFA4-49A7-9EC4-E46A8878AC71}" srcOrd="1" destOrd="0" presId="urn:microsoft.com/office/officeart/2005/8/layout/venn1"/>
    <dgm:cxn modelId="{A2652B79-F9A8-4530-A46D-FF6BCAC5EFFA}" srcId="{EAC45952-0F4B-4301-9416-43F03D61B35B}" destId="{892D2F50-9137-4DB2-BE8B-F36C67FA096E}" srcOrd="0" destOrd="0" parTransId="{A808622C-7FCF-49C0-8B75-D72E031F1956}" sibTransId="{35894E3F-0405-4F16-8245-531662FD243E}"/>
    <dgm:cxn modelId="{39C24096-E362-42E9-9D58-00989F5AEE80}" srcId="{EAC45952-0F4B-4301-9416-43F03D61B35B}" destId="{2FA9CD57-416F-4152-B019-57B7C4597334}" srcOrd="1" destOrd="0" parTransId="{3EA3B741-04C1-46EB-BC37-C303D3540BEC}" sibTransId="{08A8CCA6-8C4C-4F2B-826A-D2C7C44C4748}"/>
    <dgm:cxn modelId="{6AF2DEB0-7069-451F-BDC7-A87D83FAFCDE}" type="presOf" srcId="{2FA9CD57-416F-4152-B019-57B7C4597334}" destId="{3A049979-F3BB-4D95-B0F1-98C914891354}" srcOrd="0" destOrd="0" presId="urn:microsoft.com/office/officeart/2005/8/layout/venn1"/>
    <dgm:cxn modelId="{666BC6C3-2D76-472D-9AE2-DDCC3C38F05E}" srcId="{EAC45952-0F4B-4301-9416-43F03D61B35B}" destId="{E698C1E0-268A-419C-80DF-474A08760A68}" srcOrd="2" destOrd="0" parTransId="{C29FF36D-D9C9-4EC9-A76F-B50FBCD09875}" sibTransId="{30445B90-E383-4375-AB82-B8F6AA00D403}"/>
    <dgm:cxn modelId="{051D681A-9722-4CE9-BB08-3FDBB5AC53A0}" type="presOf" srcId="{E698C1E0-268A-419C-80DF-474A08760A68}" destId="{2488D95A-EC56-4C38-B1AF-561C0663B6CE}" srcOrd="1" destOrd="0" presId="urn:microsoft.com/office/officeart/2005/8/layout/venn1"/>
    <dgm:cxn modelId="{B986BC13-A11D-491D-AE03-A64A6551D84A}" type="presOf" srcId="{892D2F50-9137-4DB2-BE8B-F36C67FA096E}" destId="{31E8DFFC-3E8C-46EC-A28E-916AC4A64E54}" srcOrd="0" destOrd="0" presId="urn:microsoft.com/office/officeart/2005/8/layout/venn1"/>
    <dgm:cxn modelId="{FF2D0A11-C9E6-4F97-AD51-DBAD9C77C705}" type="presParOf" srcId="{D0B4E2FE-2D62-4A10-B6F5-F16CFE67C985}" destId="{31E8DFFC-3E8C-46EC-A28E-916AC4A64E54}" srcOrd="0" destOrd="0" presId="urn:microsoft.com/office/officeart/2005/8/layout/venn1"/>
    <dgm:cxn modelId="{C81F7ADE-C0EE-4800-9726-14CF5FB22048}" type="presParOf" srcId="{D0B4E2FE-2D62-4A10-B6F5-F16CFE67C985}" destId="{D49B5DDA-EFA4-49A7-9EC4-E46A8878AC71}" srcOrd="1" destOrd="0" presId="urn:microsoft.com/office/officeart/2005/8/layout/venn1"/>
    <dgm:cxn modelId="{258604A3-DA50-42D9-8070-80DC1FFB0344}" type="presParOf" srcId="{D0B4E2FE-2D62-4A10-B6F5-F16CFE67C985}" destId="{3A049979-F3BB-4D95-B0F1-98C914891354}" srcOrd="2" destOrd="0" presId="urn:microsoft.com/office/officeart/2005/8/layout/venn1"/>
    <dgm:cxn modelId="{1DF8B7E4-1C86-4EBD-B57A-62FCAF39B696}" type="presParOf" srcId="{D0B4E2FE-2D62-4A10-B6F5-F16CFE67C985}" destId="{039BFB0C-CBD8-46A3-817D-FC86EAC3BA1E}" srcOrd="3" destOrd="0" presId="urn:microsoft.com/office/officeart/2005/8/layout/venn1"/>
    <dgm:cxn modelId="{3BD9B522-FF75-47FD-A101-C4DBA9B95C21}" type="presParOf" srcId="{D0B4E2FE-2D62-4A10-B6F5-F16CFE67C985}" destId="{416D846C-E12F-4370-A61B-0A020BCF0894}" srcOrd="4" destOrd="0" presId="urn:microsoft.com/office/officeart/2005/8/layout/venn1"/>
    <dgm:cxn modelId="{0F17AAA0-8AE2-4D5F-B08A-DEF0FBB4E7BF}" type="presParOf" srcId="{D0B4E2FE-2D62-4A10-B6F5-F16CFE67C985}" destId="{2488D95A-EC56-4C38-B1AF-561C0663B6C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E0B852C-CAE5-408A-BFE7-549F8739E007}" type="doc">
      <dgm:prSet loTypeId="urn:microsoft.com/office/officeart/2005/8/layout/vList2" loCatId="list" qsTypeId="urn:microsoft.com/office/officeart/2005/8/quickstyle/3d5" qsCatId="3D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6BE647BF-1DDF-4486-A331-BDC04DE2ECD0}">
      <dgm:prSet/>
      <dgm:spPr/>
      <dgm:t>
        <a:bodyPr/>
        <a:lstStyle/>
        <a:p>
          <a:pPr rtl="1"/>
          <a:r>
            <a:rPr lang="fa-IR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وام‌گيرندگان (دارندگان مسكن)</a:t>
          </a:r>
          <a:endParaRPr lang="en-GB" dirty="0">
            <a:cs typeface="B Nazanin" pitchFamily="2" charset="-78"/>
          </a:endParaRPr>
        </a:p>
      </dgm:t>
    </dgm:pt>
    <dgm:pt modelId="{0EB1A896-49F5-4E25-906F-E71C41DA1D53}" type="parTrans" cxnId="{36442A49-0DB3-44E4-88C5-3782108C3025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2B5522D6-7677-41DA-BE98-B613DC6AA842}" type="sibTrans" cxnId="{36442A49-0DB3-44E4-88C5-3782108C3025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D67DD805-C77A-45B0-83AC-F316A8D4B8B1}">
      <dgm:prSet/>
      <dgm:spPr/>
      <dgm:t>
        <a:bodyPr/>
        <a:lstStyle/>
        <a:p>
          <a:pPr rtl="1"/>
          <a:r>
            <a:rPr lang="fa-IR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وام دهندگان (بانك‌ها)</a:t>
          </a:r>
          <a:endParaRPr lang="en-GB" dirty="0">
            <a:cs typeface="B Nazanin" pitchFamily="2" charset="-78"/>
          </a:endParaRPr>
        </a:p>
      </dgm:t>
    </dgm:pt>
    <dgm:pt modelId="{43831CD7-25C3-4594-9823-4079A7756718}" type="parTrans" cxnId="{B4D1F6EC-E085-4B28-8EEE-C11DAEE340F5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F82FB68D-676E-4A7F-B63C-9FC885773A18}" type="sibTrans" cxnId="{B4D1F6EC-E085-4B28-8EEE-C11DAEE340F5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B3BF2EC9-3C99-4739-952E-6FDA1F9FC762}">
      <dgm:prSet/>
      <dgm:spPr/>
      <dgm:t>
        <a:bodyPr/>
        <a:lstStyle/>
        <a:p>
          <a:pPr rtl="1"/>
          <a:r>
            <a:rPr lang="fa-IR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مؤسسة امين واسط يا شركت واسط </a:t>
          </a:r>
          <a:r>
            <a:rPr lang="en-US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(special purpose trust)</a:t>
          </a:r>
          <a:endParaRPr lang="en-GB" dirty="0">
            <a:cs typeface="B Nazanin" pitchFamily="2" charset="-78"/>
          </a:endParaRPr>
        </a:p>
      </dgm:t>
    </dgm:pt>
    <dgm:pt modelId="{55422060-C5C5-44B7-B46F-E186F6FCB579}" type="parTrans" cxnId="{502D9D43-5DE1-4A28-9234-27E75BEDC07B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774A7F0E-A108-4934-B6E1-B51C396808F0}" type="sibTrans" cxnId="{502D9D43-5DE1-4A28-9234-27E75BEDC07B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907ED2B2-B5B8-4024-BD2D-5CAC96FCCDD0}">
      <dgm:prSet/>
      <dgm:spPr/>
      <dgm:t>
        <a:bodyPr/>
        <a:lstStyle/>
        <a:p>
          <a:pPr rtl="1"/>
          <a:r>
            <a:rPr lang="fa-IR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متعهد پذيره‌نويسي (شركت تأمين سرمايه)</a:t>
          </a:r>
          <a:endParaRPr lang="en-GB" dirty="0" smtClean="0">
            <a:cs typeface="B Nazanin" pitchFamily="2" charset="-78"/>
          </a:endParaRPr>
        </a:p>
      </dgm:t>
    </dgm:pt>
    <dgm:pt modelId="{88D49C0F-E175-46F9-A2AA-55309A064522}" type="parTrans" cxnId="{FBE07E06-FBB2-4B3F-BB9C-CC9A7D097D4F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E6C102F0-2288-439E-A61F-98AB40DABEA8}" type="sibTrans" cxnId="{FBE07E06-FBB2-4B3F-BB9C-CC9A7D097D4F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4C0EEBE4-C4DE-4684-BA0B-1D4C52B05EB7}">
      <dgm:prSet/>
      <dgm:spPr/>
      <dgm:t>
        <a:bodyPr/>
        <a:lstStyle/>
        <a:p>
          <a:pPr rtl="1"/>
          <a:r>
            <a:rPr lang="fa-IR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سرمايه‌گذاران (بازار سرمايه)</a:t>
          </a:r>
          <a:endParaRPr lang="fa-IR" dirty="0"/>
        </a:p>
      </dgm:t>
    </dgm:pt>
    <dgm:pt modelId="{EDB4DDF8-2E5F-4699-AD69-E1CB93CAC9F7}" type="parTrans" cxnId="{7D7D19D3-67B9-4CAB-8D69-A288FBA724AA}">
      <dgm:prSet/>
      <dgm:spPr/>
      <dgm:t>
        <a:bodyPr/>
        <a:lstStyle/>
        <a:p>
          <a:pPr rtl="1"/>
          <a:endParaRPr lang="fa-IR"/>
        </a:p>
      </dgm:t>
    </dgm:pt>
    <dgm:pt modelId="{12D978E6-7013-4B97-A0E0-FEC3A5498EF9}" type="sibTrans" cxnId="{7D7D19D3-67B9-4CAB-8D69-A288FBA724AA}">
      <dgm:prSet/>
      <dgm:spPr/>
      <dgm:t>
        <a:bodyPr/>
        <a:lstStyle/>
        <a:p>
          <a:pPr rtl="1"/>
          <a:endParaRPr lang="fa-IR"/>
        </a:p>
      </dgm:t>
    </dgm:pt>
    <dgm:pt modelId="{C17B85C0-FCD9-4475-853D-F7D84CAE34CC}" type="pres">
      <dgm:prSet presAssocID="{1E0B852C-CAE5-408A-BFE7-549F8739E0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28375B3-D833-4288-9C79-5C3BE74E4694}" type="pres">
      <dgm:prSet presAssocID="{6BE647BF-1DDF-4486-A331-BDC04DE2ECD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3E5280E-818D-41AB-B8A9-989323EA7F38}" type="pres">
      <dgm:prSet presAssocID="{2B5522D6-7677-41DA-BE98-B613DC6AA842}" presName="spacer" presStyleCnt="0"/>
      <dgm:spPr/>
      <dgm:t>
        <a:bodyPr/>
        <a:lstStyle/>
        <a:p>
          <a:pPr rtl="1"/>
          <a:endParaRPr lang="fa-IR"/>
        </a:p>
      </dgm:t>
    </dgm:pt>
    <dgm:pt modelId="{9112B68A-A4E6-4D87-83D8-76A80708EFDE}" type="pres">
      <dgm:prSet presAssocID="{D67DD805-C77A-45B0-83AC-F316A8D4B8B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3CE4564-EF8C-49EE-AB5B-5FF1B4636371}" type="pres">
      <dgm:prSet presAssocID="{F82FB68D-676E-4A7F-B63C-9FC885773A18}" presName="spacer" presStyleCnt="0"/>
      <dgm:spPr/>
      <dgm:t>
        <a:bodyPr/>
        <a:lstStyle/>
        <a:p>
          <a:pPr rtl="1"/>
          <a:endParaRPr lang="fa-IR"/>
        </a:p>
      </dgm:t>
    </dgm:pt>
    <dgm:pt modelId="{2ECD7B04-3AE3-4BE8-B81C-852FC768157B}" type="pres">
      <dgm:prSet presAssocID="{B3BF2EC9-3C99-4739-952E-6FDA1F9FC762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5287E5E-E36E-456A-B9D2-1D6FB1C85D8C}" type="pres">
      <dgm:prSet presAssocID="{774A7F0E-A108-4934-B6E1-B51C396808F0}" presName="spacer" presStyleCnt="0"/>
      <dgm:spPr/>
      <dgm:t>
        <a:bodyPr/>
        <a:lstStyle/>
        <a:p>
          <a:pPr rtl="1"/>
          <a:endParaRPr lang="fa-IR"/>
        </a:p>
      </dgm:t>
    </dgm:pt>
    <dgm:pt modelId="{B6D6FD3C-4F81-4840-90A4-D71DC61531A0}" type="pres">
      <dgm:prSet presAssocID="{907ED2B2-B5B8-4024-BD2D-5CAC96FCCDD0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812DA64-B654-45FD-9C77-25D2FDF11D3E}" type="pres">
      <dgm:prSet presAssocID="{E6C102F0-2288-439E-A61F-98AB40DABEA8}" presName="spacer" presStyleCnt="0"/>
      <dgm:spPr/>
      <dgm:t>
        <a:bodyPr/>
        <a:lstStyle/>
        <a:p>
          <a:pPr rtl="1"/>
          <a:endParaRPr lang="fa-IR"/>
        </a:p>
      </dgm:t>
    </dgm:pt>
    <dgm:pt modelId="{9F58D1C0-2FFB-4B8A-A105-EB992DDAFA90}" type="pres">
      <dgm:prSet presAssocID="{4C0EEBE4-C4DE-4684-BA0B-1D4C52B05EB7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FBE07E06-FBB2-4B3F-BB9C-CC9A7D097D4F}" srcId="{1E0B852C-CAE5-408A-BFE7-549F8739E007}" destId="{907ED2B2-B5B8-4024-BD2D-5CAC96FCCDD0}" srcOrd="3" destOrd="0" parTransId="{88D49C0F-E175-46F9-A2AA-55309A064522}" sibTransId="{E6C102F0-2288-439E-A61F-98AB40DABEA8}"/>
    <dgm:cxn modelId="{7D7D19D3-67B9-4CAB-8D69-A288FBA724AA}" srcId="{1E0B852C-CAE5-408A-BFE7-549F8739E007}" destId="{4C0EEBE4-C4DE-4684-BA0B-1D4C52B05EB7}" srcOrd="4" destOrd="0" parTransId="{EDB4DDF8-2E5F-4699-AD69-E1CB93CAC9F7}" sibTransId="{12D978E6-7013-4B97-A0E0-FEC3A5498EF9}"/>
    <dgm:cxn modelId="{BC31092F-3E0F-49D7-9219-715E72C987EE}" type="presOf" srcId="{907ED2B2-B5B8-4024-BD2D-5CAC96FCCDD0}" destId="{B6D6FD3C-4F81-4840-90A4-D71DC61531A0}" srcOrd="0" destOrd="0" presId="urn:microsoft.com/office/officeart/2005/8/layout/vList2"/>
    <dgm:cxn modelId="{9C25A00E-CF7F-4683-9D28-EE57101CB9C8}" type="presOf" srcId="{6BE647BF-1DDF-4486-A331-BDC04DE2ECD0}" destId="{528375B3-D833-4288-9C79-5C3BE74E4694}" srcOrd="0" destOrd="0" presId="urn:microsoft.com/office/officeart/2005/8/layout/vList2"/>
    <dgm:cxn modelId="{367F112B-3BC7-4545-8C13-8EB5333A1380}" type="presOf" srcId="{D67DD805-C77A-45B0-83AC-F316A8D4B8B1}" destId="{9112B68A-A4E6-4D87-83D8-76A80708EFDE}" srcOrd="0" destOrd="0" presId="urn:microsoft.com/office/officeart/2005/8/layout/vList2"/>
    <dgm:cxn modelId="{BEB6BBAD-14C6-4888-A59D-FFAA945B4143}" type="presOf" srcId="{1E0B852C-CAE5-408A-BFE7-549F8739E007}" destId="{C17B85C0-FCD9-4475-853D-F7D84CAE34CC}" srcOrd="0" destOrd="0" presId="urn:microsoft.com/office/officeart/2005/8/layout/vList2"/>
    <dgm:cxn modelId="{372AB806-C2F8-44CA-BA6B-4BF4022DB682}" type="presOf" srcId="{B3BF2EC9-3C99-4739-952E-6FDA1F9FC762}" destId="{2ECD7B04-3AE3-4BE8-B81C-852FC768157B}" srcOrd="0" destOrd="0" presId="urn:microsoft.com/office/officeart/2005/8/layout/vList2"/>
    <dgm:cxn modelId="{B4D1F6EC-E085-4B28-8EEE-C11DAEE340F5}" srcId="{1E0B852C-CAE5-408A-BFE7-549F8739E007}" destId="{D67DD805-C77A-45B0-83AC-F316A8D4B8B1}" srcOrd="1" destOrd="0" parTransId="{43831CD7-25C3-4594-9823-4079A7756718}" sibTransId="{F82FB68D-676E-4A7F-B63C-9FC885773A18}"/>
    <dgm:cxn modelId="{22AFB8D3-343C-456B-8951-ED5C9EDA46CA}" type="presOf" srcId="{4C0EEBE4-C4DE-4684-BA0B-1D4C52B05EB7}" destId="{9F58D1C0-2FFB-4B8A-A105-EB992DDAFA90}" srcOrd="0" destOrd="0" presId="urn:microsoft.com/office/officeart/2005/8/layout/vList2"/>
    <dgm:cxn modelId="{36442A49-0DB3-44E4-88C5-3782108C3025}" srcId="{1E0B852C-CAE5-408A-BFE7-549F8739E007}" destId="{6BE647BF-1DDF-4486-A331-BDC04DE2ECD0}" srcOrd="0" destOrd="0" parTransId="{0EB1A896-49F5-4E25-906F-E71C41DA1D53}" sibTransId="{2B5522D6-7677-41DA-BE98-B613DC6AA842}"/>
    <dgm:cxn modelId="{502D9D43-5DE1-4A28-9234-27E75BEDC07B}" srcId="{1E0B852C-CAE5-408A-BFE7-549F8739E007}" destId="{B3BF2EC9-3C99-4739-952E-6FDA1F9FC762}" srcOrd="2" destOrd="0" parTransId="{55422060-C5C5-44B7-B46F-E186F6FCB579}" sibTransId="{774A7F0E-A108-4934-B6E1-B51C396808F0}"/>
    <dgm:cxn modelId="{6571A99E-99C4-4AE3-9FBB-470D4F48A7BD}" type="presParOf" srcId="{C17B85C0-FCD9-4475-853D-F7D84CAE34CC}" destId="{528375B3-D833-4288-9C79-5C3BE74E4694}" srcOrd="0" destOrd="0" presId="urn:microsoft.com/office/officeart/2005/8/layout/vList2"/>
    <dgm:cxn modelId="{FB15F87B-5D65-4B97-9EB0-04D23BFCA48D}" type="presParOf" srcId="{C17B85C0-FCD9-4475-853D-F7D84CAE34CC}" destId="{C3E5280E-818D-41AB-B8A9-989323EA7F38}" srcOrd="1" destOrd="0" presId="urn:microsoft.com/office/officeart/2005/8/layout/vList2"/>
    <dgm:cxn modelId="{0A77E64A-B445-4683-9331-36DF3DB3E9C0}" type="presParOf" srcId="{C17B85C0-FCD9-4475-853D-F7D84CAE34CC}" destId="{9112B68A-A4E6-4D87-83D8-76A80708EFDE}" srcOrd="2" destOrd="0" presId="urn:microsoft.com/office/officeart/2005/8/layout/vList2"/>
    <dgm:cxn modelId="{FE24F225-D2AE-497A-8E79-678340A7167C}" type="presParOf" srcId="{C17B85C0-FCD9-4475-853D-F7D84CAE34CC}" destId="{13CE4564-EF8C-49EE-AB5B-5FF1B4636371}" srcOrd="3" destOrd="0" presId="urn:microsoft.com/office/officeart/2005/8/layout/vList2"/>
    <dgm:cxn modelId="{230C2B07-0F8C-47F9-86D6-B0FA29F205D0}" type="presParOf" srcId="{C17B85C0-FCD9-4475-853D-F7D84CAE34CC}" destId="{2ECD7B04-3AE3-4BE8-B81C-852FC768157B}" srcOrd="4" destOrd="0" presId="urn:microsoft.com/office/officeart/2005/8/layout/vList2"/>
    <dgm:cxn modelId="{0F3BEA3D-BD47-4109-B5C8-7810D5B0B94F}" type="presParOf" srcId="{C17B85C0-FCD9-4475-853D-F7D84CAE34CC}" destId="{B5287E5E-E36E-456A-B9D2-1D6FB1C85D8C}" srcOrd="5" destOrd="0" presId="urn:microsoft.com/office/officeart/2005/8/layout/vList2"/>
    <dgm:cxn modelId="{1FAA3291-00F8-431A-9A16-E93B3343D9F3}" type="presParOf" srcId="{C17B85C0-FCD9-4475-853D-F7D84CAE34CC}" destId="{B6D6FD3C-4F81-4840-90A4-D71DC61531A0}" srcOrd="6" destOrd="0" presId="urn:microsoft.com/office/officeart/2005/8/layout/vList2"/>
    <dgm:cxn modelId="{A085EDA4-CF4A-4E57-8B16-C40BC5FFB039}" type="presParOf" srcId="{C17B85C0-FCD9-4475-853D-F7D84CAE34CC}" destId="{B812DA64-B654-45FD-9C77-25D2FDF11D3E}" srcOrd="7" destOrd="0" presId="urn:microsoft.com/office/officeart/2005/8/layout/vList2"/>
    <dgm:cxn modelId="{7E01F2D0-9821-4DD5-84C4-500D3E5E5FD4}" type="presParOf" srcId="{C17B85C0-FCD9-4475-853D-F7D84CAE34CC}" destId="{9F58D1C0-2FFB-4B8A-A105-EB992DDAFA9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E0B852C-CAE5-408A-BFE7-549F8739E007}" type="doc">
      <dgm:prSet loTypeId="urn:microsoft.com/office/officeart/2005/8/layout/vList2" loCatId="list" qsTypeId="urn:microsoft.com/office/officeart/2005/8/quickstyle/3d5" qsCatId="3D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6BE647BF-1DDF-4486-A331-BDC04DE2ECD0}">
      <dgm:prSet/>
      <dgm:spPr/>
      <dgm:t>
        <a:bodyPr/>
        <a:lstStyle/>
        <a:p>
          <a:pPr rtl="1"/>
          <a:r>
            <a:rPr lang="fa-IR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تجارب اخير بلاياي طبيعي فاجعه‌آميز: زلزله، طوفان‌ها و گردبادها</a:t>
          </a:r>
          <a:endParaRPr lang="en-GB" dirty="0">
            <a:cs typeface="B Nazanin" pitchFamily="2" charset="-78"/>
          </a:endParaRPr>
        </a:p>
      </dgm:t>
    </dgm:pt>
    <dgm:pt modelId="{0EB1A896-49F5-4E25-906F-E71C41DA1D53}" type="parTrans" cxnId="{36442A49-0DB3-44E4-88C5-3782108C3025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2B5522D6-7677-41DA-BE98-B613DC6AA842}" type="sibTrans" cxnId="{36442A49-0DB3-44E4-88C5-3782108C3025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D67DD805-C77A-45B0-83AC-F316A8D4B8B1}">
      <dgm:prSet/>
      <dgm:spPr/>
      <dgm:t>
        <a:bodyPr/>
        <a:lstStyle/>
        <a:p>
          <a:pPr rtl="1"/>
          <a:r>
            <a:rPr lang="fa-IR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توسعة بازار سرمايه و گرايش به قبول استراتژي‌هاي متهورانه‌تر</a:t>
          </a:r>
          <a:endParaRPr lang="en-GB" dirty="0">
            <a:cs typeface="B Nazanin" pitchFamily="2" charset="-78"/>
          </a:endParaRPr>
        </a:p>
      </dgm:t>
    </dgm:pt>
    <dgm:pt modelId="{43831CD7-25C3-4594-9823-4079A7756718}" type="parTrans" cxnId="{B4D1F6EC-E085-4B28-8EEE-C11DAEE340F5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F82FB68D-676E-4A7F-B63C-9FC885773A18}" type="sibTrans" cxnId="{B4D1F6EC-E085-4B28-8EEE-C11DAEE340F5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B3BF2EC9-3C99-4739-952E-6FDA1F9FC762}">
      <dgm:prSet/>
      <dgm:spPr/>
      <dgm:t>
        <a:bodyPr/>
        <a:lstStyle/>
        <a:p>
          <a:pPr rtl="1"/>
          <a:r>
            <a:rPr lang="fa-IR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ساختار صنعت بيمه: ادغام‌ها و تصاحب‌ها </a:t>
          </a:r>
          <a:endParaRPr lang="en-GB" dirty="0">
            <a:cs typeface="B Nazanin" pitchFamily="2" charset="-78"/>
          </a:endParaRPr>
        </a:p>
      </dgm:t>
    </dgm:pt>
    <dgm:pt modelId="{55422060-C5C5-44B7-B46F-E186F6FCB579}" type="parTrans" cxnId="{502D9D43-5DE1-4A28-9234-27E75BEDC07B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774A7F0E-A108-4934-B6E1-B51C396808F0}" type="sibTrans" cxnId="{502D9D43-5DE1-4A28-9234-27E75BEDC07B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C17B85C0-FCD9-4475-853D-F7D84CAE34CC}" type="pres">
      <dgm:prSet presAssocID="{1E0B852C-CAE5-408A-BFE7-549F8739E0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28375B3-D833-4288-9C79-5C3BE74E4694}" type="pres">
      <dgm:prSet presAssocID="{6BE647BF-1DDF-4486-A331-BDC04DE2ECD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3E5280E-818D-41AB-B8A9-989323EA7F38}" type="pres">
      <dgm:prSet presAssocID="{2B5522D6-7677-41DA-BE98-B613DC6AA842}" presName="spacer" presStyleCnt="0"/>
      <dgm:spPr/>
      <dgm:t>
        <a:bodyPr/>
        <a:lstStyle/>
        <a:p>
          <a:pPr rtl="1"/>
          <a:endParaRPr lang="fa-IR"/>
        </a:p>
      </dgm:t>
    </dgm:pt>
    <dgm:pt modelId="{9112B68A-A4E6-4D87-83D8-76A80708EFDE}" type="pres">
      <dgm:prSet presAssocID="{D67DD805-C77A-45B0-83AC-F316A8D4B8B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3CE4564-EF8C-49EE-AB5B-5FF1B4636371}" type="pres">
      <dgm:prSet presAssocID="{F82FB68D-676E-4A7F-B63C-9FC885773A18}" presName="spacer" presStyleCnt="0"/>
      <dgm:spPr/>
      <dgm:t>
        <a:bodyPr/>
        <a:lstStyle/>
        <a:p>
          <a:pPr rtl="1"/>
          <a:endParaRPr lang="fa-IR"/>
        </a:p>
      </dgm:t>
    </dgm:pt>
    <dgm:pt modelId="{2ECD7B04-3AE3-4BE8-B81C-852FC768157B}" type="pres">
      <dgm:prSet presAssocID="{B3BF2EC9-3C99-4739-952E-6FDA1F9FC76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E7C75CB8-DA0D-4683-8DA3-F821E7345E98}" type="presOf" srcId="{1E0B852C-CAE5-408A-BFE7-549F8739E007}" destId="{C17B85C0-FCD9-4475-853D-F7D84CAE34CC}" srcOrd="0" destOrd="0" presId="urn:microsoft.com/office/officeart/2005/8/layout/vList2"/>
    <dgm:cxn modelId="{F3D938C6-97FA-4E3B-AD69-E7CD259C52F9}" type="presOf" srcId="{B3BF2EC9-3C99-4739-952E-6FDA1F9FC762}" destId="{2ECD7B04-3AE3-4BE8-B81C-852FC768157B}" srcOrd="0" destOrd="0" presId="urn:microsoft.com/office/officeart/2005/8/layout/vList2"/>
    <dgm:cxn modelId="{B4D1F6EC-E085-4B28-8EEE-C11DAEE340F5}" srcId="{1E0B852C-CAE5-408A-BFE7-549F8739E007}" destId="{D67DD805-C77A-45B0-83AC-F316A8D4B8B1}" srcOrd="1" destOrd="0" parTransId="{43831CD7-25C3-4594-9823-4079A7756718}" sibTransId="{F82FB68D-676E-4A7F-B63C-9FC885773A18}"/>
    <dgm:cxn modelId="{ABA9AC77-256E-4CE1-8ACD-B465CB593584}" type="presOf" srcId="{D67DD805-C77A-45B0-83AC-F316A8D4B8B1}" destId="{9112B68A-A4E6-4D87-83D8-76A80708EFDE}" srcOrd="0" destOrd="0" presId="urn:microsoft.com/office/officeart/2005/8/layout/vList2"/>
    <dgm:cxn modelId="{36442A49-0DB3-44E4-88C5-3782108C3025}" srcId="{1E0B852C-CAE5-408A-BFE7-549F8739E007}" destId="{6BE647BF-1DDF-4486-A331-BDC04DE2ECD0}" srcOrd="0" destOrd="0" parTransId="{0EB1A896-49F5-4E25-906F-E71C41DA1D53}" sibTransId="{2B5522D6-7677-41DA-BE98-B613DC6AA842}"/>
    <dgm:cxn modelId="{46D163B6-EFA1-4424-97D8-3841A6509CD7}" type="presOf" srcId="{6BE647BF-1DDF-4486-A331-BDC04DE2ECD0}" destId="{528375B3-D833-4288-9C79-5C3BE74E4694}" srcOrd="0" destOrd="0" presId="urn:microsoft.com/office/officeart/2005/8/layout/vList2"/>
    <dgm:cxn modelId="{502D9D43-5DE1-4A28-9234-27E75BEDC07B}" srcId="{1E0B852C-CAE5-408A-BFE7-549F8739E007}" destId="{B3BF2EC9-3C99-4739-952E-6FDA1F9FC762}" srcOrd="2" destOrd="0" parTransId="{55422060-C5C5-44B7-B46F-E186F6FCB579}" sibTransId="{774A7F0E-A108-4934-B6E1-B51C396808F0}"/>
    <dgm:cxn modelId="{58156924-5C15-4A98-92B5-5D5B5767F18B}" type="presParOf" srcId="{C17B85C0-FCD9-4475-853D-F7D84CAE34CC}" destId="{528375B3-D833-4288-9C79-5C3BE74E4694}" srcOrd="0" destOrd="0" presId="urn:microsoft.com/office/officeart/2005/8/layout/vList2"/>
    <dgm:cxn modelId="{A5E65058-A3A0-401D-B708-045B7F59EE0D}" type="presParOf" srcId="{C17B85C0-FCD9-4475-853D-F7D84CAE34CC}" destId="{C3E5280E-818D-41AB-B8A9-989323EA7F38}" srcOrd="1" destOrd="0" presId="urn:microsoft.com/office/officeart/2005/8/layout/vList2"/>
    <dgm:cxn modelId="{EEC9E272-54E4-4D31-B9CE-FD8D99880871}" type="presParOf" srcId="{C17B85C0-FCD9-4475-853D-F7D84CAE34CC}" destId="{9112B68A-A4E6-4D87-83D8-76A80708EFDE}" srcOrd="2" destOrd="0" presId="urn:microsoft.com/office/officeart/2005/8/layout/vList2"/>
    <dgm:cxn modelId="{75FEE67E-B506-4250-89D0-4184DE52D659}" type="presParOf" srcId="{C17B85C0-FCD9-4475-853D-F7D84CAE34CC}" destId="{13CE4564-EF8C-49EE-AB5B-5FF1B4636371}" srcOrd="3" destOrd="0" presId="urn:microsoft.com/office/officeart/2005/8/layout/vList2"/>
    <dgm:cxn modelId="{2DA891CA-EAFE-4BCA-8759-69DC08FE3371}" type="presParOf" srcId="{C17B85C0-FCD9-4475-853D-F7D84CAE34CC}" destId="{2ECD7B04-3AE3-4BE8-B81C-852FC768157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E0B852C-CAE5-408A-BFE7-549F8739E007}" type="doc">
      <dgm:prSet loTypeId="urn:microsoft.com/office/officeart/2005/8/layout/vList2" loCatId="list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6BE647BF-1DDF-4486-A331-BDC04DE2ECD0}">
      <dgm:prSet/>
      <dgm:spPr/>
      <dgm:t>
        <a:bodyPr/>
        <a:lstStyle/>
        <a:p>
          <a:pPr rtl="1"/>
          <a:r>
            <a:rPr lang="fa-IR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اختيار فروش حق مالي بلايا </a:t>
          </a:r>
          <a:r>
            <a:rPr lang="en-US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(catastrophe equity puts)</a:t>
          </a:r>
          <a:endParaRPr lang="en-GB" dirty="0">
            <a:cs typeface="B Zar" pitchFamily="2" charset="-78"/>
          </a:endParaRPr>
        </a:p>
      </dgm:t>
    </dgm:pt>
    <dgm:pt modelId="{0EB1A896-49F5-4E25-906F-E71C41DA1D53}" type="parTrans" cxnId="{36442A49-0DB3-44E4-88C5-3782108C3025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2B5522D6-7677-41DA-BE98-B613DC6AA842}" type="sibTrans" cxnId="{36442A49-0DB3-44E4-88C5-3782108C3025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D67DD805-C77A-45B0-83AC-F316A8D4B8B1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نوعي تأمين مالي اقتضايي (به‌اقتضاي وقوع خسارت)</a:t>
          </a:r>
          <a:endParaRPr lang="en-GB" dirty="0">
            <a:cs typeface="B Zar" pitchFamily="2" charset="-78"/>
          </a:endParaRPr>
        </a:p>
      </dgm:t>
    </dgm:pt>
    <dgm:pt modelId="{43831CD7-25C3-4594-9823-4079A7756718}" type="parTrans" cxnId="{B4D1F6EC-E085-4B28-8EEE-C11DAEE340F5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F82FB68D-676E-4A7F-B63C-9FC885773A18}" type="sibTrans" cxnId="{B4D1F6EC-E085-4B28-8EEE-C11DAEE340F5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B3BF2EC9-3C99-4739-952E-6FDA1F9FC762}">
      <dgm:prSet/>
      <dgm:spPr/>
      <dgm:t>
        <a:bodyPr/>
        <a:lstStyle/>
        <a:p>
          <a:pPr rtl="1"/>
          <a:r>
            <a:rPr lang="fa-IR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اگر بلايا رخ دهد، حق فروش حق مالي (سهام ممتاز) برقرار مي‌شود</a:t>
          </a:r>
          <a:endParaRPr lang="en-GB" dirty="0">
            <a:cs typeface="B Zar" pitchFamily="2" charset="-78"/>
          </a:endParaRPr>
        </a:p>
      </dgm:t>
    </dgm:pt>
    <dgm:pt modelId="{55422060-C5C5-44B7-B46F-E186F6FCB579}" type="parTrans" cxnId="{502D9D43-5DE1-4A28-9234-27E75BEDC07B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774A7F0E-A108-4934-B6E1-B51C396808F0}" type="sibTrans" cxnId="{502D9D43-5DE1-4A28-9234-27E75BEDC07B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907ED2B2-B5B8-4024-BD2D-5CAC96FCCDD0}">
      <dgm:prSet/>
      <dgm:spPr/>
      <dgm:t>
        <a:bodyPr/>
        <a:lstStyle/>
        <a:p>
          <a:pPr rtl="1"/>
          <a:r>
            <a:rPr lang="fa-IR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قيمت‌هاي سهام از قبل تعيين شده است</a:t>
          </a:r>
          <a:endParaRPr lang="en-GB" dirty="0" smtClean="0">
            <a:cs typeface="B Zar" pitchFamily="2" charset="-78"/>
          </a:endParaRPr>
        </a:p>
      </dgm:t>
    </dgm:pt>
    <dgm:pt modelId="{88D49C0F-E175-46F9-A2AA-55309A064522}" type="parTrans" cxnId="{FBE07E06-FBB2-4B3F-BB9C-CC9A7D097D4F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E6C102F0-2288-439E-A61F-98AB40DABEA8}" type="sibTrans" cxnId="{FBE07E06-FBB2-4B3F-BB9C-CC9A7D097D4F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4C0EEBE4-C4DE-4684-BA0B-1D4C52B05EB7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بدين‌ترتيب بعد از وقوع خسارت، ترازنامة بيمه‌گر اصلاح مي‌شود</a:t>
          </a:r>
          <a:endParaRPr lang="fa-IR" dirty="0">
            <a:cs typeface="B Zar" pitchFamily="2" charset="-78"/>
          </a:endParaRPr>
        </a:p>
      </dgm:t>
    </dgm:pt>
    <dgm:pt modelId="{EDB4DDF8-2E5F-4699-AD69-E1CB93CAC9F7}" type="parTrans" cxnId="{7D7D19D3-67B9-4CAB-8D69-A288FBA724AA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12D978E6-7013-4B97-A0E0-FEC3A5498EF9}" type="sibTrans" cxnId="{7D7D19D3-67B9-4CAB-8D69-A288FBA724AA}">
      <dgm:prSet/>
      <dgm:spPr/>
      <dgm:t>
        <a:bodyPr/>
        <a:lstStyle/>
        <a:p>
          <a:pPr rtl="1"/>
          <a:endParaRPr lang="fa-IR">
            <a:cs typeface="B Zar" pitchFamily="2" charset="-78"/>
          </a:endParaRPr>
        </a:p>
      </dgm:t>
    </dgm:pt>
    <dgm:pt modelId="{C17B85C0-FCD9-4475-853D-F7D84CAE34CC}" type="pres">
      <dgm:prSet presAssocID="{1E0B852C-CAE5-408A-BFE7-549F8739E0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28375B3-D833-4288-9C79-5C3BE74E4694}" type="pres">
      <dgm:prSet presAssocID="{6BE647BF-1DDF-4486-A331-BDC04DE2ECD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3E5280E-818D-41AB-B8A9-989323EA7F38}" type="pres">
      <dgm:prSet presAssocID="{2B5522D6-7677-41DA-BE98-B613DC6AA842}" presName="spacer" presStyleCnt="0"/>
      <dgm:spPr/>
      <dgm:t>
        <a:bodyPr/>
        <a:lstStyle/>
        <a:p>
          <a:pPr rtl="1"/>
          <a:endParaRPr lang="fa-IR"/>
        </a:p>
      </dgm:t>
    </dgm:pt>
    <dgm:pt modelId="{9112B68A-A4E6-4D87-83D8-76A80708EFDE}" type="pres">
      <dgm:prSet presAssocID="{D67DD805-C77A-45B0-83AC-F316A8D4B8B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3CE4564-EF8C-49EE-AB5B-5FF1B4636371}" type="pres">
      <dgm:prSet presAssocID="{F82FB68D-676E-4A7F-B63C-9FC885773A18}" presName="spacer" presStyleCnt="0"/>
      <dgm:spPr/>
      <dgm:t>
        <a:bodyPr/>
        <a:lstStyle/>
        <a:p>
          <a:pPr rtl="1"/>
          <a:endParaRPr lang="fa-IR"/>
        </a:p>
      </dgm:t>
    </dgm:pt>
    <dgm:pt modelId="{2ECD7B04-3AE3-4BE8-B81C-852FC768157B}" type="pres">
      <dgm:prSet presAssocID="{B3BF2EC9-3C99-4739-952E-6FDA1F9FC762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5287E5E-E36E-456A-B9D2-1D6FB1C85D8C}" type="pres">
      <dgm:prSet presAssocID="{774A7F0E-A108-4934-B6E1-B51C396808F0}" presName="spacer" presStyleCnt="0"/>
      <dgm:spPr/>
      <dgm:t>
        <a:bodyPr/>
        <a:lstStyle/>
        <a:p>
          <a:pPr rtl="1"/>
          <a:endParaRPr lang="fa-IR"/>
        </a:p>
      </dgm:t>
    </dgm:pt>
    <dgm:pt modelId="{B6D6FD3C-4F81-4840-90A4-D71DC61531A0}" type="pres">
      <dgm:prSet presAssocID="{907ED2B2-B5B8-4024-BD2D-5CAC96FCCDD0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812DA64-B654-45FD-9C77-25D2FDF11D3E}" type="pres">
      <dgm:prSet presAssocID="{E6C102F0-2288-439E-A61F-98AB40DABEA8}" presName="spacer" presStyleCnt="0"/>
      <dgm:spPr/>
      <dgm:t>
        <a:bodyPr/>
        <a:lstStyle/>
        <a:p>
          <a:pPr rtl="1"/>
          <a:endParaRPr lang="fa-IR"/>
        </a:p>
      </dgm:t>
    </dgm:pt>
    <dgm:pt modelId="{9F58D1C0-2FFB-4B8A-A105-EB992DDAFA90}" type="pres">
      <dgm:prSet presAssocID="{4C0EEBE4-C4DE-4684-BA0B-1D4C52B05EB7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FBE07E06-FBB2-4B3F-BB9C-CC9A7D097D4F}" srcId="{1E0B852C-CAE5-408A-BFE7-549F8739E007}" destId="{907ED2B2-B5B8-4024-BD2D-5CAC96FCCDD0}" srcOrd="3" destOrd="0" parTransId="{88D49C0F-E175-46F9-A2AA-55309A064522}" sibTransId="{E6C102F0-2288-439E-A61F-98AB40DABEA8}"/>
    <dgm:cxn modelId="{860A4FDB-AE60-4AF2-9060-58317901FEB3}" type="presOf" srcId="{1E0B852C-CAE5-408A-BFE7-549F8739E007}" destId="{C17B85C0-FCD9-4475-853D-F7D84CAE34CC}" srcOrd="0" destOrd="0" presId="urn:microsoft.com/office/officeart/2005/8/layout/vList2"/>
    <dgm:cxn modelId="{7D7D19D3-67B9-4CAB-8D69-A288FBA724AA}" srcId="{1E0B852C-CAE5-408A-BFE7-549F8739E007}" destId="{4C0EEBE4-C4DE-4684-BA0B-1D4C52B05EB7}" srcOrd="4" destOrd="0" parTransId="{EDB4DDF8-2E5F-4699-AD69-E1CB93CAC9F7}" sibTransId="{12D978E6-7013-4B97-A0E0-FEC3A5498EF9}"/>
    <dgm:cxn modelId="{CE80C720-269F-4034-B223-939B78604963}" type="presOf" srcId="{B3BF2EC9-3C99-4739-952E-6FDA1F9FC762}" destId="{2ECD7B04-3AE3-4BE8-B81C-852FC768157B}" srcOrd="0" destOrd="0" presId="urn:microsoft.com/office/officeart/2005/8/layout/vList2"/>
    <dgm:cxn modelId="{B4D1F6EC-E085-4B28-8EEE-C11DAEE340F5}" srcId="{1E0B852C-CAE5-408A-BFE7-549F8739E007}" destId="{D67DD805-C77A-45B0-83AC-F316A8D4B8B1}" srcOrd="1" destOrd="0" parTransId="{43831CD7-25C3-4594-9823-4079A7756718}" sibTransId="{F82FB68D-676E-4A7F-B63C-9FC885773A18}"/>
    <dgm:cxn modelId="{36442A49-0DB3-44E4-88C5-3782108C3025}" srcId="{1E0B852C-CAE5-408A-BFE7-549F8739E007}" destId="{6BE647BF-1DDF-4486-A331-BDC04DE2ECD0}" srcOrd="0" destOrd="0" parTransId="{0EB1A896-49F5-4E25-906F-E71C41DA1D53}" sibTransId="{2B5522D6-7677-41DA-BE98-B613DC6AA842}"/>
    <dgm:cxn modelId="{D6563544-6FC1-4E4A-A817-73901A6D3180}" type="presOf" srcId="{907ED2B2-B5B8-4024-BD2D-5CAC96FCCDD0}" destId="{B6D6FD3C-4F81-4840-90A4-D71DC61531A0}" srcOrd="0" destOrd="0" presId="urn:microsoft.com/office/officeart/2005/8/layout/vList2"/>
    <dgm:cxn modelId="{F3C35ADA-77B4-4F47-A2F3-109D9F44CE3D}" type="presOf" srcId="{6BE647BF-1DDF-4486-A331-BDC04DE2ECD0}" destId="{528375B3-D833-4288-9C79-5C3BE74E4694}" srcOrd="0" destOrd="0" presId="urn:microsoft.com/office/officeart/2005/8/layout/vList2"/>
    <dgm:cxn modelId="{FCB9E346-0B6E-4D48-AB58-779CFCE80CA5}" type="presOf" srcId="{4C0EEBE4-C4DE-4684-BA0B-1D4C52B05EB7}" destId="{9F58D1C0-2FFB-4B8A-A105-EB992DDAFA90}" srcOrd="0" destOrd="0" presId="urn:microsoft.com/office/officeart/2005/8/layout/vList2"/>
    <dgm:cxn modelId="{502D9D43-5DE1-4A28-9234-27E75BEDC07B}" srcId="{1E0B852C-CAE5-408A-BFE7-549F8739E007}" destId="{B3BF2EC9-3C99-4739-952E-6FDA1F9FC762}" srcOrd="2" destOrd="0" parTransId="{55422060-C5C5-44B7-B46F-E186F6FCB579}" sibTransId="{774A7F0E-A108-4934-B6E1-B51C396808F0}"/>
    <dgm:cxn modelId="{5ED3A454-81A7-4D0F-B999-0CAAD9847A3B}" type="presOf" srcId="{D67DD805-C77A-45B0-83AC-F316A8D4B8B1}" destId="{9112B68A-A4E6-4D87-83D8-76A80708EFDE}" srcOrd="0" destOrd="0" presId="urn:microsoft.com/office/officeart/2005/8/layout/vList2"/>
    <dgm:cxn modelId="{FC8FCD3F-CB81-491C-999C-B27A667ED85C}" type="presParOf" srcId="{C17B85C0-FCD9-4475-853D-F7D84CAE34CC}" destId="{528375B3-D833-4288-9C79-5C3BE74E4694}" srcOrd="0" destOrd="0" presId="urn:microsoft.com/office/officeart/2005/8/layout/vList2"/>
    <dgm:cxn modelId="{1A969DA5-8232-42BF-830C-54F40E228425}" type="presParOf" srcId="{C17B85C0-FCD9-4475-853D-F7D84CAE34CC}" destId="{C3E5280E-818D-41AB-B8A9-989323EA7F38}" srcOrd="1" destOrd="0" presId="urn:microsoft.com/office/officeart/2005/8/layout/vList2"/>
    <dgm:cxn modelId="{E9F123D6-C448-471E-B714-33301B4CB647}" type="presParOf" srcId="{C17B85C0-FCD9-4475-853D-F7D84CAE34CC}" destId="{9112B68A-A4E6-4D87-83D8-76A80708EFDE}" srcOrd="2" destOrd="0" presId="urn:microsoft.com/office/officeart/2005/8/layout/vList2"/>
    <dgm:cxn modelId="{E053F563-987C-4E27-BB32-F7E430ADA883}" type="presParOf" srcId="{C17B85C0-FCD9-4475-853D-F7D84CAE34CC}" destId="{13CE4564-EF8C-49EE-AB5B-5FF1B4636371}" srcOrd="3" destOrd="0" presId="urn:microsoft.com/office/officeart/2005/8/layout/vList2"/>
    <dgm:cxn modelId="{539A91F2-7AF8-44B9-B92B-24666B5E4A56}" type="presParOf" srcId="{C17B85C0-FCD9-4475-853D-F7D84CAE34CC}" destId="{2ECD7B04-3AE3-4BE8-B81C-852FC768157B}" srcOrd="4" destOrd="0" presId="urn:microsoft.com/office/officeart/2005/8/layout/vList2"/>
    <dgm:cxn modelId="{365650C0-75BB-4282-BB0C-03FCCEB6BD01}" type="presParOf" srcId="{C17B85C0-FCD9-4475-853D-F7D84CAE34CC}" destId="{B5287E5E-E36E-456A-B9D2-1D6FB1C85D8C}" srcOrd="5" destOrd="0" presId="urn:microsoft.com/office/officeart/2005/8/layout/vList2"/>
    <dgm:cxn modelId="{01913FC3-A6D2-41B4-A32A-C88A0C28A411}" type="presParOf" srcId="{C17B85C0-FCD9-4475-853D-F7D84CAE34CC}" destId="{B6D6FD3C-4F81-4840-90A4-D71DC61531A0}" srcOrd="6" destOrd="0" presId="urn:microsoft.com/office/officeart/2005/8/layout/vList2"/>
    <dgm:cxn modelId="{1FE50FD5-124D-4B03-83FA-8E786F71D9D2}" type="presParOf" srcId="{C17B85C0-FCD9-4475-853D-F7D84CAE34CC}" destId="{B812DA64-B654-45FD-9C77-25D2FDF11D3E}" srcOrd="7" destOrd="0" presId="urn:microsoft.com/office/officeart/2005/8/layout/vList2"/>
    <dgm:cxn modelId="{89DD384A-A571-49D6-B375-F6563D9E431C}" type="presParOf" srcId="{C17B85C0-FCD9-4475-853D-F7D84CAE34CC}" destId="{9F58D1C0-2FFB-4B8A-A105-EB992DDAFA9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E0B852C-CAE5-408A-BFE7-549F8739E007}" type="doc">
      <dgm:prSet loTypeId="urn:microsoft.com/office/officeart/2005/8/layout/vList2" loCatId="list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6BE647BF-1DDF-4486-A331-BDC04DE2ECD0}">
      <dgm:prSet custT="1"/>
      <dgm:spPr/>
      <dgm:t>
        <a:bodyPr/>
        <a:lstStyle/>
        <a:p>
          <a:pPr rtl="1"/>
          <a:r>
            <a:rPr lang="fa-IR" sz="2000" dirty="0" smtClean="0">
              <a:latin typeface="Times New Roman" pitchFamily="18" charset="0"/>
              <a:cs typeface="B Zar" pitchFamily="2" charset="-78"/>
            </a:rPr>
            <a:t>دامنك‌هاي اختيار معاملة بلايا </a:t>
          </a:r>
          <a:r>
            <a:rPr lang="en-US" sz="2000" dirty="0" smtClean="0">
              <a:latin typeface="Times New Roman" pitchFamily="18" charset="0"/>
              <a:cs typeface="B Zar" pitchFamily="2" charset="-78"/>
            </a:rPr>
            <a:t>(catastrophe option </a:t>
          </a:r>
          <a:r>
            <a:rPr lang="en-US" sz="2000" dirty="0" smtClean="0">
              <a:latin typeface="Times New Roman" pitchFamily="18" charset="0"/>
              <a:cs typeface="B Zar" pitchFamily="2" charset="-78"/>
            </a:rPr>
            <a:t>spreads</a:t>
          </a:r>
          <a:r>
            <a:rPr lang="en-US" sz="2000" dirty="0" smtClean="0">
              <a:latin typeface="Times New Roman" pitchFamily="18" charset="0"/>
              <a:cs typeface="B Zar" pitchFamily="2" charset="-78"/>
            </a:rPr>
            <a:t>)</a:t>
          </a:r>
          <a:r>
            <a:rPr lang="fa-IR" sz="2000" dirty="0" smtClean="0">
              <a:latin typeface="Times New Roman" pitchFamily="18" charset="0"/>
              <a:cs typeface="B Zar" pitchFamily="2" charset="-78"/>
            </a:rPr>
            <a:t>. در سال 1995 در بورس شيكاگو معامله شد. </a:t>
          </a:r>
          <a:endParaRPr lang="en-GB" sz="2000" dirty="0">
            <a:latin typeface="Times New Roman" pitchFamily="18" charset="0"/>
            <a:cs typeface="B Zar" pitchFamily="2" charset="-78"/>
          </a:endParaRPr>
        </a:p>
      </dgm:t>
    </dgm:pt>
    <dgm:pt modelId="{0EB1A896-49F5-4E25-906F-E71C41DA1D53}" type="parTrans" cxnId="{36442A49-0DB3-44E4-88C5-3782108C3025}">
      <dgm:prSet/>
      <dgm:spPr/>
      <dgm:t>
        <a:bodyPr/>
        <a:lstStyle/>
        <a:p>
          <a:pPr rtl="1"/>
          <a:endParaRPr lang="fa-IR" sz="2000">
            <a:latin typeface="Times New Roman" pitchFamily="18" charset="0"/>
            <a:cs typeface="B Zar" pitchFamily="2" charset="-78"/>
          </a:endParaRPr>
        </a:p>
      </dgm:t>
    </dgm:pt>
    <dgm:pt modelId="{2B5522D6-7677-41DA-BE98-B613DC6AA842}" type="sibTrans" cxnId="{36442A49-0DB3-44E4-88C5-3782108C3025}">
      <dgm:prSet/>
      <dgm:spPr/>
      <dgm:t>
        <a:bodyPr/>
        <a:lstStyle/>
        <a:p>
          <a:pPr rtl="1"/>
          <a:endParaRPr lang="fa-IR" sz="2000">
            <a:latin typeface="Times New Roman" pitchFamily="18" charset="0"/>
            <a:cs typeface="B Zar" pitchFamily="2" charset="-78"/>
          </a:endParaRPr>
        </a:p>
      </dgm:t>
    </dgm:pt>
    <dgm:pt modelId="{D67DD805-C77A-45B0-83AC-F316A8D4B8B1}">
      <dgm:prSet custT="1"/>
      <dgm:spPr/>
      <dgm:t>
        <a:bodyPr/>
        <a:lstStyle/>
        <a:p>
          <a:pPr rtl="1"/>
          <a:r>
            <a:rPr lang="fa-IR" sz="2000" dirty="0" smtClean="0">
              <a:latin typeface="Times New Roman" pitchFamily="18" charset="0"/>
              <a:cs typeface="B Zar" pitchFamily="2" charset="-78"/>
            </a:rPr>
            <a:t>از نوع اختيار نقدي </a:t>
          </a:r>
          <a:r>
            <a:rPr lang="fa-IR" sz="2000" dirty="0" smtClean="0">
              <a:latin typeface="Times New Roman" pitchFamily="18" charset="0"/>
              <a:cs typeface="B Zar" pitchFamily="2" charset="-78"/>
            </a:rPr>
            <a:t>اروپايي</a:t>
          </a:r>
          <a:r>
            <a:rPr lang="fa-IR" sz="2000" dirty="0" smtClean="0">
              <a:latin typeface="Times New Roman" pitchFamily="18" charset="0"/>
              <a:cs typeface="B Zar" pitchFamily="2" charset="-78"/>
            </a:rPr>
            <a:t>؛ با </a:t>
          </a:r>
          <a:r>
            <a:rPr lang="fa-IR" sz="2000" dirty="0" smtClean="0">
              <a:latin typeface="Times New Roman" pitchFamily="18" charset="0"/>
              <a:cs typeface="B Zar" pitchFamily="2" charset="-78"/>
            </a:rPr>
            <a:t>وجه نقد </a:t>
          </a:r>
          <a:r>
            <a:rPr lang="fa-IR" sz="2000" dirty="0" smtClean="0">
              <a:latin typeface="Times New Roman" pitchFamily="18" charset="0"/>
              <a:cs typeface="B Zar" pitchFamily="2" charset="-78"/>
            </a:rPr>
            <a:t>در تاريخ انقضاي قرارداد تسويه مي‌شود؛ 6 تا 12 ماه پس‌از پايان دورةوقوع خسارت)</a:t>
          </a:r>
          <a:endParaRPr lang="en-GB" sz="2000" dirty="0">
            <a:latin typeface="Times New Roman" pitchFamily="18" charset="0"/>
            <a:cs typeface="B Zar" pitchFamily="2" charset="-78"/>
          </a:endParaRPr>
        </a:p>
      </dgm:t>
    </dgm:pt>
    <dgm:pt modelId="{43831CD7-25C3-4594-9823-4079A7756718}" type="parTrans" cxnId="{B4D1F6EC-E085-4B28-8EEE-C11DAEE340F5}">
      <dgm:prSet/>
      <dgm:spPr/>
      <dgm:t>
        <a:bodyPr/>
        <a:lstStyle/>
        <a:p>
          <a:pPr rtl="1"/>
          <a:endParaRPr lang="fa-IR" sz="2000">
            <a:latin typeface="Times New Roman" pitchFamily="18" charset="0"/>
            <a:cs typeface="B Zar" pitchFamily="2" charset="-78"/>
          </a:endParaRPr>
        </a:p>
      </dgm:t>
    </dgm:pt>
    <dgm:pt modelId="{F82FB68D-676E-4A7F-B63C-9FC885773A18}" type="sibTrans" cxnId="{B4D1F6EC-E085-4B28-8EEE-C11DAEE340F5}">
      <dgm:prSet/>
      <dgm:spPr/>
      <dgm:t>
        <a:bodyPr/>
        <a:lstStyle/>
        <a:p>
          <a:pPr rtl="1"/>
          <a:endParaRPr lang="fa-IR" sz="2000">
            <a:latin typeface="Times New Roman" pitchFamily="18" charset="0"/>
            <a:cs typeface="B Zar" pitchFamily="2" charset="-78"/>
          </a:endParaRPr>
        </a:p>
      </dgm:t>
    </dgm:pt>
    <dgm:pt modelId="{B3BF2EC9-3C99-4739-952E-6FDA1F9FC762}">
      <dgm:prSet custT="1"/>
      <dgm:spPr/>
      <dgm:t>
        <a:bodyPr/>
        <a:lstStyle/>
        <a:p>
          <a:pPr rtl="1"/>
          <a:r>
            <a:rPr lang="fa-IR" sz="2000" dirty="0" smtClean="0">
              <a:latin typeface="Times New Roman" pitchFamily="18" charset="0"/>
              <a:cs typeface="B Zar" pitchFamily="2" charset="-78"/>
            </a:rPr>
            <a:t>برآورد خسارت بلاياي كل صنعت به‌شكل شاخص روزانه توسط واحد خدمات ادعاي خسارت اموال </a:t>
          </a:r>
          <a:r>
            <a:rPr lang="en-US" sz="2000" dirty="0" smtClean="0">
              <a:latin typeface="Times New Roman" pitchFamily="18" charset="0"/>
              <a:cs typeface="B Zar" pitchFamily="2" charset="-78"/>
            </a:rPr>
            <a:t>(Property </a:t>
          </a:r>
          <a:r>
            <a:rPr lang="en-US" sz="2000" dirty="0" smtClean="0">
              <a:latin typeface="Times New Roman" pitchFamily="18" charset="0"/>
              <a:cs typeface="B Zar" pitchFamily="2" charset="-78"/>
            </a:rPr>
            <a:t>Claim </a:t>
          </a:r>
          <a:r>
            <a:rPr lang="en-US" sz="2000" dirty="0" smtClean="0">
              <a:latin typeface="Times New Roman" pitchFamily="18" charset="0"/>
              <a:cs typeface="B Zar" pitchFamily="2" charset="-78"/>
            </a:rPr>
            <a:t>Services)</a:t>
          </a:r>
          <a:r>
            <a:rPr lang="fa-IR" sz="2000" dirty="0" smtClean="0">
              <a:latin typeface="Times New Roman" pitchFamily="18" charset="0"/>
              <a:cs typeface="B Zar" pitchFamily="2" charset="-78"/>
            </a:rPr>
            <a:t> به عمل مي‌آيد.</a:t>
          </a:r>
          <a:endParaRPr lang="en-GB" sz="2000" dirty="0">
            <a:latin typeface="Times New Roman" pitchFamily="18" charset="0"/>
            <a:cs typeface="B Zar" pitchFamily="2" charset="-78"/>
          </a:endParaRPr>
        </a:p>
      </dgm:t>
    </dgm:pt>
    <dgm:pt modelId="{55422060-C5C5-44B7-B46F-E186F6FCB579}" type="parTrans" cxnId="{502D9D43-5DE1-4A28-9234-27E75BEDC07B}">
      <dgm:prSet/>
      <dgm:spPr/>
      <dgm:t>
        <a:bodyPr/>
        <a:lstStyle/>
        <a:p>
          <a:pPr rtl="1"/>
          <a:endParaRPr lang="fa-IR" sz="2000">
            <a:latin typeface="Times New Roman" pitchFamily="18" charset="0"/>
            <a:cs typeface="B Zar" pitchFamily="2" charset="-78"/>
          </a:endParaRPr>
        </a:p>
      </dgm:t>
    </dgm:pt>
    <dgm:pt modelId="{774A7F0E-A108-4934-B6E1-B51C396808F0}" type="sibTrans" cxnId="{502D9D43-5DE1-4A28-9234-27E75BEDC07B}">
      <dgm:prSet/>
      <dgm:spPr/>
      <dgm:t>
        <a:bodyPr/>
        <a:lstStyle/>
        <a:p>
          <a:pPr rtl="1"/>
          <a:endParaRPr lang="fa-IR" sz="2000">
            <a:latin typeface="Times New Roman" pitchFamily="18" charset="0"/>
            <a:cs typeface="B Zar" pitchFamily="2" charset="-78"/>
          </a:endParaRPr>
        </a:p>
      </dgm:t>
    </dgm:pt>
    <dgm:pt modelId="{907ED2B2-B5B8-4024-BD2D-5CAC96FCCDD0}">
      <dgm:prSet custT="1"/>
      <dgm:spPr/>
      <dgm:t>
        <a:bodyPr/>
        <a:lstStyle/>
        <a:p>
          <a:pPr rtl="1"/>
          <a:r>
            <a:rPr lang="fa-IR" sz="2000" dirty="0" smtClean="0">
              <a:latin typeface="Times New Roman" pitchFamily="18" charset="0"/>
              <a:cs typeface="B Zar" pitchFamily="2" charset="-78"/>
            </a:rPr>
            <a:t>ارزش‌هاي اعمال </a:t>
          </a:r>
          <a:r>
            <a:rPr lang="en-US" sz="2000" dirty="0" smtClean="0">
              <a:latin typeface="Times New Roman" pitchFamily="18" charset="0"/>
              <a:cs typeface="B Zar" pitchFamily="2" charset="-78"/>
            </a:rPr>
            <a:t>(strike value)</a:t>
          </a:r>
          <a:r>
            <a:rPr lang="fa-IR" sz="2000" dirty="0" smtClean="0">
              <a:latin typeface="Times New Roman" pitchFamily="18" charset="0"/>
              <a:cs typeface="B Zar" pitchFamily="2" charset="-78"/>
            </a:rPr>
            <a:t> از قبل تعيين مي‌شود: آيا اختيار داراي ارزش ذاتي </a:t>
          </a:r>
          <a:r>
            <a:rPr lang="fa-IR" sz="2000" dirty="0" smtClean="0">
              <a:latin typeface="Times New Roman" pitchFamily="18" charset="0"/>
              <a:cs typeface="B Zar" pitchFamily="2" charset="-78"/>
            </a:rPr>
            <a:t>مثبت</a:t>
          </a:r>
          <a:r>
            <a:rPr lang="en-US" sz="2000" dirty="0" smtClean="0">
              <a:latin typeface="Times New Roman" pitchFamily="18" charset="0"/>
              <a:cs typeface="B Zar" pitchFamily="2" charset="-78"/>
            </a:rPr>
            <a:t>(in </a:t>
          </a:r>
          <a:r>
            <a:rPr lang="en-US" sz="2000" dirty="0" smtClean="0">
              <a:latin typeface="Times New Roman" pitchFamily="18" charset="0"/>
              <a:cs typeface="B Zar" pitchFamily="2" charset="-78"/>
            </a:rPr>
            <a:t>the money)</a:t>
          </a:r>
          <a:r>
            <a:rPr lang="fa-IR" sz="2000" dirty="0" smtClean="0">
              <a:latin typeface="Times New Roman" pitchFamily="18" charset="0"/>
              <a:cs typeface="B Zar" pitchFamily="2" charset="-78"/>
            </a:rPr>
            <a:t> يا ارزش ذاتي منفي </a:t>
          </a:r>
          <a:r>
            <a:rPr lang="en-US" sz="2000" dirty="0" smtClean="0">
              <a:latin typeface="Times New Roman" pitchFamily="18" charset="0"/>
              <a:cs typeface="B Zar" pitchFamily="2" charset="-78"/>
            </a:rPr>
            <a:t>(out of the money)</a:t>
          </a:r>
          <a:r>
            <a:rPr lang="fa-IR" sz="2000" dirty="0" smtClean="0">
              <a:latin typeface="Times New Roman" pitchFamily="18" charset="0"/>
              <a:cs typeface="B Zar" pitchFamily="2" charset="-78"/>
            </a:rPr>
            <a:t> است.</a:t>
          </a:r>
          <a:endParaRPr lang="en-GB" sz="2000" dirty="0" smtClean="0">
            <a:latin typeface="Times New Roman" pitchFamily="18" charset="0"/>
            <a:cs typeface="B Zar" pitchFamily="2" charset="-78"/>
          </a:endParaRPr>
        </a:p>
      </dgm:t>
    </dgm:pt>
    <dgm:pt modelId="{88D49C0F-E175-46F9-A2AA-55309A064522}" type="parTrans" cxnId="{FBE07E06-FBB2-4B3F-BB9C-CC9A7D097D4F}">
      <dgm:prSet/>
      <dgm:spPr/>
      <dgm:t>
        <a:bodyPr/>
        <a:lstStyle/>
        <a:p>
          <a:pPr rtl="1"/>
          <a:endParaRPr lang="fa-IR" sz="2000">
            <a:latin typeface="Times New Roman" pitchFamily="18" charset="0"/>
            <a:cs typeface="B Zar" pitchFamily="2" charset="-78"/>
          </a:endParaRPr>
        </a:p>
      </dgm:t>
    </dgm:pt>
    <dgm:pt modelId="{E6C102F0-2288-439E-A61F-98AB40DABEA8}" type="sibTrans" cxnId="{FBE07E06-FBB2-4B3F-BB9C-CC9A7D097D4F}">
      <dgm:prSet/>
      <dgm:spPr/>
      <dgm:t>
        <a:bodyPr/>
        <a:lstStyle/>
        <a:p>
          <a:pPr rtl="1"/>
          <a:endParaRPr lang="fa-IR" sz="2000">
            <a:latin typeface="Times New Roman" pitchFamily="18" charset="0"/>
            <a:cs typeface="B Zar" pitchFamily="2" charset="-78"/>
          </a:endParaRPr>
        </a:p>
      </dgm:t>
    </dgm:pt>
    <dgm:pt modelId="{4C0EEBE4-C4DE-4684-BA0B-1D4C52B05EB7}">
      <dgm:prSet custT="1"/>
      <dgm:spPr/>
      <dgm:t>
        <a:bodyPr/>
        <a:lstStyle/>
        <a:p>
          <a:pPr rtl="1"/>
          <a:r>
            <a:rPr lang="fa-IR" sz="2000" dirty="0" smtClean="0">
              <a:latin typeface="Times New Roman" pitchFamily="18" charset="0"/>
              <a:cs typeface="B Zar" pitchFamily="2" charset="-78"/>
            </a:rPr>
            <a:t>اين اختيارها عمدتاً به‌شكل </a:t>
          </a:r>
          <a:r>
            <a:rPr lang="fa-IR" sz="2000" dirty="0" smtClean="0">
              <a:latin typeface="Times New Roman" pitchFamily="18" charset="0"/>
              <a:cs typeface="B Zar" pitchFamily="2" charset="-78"/>
            </a:rPr>
            <a:t>مكمل </a:t>
          </a:r>
          <a:r>
            <a:rPr lang="fa-IR" sz="2000" dirty="0" smtClean="0">
              <a:latin typeface="Times New Roman" pitchFamily="18" charset="0"/>
              <a:cs typeface="B Zar" pitchFamily="2" charset="-78"/>
            </a:rPr>
            <a:t>بيمة اتكايي كار مي‌كنند. </a:t>
          </a:r>
          <a:endParaRPr lang="fa-IR" sz="2000" dirty="0">
            <a:latin typeface="Times New Roman" pitchFamily="18" charset="0"/>
            <a:cs typeface="B Zar" pitchFamily="2" charset="-78"/>
          </a:endParaRPr>
        </a:p>
      </dgm:t>
    </dgm:pt>
    <dgm:pt modelId="{EDB4DDF8-2E5F-4699-AD69-E1CB93CAC9F7}" type="parTrans" cxnId="{7D7D19D3-67B9-4CAB-8D69-A288FBA724AA}">
      <dgm:prSet/>
      <dgm:spPr/>
      <dgm:t>
        <a:bodyPr/>
        <a:lstStyle/>
        <a:p>
          <a:pPr rtl="1"/>
          <a:endParaRPr lang="fa-IR" sz="2000">
            <a:latin typeface="Times New Roman" pitchFamily="18" charset="0"/>
            <a:cs typeface="B Zar" pitchFamily="2" charset="-78"/>
          </a:endParaRPr>
        </a:p>
      </dgm:t>
    </dgm:pt>
    <dgm:pt modelId="{12D978E6-7013-4B97-A0E0-FEC3A5498EF9}" type="sibTrans" cxnId="{7D7D19D3-67B9-4CAB-8D69-A288FBA724AA}">
      <dgm:prSet/>
      <dgm:spPr/>
      <dgm:t>
        <a:bodyPr/>
        <a:lstStyle/>
        <a:p>
          <a:pPr rtl="1"/>
          <a:endParaRPr lang="fa-IR" sz="2000">
            <a:latin typeface="Times New Roman" pitchFamily="18" charset="0"/>
            <a:cs typeface="B Zar" pitchFamily="2" charset="-78"/>
          </a:endParaRPr>
        </a:p>
      </dgm:t>
    </dgm:pt>
    <dgm:pt modelId="{F9DEEDF6-2325-42F0-8639-A089173AB850}">
      <dgm:prSet custT="1"/>
      <dgm:spPr/>
      <dgm:t>
        <a:bodyPr/>
        <a:lstStyle/>
        <a:p>
          <a:pPr rtl="1"/>
          <a:r>
            <a:rPr lang="fa-IR" sz="2000" dirty="0" smtClean="0">
              <a:latin typeface="Times New Roman" pitchFamily="18" charset="0"/>
              <a:cs typeface="B Zar" pitchFamily="2" charset="-78"/>
            </a:rPr>
            <a:t>در بورس كالاي برمودا نيز اوراق مشتقه‌هاي بيمه‌اي مشابه معامله </a:t>
          </a:r>
          <a:r>
            <a:rPr lang="fa-IR" sz="2000" dirty="0" smtClean="0">
              <a:latin typeface="Times New Roman" pitchFamily="18" charset="0"/>
              <a:cs typeface="B Zar" pitchFamily="2" charset="-78"/>
            </a:rPr>
            <a:t>مي‌شود</a:t>
          </a:r>
          <a:r>
            <a:rPr lang="fa-IR" sz="2000" dirty="0" smtClean="0">
              <a:latin typeface="Times New Roman" pitchFamily="18" charset="0"/>
              <a:cs typeface="B Zar" pitchFamily="2" charset="-78"/>
            </a:rPr>
            <a:t>. </a:t>
          </a:r>
          <a:endParaRPr lang="fa-IR" sz="2000" dirty="0">
            <a:latin typeface="Times New Roman" pitchFamily="18" charset="0"/>
            <a:cs typeface="B Zar" pitchFamily="2" charset="-78"/>
          </a:endParaRPr>
        </a:p>
      </dgm:t>
    </dgm:pt>
    <dgm:pt modelId="{859B8FCB-234F-4BBD-A984-49BEAF81F6AE}" type="parTrans" cxnId="{4E30293D-16F8-44E5-87D4-F187365743B3}">
      <dgm:prSet/>
      <dgm:spPr/>
      <dgm:t>
        <a:bodyPr/>
        <a:lstStyle/>
        <a:p>
          <a:pPr rtl="1"/>
          <a:endParaRPr lang="fa-IR" sz="2000">
            <a:latin typeface="Times New Roman" pitchFamily="18" charset="0"/>
            <a:cs typeface="B Zar" pitchFamily="2" charset="-78"/>
          </a:endParaRPr>
        </a:p>
      </dgm:t>
    </dgm:pt>
    <dgm:pt modelId="{F5341A1E-4A31-4295-A6EB-2917830DEB51}" type="sibTrans" cxnId="{4E30293D-16F8-44E5-87D4-F187365743B3}">
      <dgm:prSet/>
      <dgm:spPr/>
      <dgm:t>
        <a:bodyPr/>
        <a:lstStyle/>
        <a:p>
          <a:pPr rtl="1"/>
          <a:endParaRPr lang="fa-IR" sz="2000">
            <a:latin typeface="Times New Roman" pitchFamily="18" charset="0"/>
            <a:cs typeface="B Zar" pitchFamily="2" charset="-78"/>
          </a:endParaRPr>
        </a:p>
      </dgm:t>
    </dgm:pt>
    <dgm:pt modelId="{C17B85C0-FCD9-4475-853D-F7D84CAE34CC}" type="pres">
      <dgm:prSet presAssocID="{1E0B852C-CAE5-408A-BFE7-549F8739E0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28375B3-D833-4288-9C79-5C3BE74E4694}" type="pres">
      <dgm:prSet presAssocID="{6BE647BF-1DDF-4486-A331-BDC04DE2ECD0}" presName="parentText" presStyleLbl="node1" presStyleIdx="0" presStyleCnt="6" custScaleY="13017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3E5280E-818D-41AB-B8A9-989323EA7F38}" type="pres">
      <dgm:prSet presAssocID="{2B5522D6-7677-41DA-BE98-B613DC6AA842}" presName="spacer" presStyleCnt="0"/>
      <dgm:spPr/>
      <dgm:t>
        <a:bodyPr/>
        <a:lstStyle/>
        <a:p>
          <a:pPr rtl="1"/>
          <a:endParaRPr lang="fa-IR"/>
        </a:p>
      </dgm:t>
    </dgm:pt>
    <dgm:pt modelId="{9112B68A-A4E6-4D87-83D8-76A80708EFDE}" type="pres">
      <dgm:prSet presAssocID="{D67DD805-C77A-45B0-83AC-F316A8D4B8B1}" presName="parentText" presStyleLbl="node1" presStyleIdx="1" presStyleCnt="6" custScaleY="14708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3CE4564-EF8C-49EE-AB5B-5FF1B4636371}" type="pres">
      <dgm:prSet presAssocID="{F82FB68D-676E-4A7F-B63C-9FC885773A18}" presName="spacer" presStyleCnt="0"/>
      <dgm:spPr/>
      <dgm:t>
        <a:bodyPr/>
        <a:lstStyle/>
        <a:p>
          <a:pPr rtl="1"/>
          <a:endParaRPr lang="fa-IR"/>
        </a:p>
      </dgm:t>
    </dgm:pt>
    <dgm:pt modelId="{2ECD7B04-3AE3-4BE8-B81C-852FC768157B}" type="pres">
      <dgm:prSet presAssocID="{B3BF2EC9-3C99-4739-952E-6FDA1F9FC762}" presName="parentText" presStyleLbl="node1" presStyleIdx="2" presStyleCnt="6" custScaleY="13252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5287E5E-E36E-456A-B9D2-1D6FB1C85D8C}" type="pres">
      <dgm:prSet presAssocID="{774A7F0E-A108-4934-B6E1-B51C396808F0}" presName="spacer" presStyleCnt="0"/>
      <dgm:spPr/>
      <dgm:t>
        <a:bodyPr/>
        <a:lstStyle/>
        <a:p>
          <a:pPr rtl="1"/>
          <a:endParaRPr lang="fa-IR"/>
        </a:p>
      </dgm:t>
    </dgm:pt>
    <dgm:pt modelId="{B6D6FD3C-4F81-4840-90A4-D71DC61531A0}" type="pres">
      <dgm:prSet presAssocID="{907ED2B2-B5B8-4024-BD2D-5CAC96FCCDD0}" presName="parentText" presStyleLbl="node1" presStyleIdx="3" presStyleCnt="6" custScaleY="13200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812DA64-B654-45FD-9C77-25D2FDF11D3E}" type="pres">
      <dgm:prSet presAssocID="{E6C102F0-2288-439E-A61F-98AB40DABEA8}" presName="spacer" presStyleCnt="0"/>
      <dgm:spPr/>
      <dgm:t>
        <a:bodyPr/>
        <a:lstStyle/>
        <a:p>
          <a:pPr rtl="1"/>
          <a:endParaRPr lang="fa-IR"/>
        </a:p>
      </dgm:t>
    </dgm:pt>
    <dgm:pt modelId="{9F58D1C0-2FFB-4B8A-A105-EB992DDAFA90}" type="pres">
      <dgm:prSet presAssocID="{4C0EEBE4-C4DE-4684-BA0B-1D4C52B05EB7}" presName="parentText" presStyleLbl="node1" presStyleIdx="4" presStyleCnt="6" custScaleY="5756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6084E6C-243F-44B1-ADBF-68541D6A8C2F}" type="pres">
      <dgm:prSet presAssocID="{12D978E6-7013-4B97-A0E0-FEC3A5498EF9}" presName="spacer" presStyleCnt="0"/>
      <dgm:spPr/>
      <dgm:t>
        <a:bodyPr/>
        <a:lstStyle/>
        <a:p>
          <a:pPr rtl="1"/>
          <a:endParaRPr lang="fa-IR"/>
        </a:p>
      </dgm:t>
    </dgm:pt>
    <dgm:pt modelId="{43E0E4E5-B3A0-45B8-BCAC-3E549FB82BC4}" type="pres">
      <dgm:prSet presAssocID="{F9DEEDF6-2325-42F0-8639-A089173AB850}" presName="parentText" presStyleLbl="node1" presStyleIdx="5" presStyleCnt="6" custScaleY="6684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FBE07E06-FBB2-4B3F-BB9C-CC9A7D097D4F}" srcId="{1E0B852C-CAE5-408A-BFE7-549F8739E007}" destId="{907ED2B2-B5B8-4024-BD2D-5CAC96FCCDD0}" srcOrd="3" destOrd="0" parTransId="{88D49C0F-E175-46F9-A2AA-55309A064522}" sibTransId="{E6C102F0-2288-439E-A61F-98AB40DABEA8}"/>
    <dgm:cxn modelId="{7D7D19D3-67B9-4CAB-8D69-A288FBA724AA}" srcId="{1E0B852C-CAE5-408A-BFE7-549F8739E007}" destId="{4C0EEBE4-C4DE-4684-BA0B-1D4C52B05EB7}" srcOrd="4" destOrd="0" parTransId="{EDB4DDF8-2E5F-4699-AD69-E1CB93CAC9F7}" sibTransId="{12D978E6-7013-4B97-A0E0-FEC3A5498EF9}"/>
    <dgm:cxn modelId="{7F9236B6-3DE1-4A68-84A0-A7F04E43F01B}" type="presOf" srcId="{4C0EEBE4-C4DE-4684-BA0B-1D4C52B05EB7}" destId="{9F58D1C0-2FFB-4B8A-A105-EB992DDAFA90}" srcOrd="0" destOrd="0" presId="urn:microsoft.com/office/officeart/2005/8/layout/vList2"/>
    <dgm:cxn modelId="{A5EDD48D-DEA7-43C7-B6F7-3C84D0F6BC5A}" type="presOf" srcId="{B3BF2EC9-3C99-4739-952E-6FDA1F9FC762}" destId="{2ECD7B04-3AE3-4BE8-B81C-852FC768157B}" srcOrd="0" destOrd="0" presId="urn:microsoft.com/office/officeart/2005/8/layout/vList2"/>
    <dgm:cxn modelId="{682EC523-5828-40AE-8A7A-7D2634AA1A07}" type="presOf" srcId="{6BE647BF-1DDF-4486-A331-BDC04DE2ECD0}" destId="{528375B3-D833-4288-9C79-5C3BE74E4694}" srcOrd="0" destOrd="0" presId="urn:microsoft.com/office/officeart/2005/8/layout/vList2"/>
    <dgm:cxn modelId="{4E30293D-16F8-44E5-87D4-F187365743B3}" srcId="{1E0B852C-CAE5-408A-BFE7-549F8739E007}" destId="{F9DEEDF6-2325-42F0-8639-A089173AB850}" srcOrd="5" destOrd="0" parTransId="{859B8FCB-234F-4BBD-A984-49BEAF81F6AE}" sibTransId="{F5341A1E-4A31-4295-A6EB-2917830DEB51}"/>
    <dgm:cxn modelId="{B4D1F6EC-E085-4B28-8EEE-C11DAEE340F5}" srcId="{1E0B852C-CAE5-408A-BFE7-549F8739E007}" destId="{D67DD805-C77A-45B0-83AC-F316A8D4B8B1}" srcOrd="1" destOrd="0" parTransId="{43831CD7-25C3-4594-9823-4079A7756718}" sibTransId="{F82FB68D-676E-4A7F-B63C-9FC885773A18}"/>
    <dgm:cxn modelId="{FC1BFA4F-8EF4-4914-9D13-7289C8F8A5FD}" type="presOf" srcId="{1E0B852C-CAE5-408A-BFE7-549F8739E007}" destId="{C17B85C0-FCD9-4475-853D-F7D84CAE34CC}" srcOrd="0" destOrd="0" presId="urn:microsoft.com/office/officeart/2005/8/layout/vList2"/>
    <dgm:cxn modelId="{36442A49-0DB3-44E4-88C5-3782108C3025}" srcId="{1E0B852C-CAE5-408A-BFE7-549F8739E007}" destId="{6BE647BF-1DDF-4486-A331-BDC04DE2ECD0}" srcOrd="0" destOrd="0" parTransId="{0EB1A896-49F5-4E25-906F-E71C41DA1D53}" sibTransId="{2B5522D6-7677-41DA-BE98-B613DC6AA842}"/>
    <dgm:cxn modelId="{2AF97F80-BEAD-4F14-914F-E1F8F7C14A6D}" type="presOf" srcId="{D67DD805-C77A-45B0-83AC-F316A8D4B8B1}" destId="{9112B68A-A4E6-4D87-83D8-76A80708EFDE}" srcOrd="0" destOrd="0" presId="urn:microsoft.com/office/officeart/2005/8/layout/vList2"/>
    <dgm:cxn modelId="{B25E9BFB-FEBD-482F-8852-1F342B415843}" type="presOf" srcId="{F9DEEDF6-2325-42F0-8639-A089173AB850}" destId="{43E0E4E5-B3A0-45B8-BCAC-3E549FB82BC4}" srcOrd="0" destOrd="0" presId="urn:microsoft.com/office/officeart/2005/8/layout/vList2"/>
    <dgm:cxn modelId="{502D9D43-5DE1-4A28-9234-27E75BEDC07B}" srcId="{1E0B852C-CAE5-408A-BFE7-549F8739E007}" destId="{B3BF2EC9-3C99-4739-952E-6FDA1F9FC762}" srcOrd="2" destOrd="0" parTransId="{55422060-C5C5-44B7-B46F-E186F6FCB579}" sibTransId="{774A7F0E-A108-4934-B6E1-B51C396808F0}"/>
    <dgm:cxn modelId="{A00E6C97-0BD2-4E89-91ED-55808ED1DC2B}" type="presOf" srcId="{907ED2B2-B5B8-4024-BD2D-5CAC96FCCDD0}" destId="{B6D6FD3C-4F81-4840-90A4-D71DC61531A0}" srcOrd="0" destOrd="0" presId="urn:microsoft.com/office/officeart/2005/8/layout/vList2"/>
    <dgm:cxn modelId="{BBB4B20E-A908-443A-8D17-3102619F696B}" type="presParOf" srcId="{C17B85C0-FCD9-4475-853D-F7D84CAE34CC}" destId="{528375B3-D833-4288-9C79-5C3BE74E4694}" srcOrd="0" destOrd="0" presId="urn:microsoft.com/office/officeart/2005/8/layout/vList2"/>
    <dgm:cxn modelId="{9666ADA7-FB8F-4419-A4F6-B1DFFAC6D45C}" type="presParOf" srcId="{C17B85C0-FCD9-4475-853D-F7D84CAE34CC}" destId="{C3E5280E-818D-41AB-B8A9-989323EA7F38}" srcOrd="1" destOrd="0" presId="urn:microsoft.com/office/officeart/2005/8/layout/vList2"/>
    <dgm:cxn modelId="{1FF810C3-4A64-4100-9F71-6F27D2254ED3}" type="presParOf" srcId="{C17B85C0-FCD9-4475-853D-F7D84CAE34CC}" destId="{9112B68A-A4E6-4D87-83D8-76A80708EFDE}" srcOrd="2" destOrd="0" presId="urn:microsoft.com/office/officeart/2005/8/layout/vList2"/>
    <dgm:cxn modelId="{7E9153CB-1E66-470C-9703-231F4285F710}" type="presParOf" srcId="{C17B85C0-FCD9-4475-853D-F7D84CAE34CC}" destId="{13CE4564-EF8C-49EE-AB5B-5FF1B4636371}" srcOrd="3" destOrd="0" presId="urn:microsoft.com/office/officeart/2005/8/layout/vList2"/>
    <dgm:cxn modelId="{E6E31F61-0ECB-405D-98DC-1D45727B4F65}" type="presParOf" srcId="{C17B85C0-FCD9-4475-853D-F7D84CAE34CC}" destId="{2ECD7B04-3AE3-4BE8-B81C-852FC768157B}" srcOrd="4" destOrd="0" presId="urn:microsoft.com/office/officeart/2005/8/layout/vList2"/>
    <dgm:cxn modelId="{F3BC381D-04F6-4496-9839-A10FBE82143D}" type="presParOf" srcId="{C17B85C0-FCD9-4475-853D-F7D84CAE34CC}" destId="{B5287E5E-E36E-456A-B9D2-1D6FB1C85D8C}" srcOrd="5" destOrd="0" presId="urn:microsoft.com/office/officeart/2005/8/layout/vList2"/>
    <dgm:cxn modelId="{58EC5255-B077-4847-9102-BDE4FC0677AF}" type="presParOf" srcId="{C17B85C0-FCD9-4475-853D-F7D84CAE34CC}" destId="{B6D6FD3C-4F81-4840-90A4-D71DC61531A0}" srcOrd="6" destOrd="0" presId="urn:microsoft.com/office/officeart/2005/8/layout/vList2"/>
    <dgm:cxn modelId="{919A8866-347B-4925-B0B1-2345744C40DC}" type="presParOf" srcId="{C17B85C0-FCD9-4475-853D-F7D84CAE34CC}" destId="{B812DA64-B654-45FD-9C77-25D2FDF11D3E}" srcOrd="7" destOrd="0" presId="urn:microsoft.com/office/officeart/2005/8/layout/vList2"/>
    <dgm:cxn modelId="{44EDAAF7-59E3-4CD9-B704-C4A42256A72D}" type="presParOf" srcId="{C17B85C0-FCD9-4475-853D-F7D84CAE34CC}" destId="{9F58D1C0-2FFB-4B8A-A105-EB992DDAFA90}" srcOrd="8" destOrd="0" presId="urn:microsoft.com/office/officeart/2005/8/layout/vList2"/>
    <dgm:cxn modelId="{F24C7326-CC4F-4D08-AE3F-70ADE30F0E3D}" type="presParOf" srcId="{C17B85C0-FCD9-4475-853D-F7D84CAE34CC}" destId="{26084E6C-243F-44B1-ADBF-68541D6A8C2F}" srcOrd="9" destOrd="0" presId="urn:microsoft.com/office/officeart/2005/8/layout/vList2"/>
    <dgm:cxn modelId="{C632F325-D47F-42C7-874C-6B20BC3DBFDF}" type="presParOf" srcId="{C17B85C0-FCD9-4475-853D-F7D84CAE34CC}" destId="{43E0E4E5-B3A0-45B8-BCAC-3E549FB82BC4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8375B3-D833-4288-9C79-5C3BE74E4694}">
      <dsp:nvSpPr>
        <dsp:cNvPr id="0" name=""/>
        <dsp:cNvSpPr/>
      </dsp:nvSpPr>
      <dsp:spPr>
        <a:xfrm>
          <a:off x="0" y="113340"/>
          <a:ext cx="7467600" cy="4615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2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گامي در فرايند توسعة اوراق بهادارسازي عمومي</a:t>
          </a:r>
          <a:endParaRPr lang="en-GB" sz="1500" kern="1200" dirty="0">
            <a:cs typeface="B Nazanin" pitchFamily="2" charset="-78"/>
          </a:endParaRPr>
        </a:p>
      </dsp:txBody>
      <dsp:txXfrm>
        <a:off x="0" y="113340"/>
        <a:ext cx="7467600" cy="461510"/>
      </dsp:txXfrm>
    </dsp:sp>
    <dsp:sp modelId="{9112B68A-A4E6-4D87-83D8-76A80708EFDE}">
      <dsp:nvSpPr>
        <dsp:cNvPr id="0" name=""/>
        <dsp:cNvSpPr/>
      </dsp:nvSpPr>
      <dsp:spPr>
        <a:xfrm>
          <a:off x="0" y="618051"/>
          <a:ext cx="7467600" cy="461510"/>
        </a:xfrm>
        <a:prstGeom prst="roundRect">
          <a:avLst/>
        </a:prstGeom>
        <a:solidFill>
          <a:schemeClr val="accent2">
            <a:hueOff val="-2315366"/>
            <a:satOff val="4762"/>
            <a:lumOff val="-364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2">
              <a:hueOff val="-2315366"/>
              <a:satOff val="4762"/>
              <a:lumOff val="-364"/>
              <a:alphaOff val="0"/>
              <a:shade val="30000"/>
              <a:satMod val="150000"/>
              <a:alpha val="3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اين‌جا نيز كسري منابع انگيزة اوراق بهادارسازي بوده است</a:t>
          </a:r>
          <a:endParaRPr lang="en-GB" sz="1500" kern="1200" dirty="0">
            <a:cs typeface="B Nazanin" pitchFamily="2" charset="-78"/>
          </a:endParaRPr>
        </a:p>
      </dsp:txBody>
      <dsp:txXfrm>
        <a:off x="0" y="618051"/>
        <a:ext cx="7467600" cy="461510"/>
      </dsp:txXfrm>
    </dsp:sp>
    <dsp:sp modelId="{2ECD7B04-3AE3-4BE8-B81C-852FC768157B}">
      <dsp:nvSpPr>
        <dsp:cNvPr id="0" name=""/>
        <dsp:cNvSpPr/>
      </dsp:nvSpPr>
      <dsp:spPr>
        <a:xfrm>
          <a:off x="0" y="1122761"/>
          <a:ext cx="7467600" cy="461510"/>
        </a:xfrm>
        <a:prstGeom prst="roundRect">
          <a:avLst/>
        </a:prstGeom>
        <a:solidFill>
          <a:schemeClr val="accent2">
            <a:hueOff val="-4630732"/>
            <a:satOff val="9524"/>
            <a:lumOff val="-728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2">
              <a:hueOff val="-4630732"/>
              <a:satOff val="9524"/>
              <a:lumOff val="-728"/>
              <a:alphaOff val="0"/>
              <a:shade val="30000"/>
              <a:satMod val="150000"/>
              <a:alpha val="3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وجود ساير انگيزه‌ها</a:t>
          </a:r>
          <a:endParaRPr lang="en-GB" sz="1500" kern="1200" dirty="0">
            <a:cs typeface="B Nazanin" pitchFamily="2" charset="-78"/>
          </a:endParaRPr>
        </a:p>
      </dsp:txBody>
      <dsp:txXfrm>
        <a:off x="0" y="1122761"/>
        <a:ext cx="7467600" cy="461510"/>
      </dsp:txXfrm>
    </dsp:sp>
    <dsp:sp modelId="{B6D6FD3C-4F81-4840-90A4-D71DC61531A0}">
      <dsp:nvSpPr>
        <dsp:cNvPr id="0" name=""/>
        <dsp:cNvSpPr/>
      </dsp:nvSpPr>
      <dsp:spPr>
        <a:xfrm>
          <a:off x="0" y="1627471"/>
          <a:ext cx="7467600" cy="461510"/>
        </a:xfrm>
        <a:prstGeom prst="roundRect">
          <a:avLst/>
        </a:prstGeom>
        <a:solidFill>
          <a:schemeClr val="accent2">
            <a:hueOff val="-6946097"/>
            <a:satOff val="14286"/>
            <a:lumOff val="-1092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2">
              <a:hueOff val="-6946097"/>
              <a:satOff val="14286"/>
              <a:lumOff val="-1092"/>
              <a:alphaOff val="0"/>
              <a:shade val="30000"/>
              <a:satMod val="150000"/>
              <a:alpha val="3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حجم قابل‌ملاحظه و ثبات نسبي در مقابل عدم‌ثبات در صنعت بيمه </a:t>
          </a:r>
          <a:endParaRPr lang="en-GB" sz="1500" kern="1200" dirty="0" smtClean="0">
            <a:cs typeface="B Nazanin" pitchFamily="2" charset="-78"/>
          </a:endParaRPr>
        </a:p>
      </dsp:txBody>
      <dsp:txXfrm>
        <a:off x="0" y="1627471"/>
        <a:ext cx="7467600" cy="461510"/>
      </dsp:txXfrm>
    </dsp:sp>
    <dsp:sp modelId="{9F58D1C0-2FFB-4B8A-A105-EB992DDAFA90}">
      <dsp:nvSpPr>
        <dsp:cNvPr id="0" name=""/>
        <dsp:cNvSpPr/>
      </dsp:nvSpPr>
      <dsp:spPr>
        <a:xfrm>
          <a:off x="0" y="2132181"/>
          <a:ext cx="7467600" cy="461510"/>
        </a:xfrm>
        <a:prstGeom prst="roundRect">
          <a:avLst/>
        </a:prstGeom>
        <a:solidFill>
          <a:schemeClr val="accent2">
            <a:hueOff val="-9261464"/>
            <a:satOff val="19048"/>
            <a:lumOff val="-1457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2">
              <a:hueOff val="-9261464"/>
              <a:satOff val="19048"/>
              <a:lumOff val="-1457"/>
              <a:alphaOff val="0"/>
              <a:shade val="30000"/>
              <a:satMod val="150000"/>
              <a:alpha val="3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بلاياي طبيعي گام نخست اوراق بهادارسازي</a:t>
          </a:r>
          <a:endParaRPr lang="fa-IR" sz="1500" kern="1200" dirty="0"/>
        </a:p>
      </dsp:txBody>
      <dsp:txXfrm>
        <a:off x="0" y="2132181"/>
        <a:ext cx="7467600" cy="461510"/>
      </dsp:txXfrm>
    </dsp:sp>
    <dsp:sp modelId="{0A304742-3EB8-402A-B042-5369C5A13476}">
      <dsp:nvSpPr>
        <dsp:cNvPr id="0" name=""/>
        <dsp:cNvSpPr/>
      </dsp:nvSpPr>
      <dsp:spPr>
        <a:xfrm>
          <a:off x="0" y="2636891"/>
          <a:ext cx="7467600" cy="461510"/>
        </a:xfrm>
        <a:prstGeom prst="roundRect">
          <a:avLst/>
        </a:prstGeom>
        <a:solidFill>
          <a:schemeClr val="accent2">
            <a:hueOff val="-11576830"/>
            <a:satOff val="23810"/>
            <a:lumOff val="-1821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2">
              <a:hueOff val="-11576830"/>
              <a:satOff val="23810"/>
              <a:lumOff val="-1821"/>
              <a:alphaOff val="0"/>
              <a:shade val="30000"/>
              <a:satMod val="150000"/>
              <a:alpha val="3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smtClean="0">
              <a:ln w="0">
                <a:solidFill>
                  <a:srgbClr val="FFFFFF"/>
                </a:solidFill>
                <a:prstDash val="solid"/>
              </a:ln>
              <a:gradFill flip="none">
                <a:gsLst>
                  <a:gs pos="40000">
                    <a:srgbClr val="FA8D3D">
                      <a:shade val="80000"/>
                    </a:srgbClr>
                  </a:gs>
                  <a:gs pos="45000">
                    <a:srgbClr val="FA8D3D">
                      <a:shade val="100000"/>
                    </a:srgbClr>
                  </a:gs>
                </a:gsLst>
                <a:lin ang="16200000"/>
              </a:gradFill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اول بار در 1973 از مفهوم اوراق بهادارسازي بيمه استفاده شد: مشتقه‌هاي بيمه (آتي بيمة اتكايي)</a:t>
          </a:r>
          <a:endParaRPr lang="fa-IR" sz="1500" kern="1200" dirty="0"/>
        </a:p>
      </dsp:txBody>
      <dsp:txXfrm>
        <a:off x="0" y="2636891"/>
        <a:ext cx="7467600" cy="461510"/>
      </dsp:txXfrm>
    </dsp:sp>
    <dsp:sp modelId="{D889B602-CB70-4164-986A-E42FBC78C465}">
      <dsp:nvSpPr>
        <dsp:cNvPr id="0" name=""/>
        <dsp:cNvSpPr/>
      </dsp:nvSpPr>
      <dsp:spPr>
        <a:xfrm>
          <a:off x="0" y="3141601"/>
          <a:ext cx="7467600" cy="461510"/>
        </a:xfrm>
        <a:prstGeom prst="roundRect">
          <a:avLst/>
        </a:prstGeom>
        <a:solidFill>
          <a:schemeClr val="accent2">
            <a:hueOff val="-13892195"/>
            <a:satOff val="28572"/>
            <a:lumOff val="-2185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2">
              <a:hueOff val="-13892195"/>
              <a:satOff val="28572"/>
              <a:lumOff val="-2185"/>
              <a:alphaOff val="0"/>
              <a:shade val="30000"/>
              <a:satMod val="150000"/>
              <a:alpha val="3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fa-IR" sz="1500" i="0" u="none" strike="noStrike" kern="1200" cap="none" spc="0" normalizeH="0" baseline="0" noProof="0" smtClean="0">
              <a:ln w="0">
                <a:solidFill>
                  <a:srgbClr val="FFFFFF"/>
                </a:solidFill>
                <a:prstDash val="solid"/>
              </a:ln>
              <a:gradFill flip="none">
                <a:gsLst>
                  <a:gs pos="40000">
                    <a:srgbClr val="FA8D3D">
                      <a:shade val="80000"/>
                    </a:srgbClr>
                  </a:gs>
                  <a:gs pos="45000">
                    <a:srgbClr val="FA8D3D">
                      <a:shade val="100000"/>
                    </a:srgbClr>
                  </a:gs>
                </a:gsLst>
                <a:lin ang="16200000"/>
              </a:gradFill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uLnTx/>
              <a:uFillTx/>
              <a:latin typeface="Trebuchet MS"/>
              <a:ea typeface="+mj-ea"/>
              <a:cs typeface="B Zar" pitchFamily="2" charset="-78"/>
            </a:rPr>
            <a:t>اوايل دهة 70 محصولات اوراق بهادارسازي‌شدة مالي (اوراق به</a:t>
          </a:r>
          <a:r>
            <a:rPr kumimoji="0" lang="fa-IR" sz="1500" i="0" u="none" strike="noStrike" kern="1200" cap="none" spc="0" normalizeH="0" noProof="0" smtClean="0">
              <a:ln w="0">
                <a:solidFill>
                  <a:srgbClr val="FFFFFF"/>
                </a:solidFill>
                <a:prstDash val="solid"/>
              </a:ln>
              <a:gradFill flip="none">
                <a:gsLst>
                  <a:gs pos="40000">
                    <a:srgbClr val="FA8D3D">
                      <a:shade val="80000"/>
                    </a:srgbClr>
                  </a:gs>
                  <a:gs pos="45000">
                    <a:srgbClr val="FA8D3D">
                      <a:shade val="100000"/>
                    </a:srgbClr>
                  </a:gs>
                </a:gsLst>
                <a:lin ang="16200000"/>
              </a:gradFill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uLnTx/>
              <a:uFillTx/>
              <a:latin typeface="Trebuchet MS"/>
              <a:ea typeface="+mj-ea"/>
              <a:cs typeface="B Zar" pitchFamily="2" charset="-78"/>
            </a:rPr>
            <a:t> پشتوانة وام‌هاي رهني) معامله شد. </a:t>
          </a:r>
          <a:endParaRPr kumimoji="0" lang="fa-IR" sz="1500" i="0" u="none" strike="noStrike" kern="1200" cap="none" spc="0" normalizeH="0" noProof="0" dirty="0" smtClean="0">
            <a:ln w="0">
              <a:solidFill>
                <a:srgbClr val="FFFFFF"/>
              </a:solidFill>
              <a:prstDash val="solid"/>
            </a:ln>
            <a:gradFill flip="none">
              <a:gsLst>
                <a:gs pos="40000">
                  <a:srgbClr val="FA8D3D">
                    <a:shade val="80000"/>
                  </a:srgbClr>
                </a:gs>
                <a:gs pos="45000">
                  <a:srgbClr val="FA8D3D">
                    <a:shade val="100000"/>
                  </a:srgbClr>
                </a:gs>
              </a:gsLst>
              <a:lin ang="16200000"/>
            </a:gradFill>
            <a:effectLst>
              <a:outerShdw blurRad="23036" dist="23036" dir="5400000" algn="tl">
                <a:srgbClr val="656565">
                  <a:alpha val="65000"/>
                </a:srgbClr>
              </a:outerShdw>
              <a:reflection blurRad="12700" stA="25000" endPos="55000" dist="5000" dir="5400000" sy="-100000" algn="bl" rotWithShape="0"/>
            </a:effectLst>
            <a:uLnTx/>
            <a:uFillTx/>
            <a:latin typeface="Trebuchet MS"/>
            <a:ea typeface="+mj-ea"/>
            <a:cs typeface="B Zar" pitchFamily="2" charset="-78"/>
          </a:endParaRPr>
        </a:p>
      </dsp:txBody>
      <dsp:txXfrm>
        <a:off x="0" y="3141601"/>
        <a:ext cx="7467600" cy="461510"/>
      </dsp:txXfrm>
    </dsp:sp>
    <dsp:sp modelId="{F7EEC6EE-901E-4537-B7B7-16DDCFE840E3}">
      <dsp:nvSpPr>
        <dsp:cNvPr id="0" name=""/>
        <dsp:cNvSpPr/>
      </dsp:nvSpPr>
      <dsp:spPr>
        <a:xfrm>
          <a:off x="0" y="3646311"/>
          <a:ext cx="7467600" cy="461510"/>
        </a:xfrm>
        <a:prstGeom prst="roundRect">
          <a:avLst/>
        </a:prstGeom>
        <a:solidFill>
          <a:schemeClr val="accent2">
            <a:hueOff val="-16207560"/>
            <a:satOff val="33334"/>
            <a:lumOff val="-2549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2">
              <a:hueOff val="-16207560"/>
              <a:satOff val="33334"/>
              <a:lumOff val="-2549"/>
              <a:alphaOff val="0"/>
              <a:shade val="30000"/>
              <a:satMod val="150000"/>
              <a:alpha val="3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baseline="0" smtClean="0">
              <a:ln w="0">
                <a:solidFill>
                  <a:srgbClr val="FFFFFF"/>
                </a:solidFill>
                <a:prstDash val="solid"/>
              </a:ln>
              <a:gradFill flip="none">
                <a:gsLst>
                  <a:gs pos="40000">
                    <a:srgbClr val="FA8D3D">
                      <a:shade val="80000"/>
                    </a:srgbClr>
                  </a:gs>
                  <a:gs pos="45000">
                    <a:srgbClr val="FA8D3D">
                      <a:shade val="100000"/>
                    </a:srgbClr>
                  </a:gs>
                </a:gsLst>
                <a:lin ang="16200000"/>
              </a:gradFill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اوراق</a:t>
          </a:r>
          <a:r>
            <a:rPr lang="fa-IR" sz="1500" kern="1200" smtClean="0">
              <a:ln w="0">
                <a:solidFill>
                  <a:srgbClr val="FFFFFF"/>
                </a:solidFill>
                <a:prstDash val="solid"/>
              </a:ln>
              <a:gradFill flip="none">
                <a:gsLst>
                  <a:gs pos="40000">
                    <a:srgbClr val="FA8D3D">
                      <a:shade val="80000"/>
                    </a:srgbClr>
                  </a:gs>
                  <a:gs pos="45000">
                    <a:srgbClr val="FA8D3D">
                      <a:shade val="100000"/>
                    </a:srgbClr>
                  </a:gs>
                </a:gsLst>
                <a:lin ang="16200000"/>
              </a:gradFill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 بهادارسازي بيمه به مثابة ابزار مديريت ريسك مالي </a:t>
          </a:r>
          <a:endParaRPr lang="fa-IR" sz="1500" kern="1200" dirty="0" smtClean="0">
            <a:ln w="0">
              <a:solidFill>
                <a:srgbClr val="FFFFFF"/>
              </a:solidFill>
              <a:prstDash val="solid"/>
            </a:ln>
            <a:gradFill flip="none">
              <a:gsLst>
                <a:gs pos="40000">
                  <a:srgbClr val="FA8D3D">
                    <a:shade val="80000"/>
                  </a:srgbClr>
                </a:gs>
                <a:gs pos="45000">
                  <a:srgbClr val="FA8D3D">
                    <a:shade val="100000"/>
                  </a:srgbClr>
                </a:gs>
              </a:gsLst>
              <a:lin ang="16200000"/>
            </a:gradFill>
            <a:effectLst>
              <a:outerShdw blurRad="23036" dist="23036" dir="5400000" algn="tl">
                <a:srgbClr val="656565">
                  <a:alpha val="65000"/>
                </a:srgbClr>
              </a:outerShdw>
              <a:reflection blurRad="12700" stA="25000" endPos="55000" dist="5000" dir="5400000" sy="-100000" algn="bl" rotWithShape="0"/>
            </a:effectLst>
            <a:latin typeface="Trebuchet MS"/>
            <a:ea typeface="+mj-ea"/>
            <a:cs typeface="B Zar" pitchFamily="2" charset="-78"/>
          </a:endParaRPr>
        </a:p>
      </dsp:txBody>
      <dsp:txXfrm>
        <a:off x="0" y="3646311"/>
        <a:ext cx="7467600" cy="46151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8375B3-D833-4288-9C79-5C3BE74E4694}">
      <dsp:nvSpPr>
        <dsp:cNvPr id="0" name=""/>
        <dsp:cNvSpPr/>
      </dsp:nvSpPr>
      <dsp:spPr>
        <a:xfrm>
          <a:off x="0" y="79903"/>
          <a:ext cx="7467600" cy="9742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2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مثالي از كاربرد مفهوم سوآپ در بورس ريسك</a:t>
          </a:r>
          <a:endParaRPr lang="en-GB" sz="1900" kern="1200" dirty="0">
            <a:cs typeface="B Nazanin" pitchFamily="2" charset="-78"/>
          </a:endParaRPr>
        </a:p>
      </dsp:txBody>
      <dsp:txXfrm>
        <a:off x="0" y="79903"/>
        <a:ext cx="7467600" cy="974299"/>
      </dsp:txXfrm>
    </dsp:sp>
    <dsp:sp modelId="{9112B68A-A4E6-4D87-83D8-76A80708EFDE}">
      <dsp:nvSpPr>
        <dsp:cNvPr id="0" name=""/>
        <dsp:cNvSpPr/>
      </dsp:nvSpPr>
      <dsp:spPr>
        <a:xfrm>
          <a:off x="0" y="1108922"/>
          <a:ext cx="7467600" cy="974299"/>
        </a:xfrm>
        <a:prstGeom prst="roundRect">
          <a:avLst/>
        </a:prstGeom>
        <a:solidFill>
          <a:schemeClr val="accent2">
            <a:hueOff val="-5402520"/>
            <a:satOff val="11111"/>
            <a:lumOff val="-850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2">
              <a:hueOff val="-5402520"/>
              <a:satOff val="11111"/>
              <a:lumOff val="-850"/>
              <a:alphaOff val="0"/>
              <a:shade val="30000"/>
              <a:satMod val="150000"/>
              <a:alpha val="3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بورس مبتني بر سامانة كامپيوتري كه به اعضا اجازه مي‌دهد در معرض ريسك بلايا </a:t>
          </a:r>
          <a:r>
            <a:rPr lang="en-US" sz="1900" kern="12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(catastrophe exposure)</a:t>
          </a:r>
          <a:r>
            <a:rPr lang="fa-IR" sz="1900" kern="12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 خود را سوآپ كنند. مبادلة در معرض ريسك‌هاي كتبي</a:t>
          </a:r>
          <a:endParaRPr lang="en-GB" sz="1900" kern="1200" dirty="0">
            <a:cs typeface="B Nazanin" pitchFamily="2" charset="-78"/>
          </a:endParaRPr>
        </a:p>
      </dsp:txBody>
      <dsp:txXfrm>
        <a:off x="0" y="1108922"/>
        <a:ext cx="7467600" cy="974299"/>
      </dsp:txXfrm>
    </dsp:sp>
    <dsp:sp modelId="{2ECD7B04-3AE3-4BE8-B81C-852FC768157B}">
      <dsp:nvSpPr>
        <dsp:cNvPr id="0" name=""/>
        <dsp:cNvSpPr/>
      </dsp:nvSpPr>
      <dsp:spPr>
        <a:xfrm>
          <a:off x="0" y="2137941"/>
          <a:ext cx="7467600" cy="974299"/>
        </a:xfrm>
        <a:prstGeom prst="roundRect">
          <a:avLst/>
        </a:prstGeom>
        <a:solidFill>
          <a:schemeClr val="accent2">
            <a:hueOff val="-10805041"/>
            <a:satOff val="22223"/>
            <a:lumOff val="-1699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2">
              <a:hueOff val="-10805041"/>
              <a:satOff val="22223"/>
              <a:lumOff val="-1699"/>
              <a:alphaOff val="0"/>
              <a:shade val="30000"/>
              <a:satMod val="150000"/>
              <a:alpha val="3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ريسك‌هاي موجود </a:t>
          </a:r>
          <a:r>
            <a:rPr lang="fa-IR" sz="1900" kern="12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قابل‌معامله روي سيستم الكترونيك آگهي، متعاقباً مذاكره و سپس </a:t>
          </a:r>
          <a:r>
            <a:rPr lang="fa-IR" sz="1900" kern="12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معاملة </a:t>
          </a:r>
          <a:r>
            <a:rPr lang="fa-IR" sz="1900" kern="12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نهايي مي‌شود</a:t>
          </a:r>
          <a:endParaRPr lang="en-GB" sz="1900" kern="1200" dirty="0">
            <a:cs typeface="B Nazanin" pitchFamily="2" charset="-78"/>
          </a:endParaRPr>
        </a:p>
      </dsp:txBody>
      <dsp:txXfrm>
        <a:off x="0" y="2137941"/>
        <a:ext cx="7467600" cy="974299"/>
      </dsp:txXfrm>
    </dsp:sp>
    <dsp:sp modelId="{B6D6FD3C-4F81-4840-90A4-D71DC61531A0}">
      <dsp:nvSpPr>
        <dsp:cNvPr id="0" name=""/>
        <dsp:cNvSpPr/>
      </dsp:nvSpPr>
      <dsp:spPr>
        <a:xfrm>
          <a:off x="0" y="3166960"/>
          <a:ext cx="7467600" cy="974299"/>
        </a:xfrm>
        <a:prstGeom prst="roundRect">
          <a:avLst/>
        </a:prstGeom>
        <a:solidFill>
          <a:schemeClr val="accent2">
            <a:hueOff val="-16207560"/>
            <a:satOff val="33334"/>
            <a:lumOff val="-2549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2">
              <a:hueOff val="-16207560"/>
              <a:satOff val="33334"/>
              <a:lumOff val="-2549"/>
              <a:alphaOff val="0"/>
              <a:shade val="30000"/>
              <a:satMod val="150000"/>
              <a:alpha val="3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>
              <a:ln w="0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مورد مشابه </a:t>
          </a:r>
          <a:r>
            <a:rPr lang="en-US" sz="1900" kern="1200" dirty="0" smtClean="0">
              <a:ln w="0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CATEX</a:t>
          </a:r>
          <a:r>
            <a:rPr lang="fa-IR" sz="1900" kern="1200" dirty="0" smtClean="0">
              <a:ln w="0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 برمودا است. </a:t>
          </a:r>
          <a:endParaRPr lang="en-GB" sz="19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  <a:reflection blurRad="12700" stA="25000" endPos="55000" dist="5000" dir="5400000" sy="-100000" algn="bl" rotWithShape="0"/>
            </a:effectLst>
            <a:cs typeface="B Nazanin" pitchFamily="2" charset="-78"/>
          </a:endParaRPr>
        </a:p>
      </dsp:txBody>
      <dsp:txXfrm>
        <a:off x="0" y="3166960"/>
        <a:ext cx="7467600" cy="974299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4C8143-1C1E-4F37-B014-081E1166093B}">
      <dsp:nvSpPr>
        <dsp:cNvPr id="0" name=""/>
        <dsp:cNvSpPr/>
      </dsp:nvSpPr>
      <dsp:spPr>
        <a:xfrm>
          <a:off x="168020" y="38322"/>
          <a:ext cx="4144518" cy="414451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chemeClr val="accent1">
              <a:alpha val="5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b="0" kern="1200" dirty="0" smtClean="0">
              <a:cs typeface="B Titr" pitchFamily="2" charset="-78"/>
            </a:rPr>
            <a:t>اوراق </a:t>
          </a:r>
          <a:endParaRPr lang="en-US" sz="4000" b="0" kern="1200" dirty="0" smtClean="0">
            <a:cs typeface="B Titr" pitchFamily="2" charset="-78"/>
          </a:endParaRPr>
        </a:p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b="0" kern="1200" dirty="0" smtClean="0">
              <a:cs typeface="B Titr" pitchFamily="2" charset="-78"/>
            </a:rPr>
            <a:t>بلاياي طبيعي</a:t>
          </a:r>
          <a:endParaRPr lang="fa-IR" sz="4000" b="0" kern="1200" dirty="0">
            <a:cs typeface="B Titr" pitchFamily="2" charset="-78"/>
          </a:endParaRPr>
        </a:p>
      </dsp:txBody>
      <dsp:txXfrm>
        <a:off x="746759" y="527050"/>
        <a:ext cx="2389632" cy="3167062"/>
      </dsp:txXfrm>
    </dsp:sp>
    <dsp:sp modelId="{EDE2DD8F-32EF-4358-A7FA-766D2D0ADF29}">
      <dsp:nvSpPr>
        <dsp:cNvPr id="0" name=""/>
        <dsp:cNvSpPr/>
      </dsp:nvSpPr>
      <dsp:spPr>
        <a:xfrm>
          <a:off x="3155060" y="38322"/>
          <a:ext cx="4144518" cy="414451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chemeClr val="accent1">
              <a:alpha val="5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b="0" kern="1200" dirty="0" smtClean="0">
              <a:cs typeface="B Titr" pitchFamily="2" charset="-78"/>
            </a:rPr>
            <a:t>صندوق </a:t>
          </a:r>
          <a:endParaRPr lang="en-US" sz="4000" b="0" kern="1200" dirty="0" smtClean="0">
            <a:cs typeface="B Titr" pitchFamily="2" charset="-78"/>
          </a:endParaRPr>
        </a:p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b="0" kern="1200" dirty="0" smtClean="0">
              <a:cs typeface="B Titr" pitchFamily="2" charset="-78"/>
            </a:rPr>
            <a:t>بلاياي طبيعي</a:t>
          </a:r>
          <a:endParaRPr lang="en-US" sz="4000" b="0" kern="1200" dirty="0">
            <a:cs typeface="B Titr" pitchFamily="2" charset="-78"/>
          </a:endParaRPr>
        </a:p>
      </dsp:txBody>
      <dsp:txXfrm>
        <a:off x="4331208" y="527050"/>
        <a:ext cx="2389632" cy="3167062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8375B3-D833-4288-9C79-5C3BE74E4694}">
      <dsp:nvSpPr>
        <dsp:cNvPr id="0" name=""/>
        <dsp:cNvSpPr/>
      </dsp:nvSpPr>
      <dsp:spPr>
        <a:xfrm>
          <a:off x="0" y="539692"/>
          <a:ext cx="7467600" cy="5845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2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درك درست از اوراق بهادارسازي در بازار سرمايه و بيمه</a:t>
          </a:r>
          <a:endParaRPr lang="en-GB" sz="1900" kern="1200" dirty="0">
            <a:cs typeface="B Nazanin" pitchFamily="2" charset="-78"/>
          </a:endParaRPr>
        </a:p>
      </dsp:txBody>
      <dsp:txXfrm>
        <a:off x="0" y="539692"/>
        <a:ext cx="7467600" cy="584579"/>
      </dsp:txXfrm>
    </dsp:sp>
    <dsp:sp modelId="{9112B68A-A4E6-4D87-83D8-76A80708EFDE}">
      <dsp:nvSpPr>
        <dsp:cNvPr id="0" name=""/>
        <dsp:cNvSpPr/>
      </dsp:nvSpPr>
      <dsp:spPr>
        <a:xfrm>
          <a:off x="0" y="1178992"/>
          <a:ext cx="7467600" cy="584579"/>
        </a:xfrm>
        <a:prstGeom prst="roundRect">
          <a:avLst/>
        </a:prstGeom>
        <a:solidFill>
          <a:schemeClr val="accent2">
            <a:hueOff val="-4051890"/>
            <a:satOff val="8333"/>
            <a:lumOff val="-637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2">
              <a:hueOff val="-4051890"/>
              <a:satOff val="8333"/>
              <a:lumOff val="-637"/>
              <a:alphaOff val="0"/>
              <a:shade val="30000"/>
              <a:satMod val="150000"/>
              <a:alpha val="3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جدايي وظيفه‌اي: جدابودن وظايف بيمه و تأمين مالي در شركت‌هاي بيمه به اين فرايند كمك نمي‌كند. </a:t>
          </a:r>
          <a:endParaRPr lang="en-GB" sz="1900" kern="1200" dirty="0">
            <a:cs typeface="B Nazanin" pitchFamily="2" charset="-78"/>
          </a:endParaRPr>
        </a:p>
      </dsp:txBody>
      <dsp:txXfrm>
        <a:off x="0" y="1178992"/>
        <a:ext cx="7467600" cy="584579"/>
      </dsp:txXfrm>
    </dsp:sp>
    <dsp:sp modelId="{2ECD7B04-3AE3-4BE8-B81C-852FC768157B}">
      <dsp:nvSpPr>
        <dsp:cNvPr id="0" name=""/>
        <dsp:cNvSpPr/>
      </dsp:nvSpPr>
      <dsp:spPr>
        <a:xfrm>
          <a:off x="0" y="1818291"/>
          <a:ext cx="7467600" cy="584579"/>
        </a:xfrm>
        <a:prstGeom prst="roundRect">
          <a:avLst/>
        </a:prstGeom>
        <a:solidFill>
          <a:schemeClr val="accent2">
            <a:hueOff val="-8103780"/>
            <a:satOff val="16667"/>
            <a:lumOff val="-1274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2">
              <a:hueOff val="-8103780"/>
              <a:satOff val="16667"/>
              <a:lumOff val="-1274"/>
              <a:alphaOff val="0"/>
              <a:shade val="30000"/>
              <a:satMod val="150000"/>
              <a:alpha val="3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اطلاعات و فن‌آوري</a:t>
          </a:r>
          <a:endParaRPr lang="en-GB" sz="1900" kern="1200" dirty="0">
            <a:cs typeface="B Nazanin" pitchFamily="2" charset="-78"/>
          </a:endParaRPr>
        </a:p>
      </dsp:txBody>
      <dsp:txXfrm>
        <a:off x="0" y="1818291"/>
        <a:ext cx="7467600" cy="584579"/>
      </dsp:txXfrm>
    </dsp:sp>
    <dsp:sp modelId="{B6D6FD3C-4F81-4840-90A4-D71DC61531A0}">
      <dsp:nvSpPr>
        <dsp:cNvPr id="0" name=""/>
        <dsp:cNvSpPr/>
      </dsp:nvSpPr>
      <dsp:spPr>
        <a:xfrm>
          <a:off x="0" y="2457591"/>
          <a:ext cx="7467600" cy="584579"/>
        </a:xfrm>
        <a:prstGeom prst="roundRect">
          <a:avLst/>
        </a:prstGeom>
        <a:solidFill>
          <a:schemeClr val="accent2">
            <a:hueOff val="-12155671"/>
            <a:satOff val="25001"/>
            <a:lumOff val="-1912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2">
              <a:hueOff val="-12155671"/>
              <a:satOff val="25001"/>
              <a:lumOff val="-1912"/>
              <a:alphaOff val="0"/>
              <a:shade val="30000"/>
              <a:satMod val="150000"/>
              <a:alpha val="3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مشكل قيمت‌گذاري</a:t>
          </a:r>
          <a:endParaRPr lang="en-GB" sz="1900" kern="1200" dirty="0" smtClean="0">
            <a:cs typeface="B Nazanin" pitchFamily="2" charset="-78"/>
          </a:endParaRPr>
        </a:p>
      </dsp:txBody>
      <dsp:txXfrm>
        <a:off x="0" y="2457591"/>
        <a:ext cx="7467600" cy="584579"/>
      </dsp:txXfrm>
    </dsp:sp>
    <dsp:sp modelId="{9F58D1C0-2FFB-4B8A-A105-EB992DDAFA90}">
      <dsp:nvSpPr>
        <dsp:cNvPr id="0" name=""/>
        <dsp:cNvSpPr/>
      </dsp:nvSpPr>
      <dsp:spPr>
        <a:xfrm>
          <a:off x="0" y="3096890"/>
          <a:ext cx="7467600" cy="584579"/>
        </a:xfrm>
        <a:prstGeom prst="roundRect">
          <a:avLst/>
        </a:prstGeom>
        <a:solidFill>
          <a:schemeClr val="accent2">
            <a:hueOff val="-16207560"/>
            <a:satOff val="33334"/>
            <a:lumOff val="-2549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2">
              <a:hueOff val="-16207560"/>
              <a:satOff val="33334"/>
              <a:lumOff val="-2549"/>
              <a:alphaOff val="0"/>
              <a:shade val="30000"/>
              <a:satMod val="150000"/>
              <a:alpha val="3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مسايل حسابداري/مالياتي/قانوني</a:t>
          </a:r>
          <a:endParaRPr lang="fa-IR" sz="1900" kern="1200" dirty="0"/>
        </a:p>
      </dsp:txBody>
      <dsp:txXfrm>
        <a:off x="0" y="3096890"/>
        <a:ext cx="7467600" cy="58457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8375B3-D833-4288-9C79-5C3BE74E4694}">
      <dsp:nvSpPr>
        <dsp:cNvPr id="0" name=""/>
        <dsp:cNvSpPr/>
      </dsp:nvSpPr>
      <dsp:spPr>
        <a:xfrm>
          <a:off x="0" y="195420"/>
          <a:ext cx="7467600" cy="123069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ملاحظات مشابه در مورد اوراق بهادارسازي محصولات غيربيمه‌اي</a:t>
          </a:r>
          <a:endParaRPr lang="en-GB" sz="2400" kern="1200" dirty="0">
            <a:cs typeface="B Nazanin" pitchFamily="2" charset="-78"/>
          </a:endParaRPr>
        </a:p>
      </dsp:txBody>
      <dsp:txXfrm>
        <a:off x="0" y="195420"/>
        <a:ext cx="7467600" cy="1230693"/>
      </dsp:txXfrm>
    </dsp:sp>
    <dsp:sp modelId="{9112B68A-A4E6-4D87-83D8-76A80708EFDE}">
      <dsp:nvSpPr>
        <dsp:cNvPr id="0" name=""/>
        <dsp:cNvSpPr/>
      </dsp:nvSpPr>
      <dsp:spPr>
        <a:xfrm>
          <a:off x="0" y="1495234"/>
          <a:ext cx="7467600" cy="1230693"/>
        </a:xfrm>
        <a:prstGeom prst="roundRect">
          <a:avLst/>
        </a:prstGeom>
        <a:solidFill>
          <a:schemeClr val="accent2">
            <a:hueOff val="-8103780"/>
            <a:satOff val="16667"/>
            <a:lumOff val="-127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گامي در مراحل تكوين؛ اوراق بهادارسازي بيمه مرحله‌اي تكميلي از بيمة سنتي و نه تهديدي براي آن</a:t>
          </a:r>
          <a:endParaRPr lang="en-GB" sz="2400" kern="1200" dirty="0">
            <a:cs typeface="B Nazanin" pitchFamily="2" charset="-78"/>
          </a:endParaRPr>
        </a:p>
      </dsp:txBody>
      <dsp:txXfrm>
        <a:off x="0" y="1495234"/>
        <a:ext cx="7467600" cy="1230693"/>
      </dsp:txXfrm>
    </dsp:sp>
    <dsp:sp modelId="{2ECD7B04-3AE3-4BE8-B81C-852FC768157B}">
      <dsp:nvSpPr>
        <dsp:cNvPr id="0" name=""/>
        <dsp:cNvSpPr/>
      </dsp:nvSpPr>
      <dsp:spPr>
        <a:xfrm>
          <a:off x="0" y="2795048"/>
          <a:ext cx="7467600" cy="1230693"/>
        </a:xfrm>
        <a:prstGeom prst="roundRect">
          <a:avLst/>
        </a:prstGeom>
        <a:solidFill>
          <a:schemeClr val="accent2">
            <a:hueOff val="-16207560"/>
            <a:satOff val="33334"/>
            <a:lumOff val="-254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اوراق بهادارسازي به مثابة ابزاري جهت مديريت ريسك مالي و تأمين مالي، </a:t>
          </a:r>
          <a:r>
            <a:rPr lang="fa-IR" sz="2400" kern="12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مثلاً با </a:t>
          </a:r>
          <a:r>
            <a:rPr lang="fa-IR" sz="2400" kern="12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مخاطب قراردادن ريسك بلاياي طبيعي، اهداف بيمه‌گران را تأمين مي‌كند. </a:t>
          </a:r>
          <a:endParaRPr lang="en-GB" sz="2400" kern="1200" dirty="0">
            <a:cs typeface="B Nazanin" pitchFamily="2" charset="-78"/>
          </a:endParaRPr>
        </a:p>
      </dsp:txBody>
      <dsp:txXfrm>
        <a:off x="0" y="2795048"/>
        <a:ext cx="7467600" cy="123069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B18222-FC95-4E63-AD2F-BAF59EBAAF60}">
      <dsp:nvSpPr>
        <dsp:cNvPr id="0" name=""/>
        <dsp:cNvSpPr/>
      </dsp:nvSpPr>
      <dsp:spPr>
        <a:xfrm rot="5400000">
          <a:off x="5342081" y="378448"/>
          <a:ext cx="2500610" cy="175042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0" kern="1200" dirty="0" smtClean="0">
              <a:effectLst/>
              <a:latin typeface="2  Nazanin"/>
              <a:cs typeface="B Titr" pitchFamily="2" charset="-78"/>
            </a:rPr>
            <a:t>ظرفيت</a:t>
          </a:r>
          <a:endParaRPr lang="fa-IR" sz="2400" b="0" kern="1200" dirty="0">
            <a:effectLst/>
            <a:latin typeface="2  Nazanin"/>
            <a:cs typeface="B Titr" pitchFamily="2" charset="-78"/>
          </a:endParaRPr>
        </a:p>
      </dsp:txBody>
      <dsp:txXfrm rot="5400000">
        <a:off x="5342081" y="378448"/>
        <a:ext cx="2500610" cy="1750427"/>
      </dsp:txXfrm>
    </dsp:sp>
    <dsp:sp modelId="{91E251BD-1AAC-473B-8E08-9A9003D9A048}">
      <dsp:nvSpPr>
        <dsp:cNvPr id="0" name=""/>
        <dsp:cNvSpPr/>
      </dsp:nvSpPr>
      <dsp:spPr>
        <a:xfrm rot="5400000">
          <a:off x="2045888" y="-2042531"/>
          <a:ext cx="1625396" cy="57171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just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800" b="0" kern="1200" dirty="0" smtClean="0">
              <a:effectLst/>
              <a:latin typeface="+mn-lt"/>
              <a:cs typeface="B Zar" pitchFamily="2" charset="-78"/>
            </a:rPr>
            <a:t>ريسك زيان‌هاي بزرگ كه مي‌تواند سرماية صنعت بيمة حوادث/اموال را نابود كند.</a:t>
          </a:r>
          <a:endParaRPr lang="fa-IR" sz="1800" b="0" kern="1200" dirty="0">
            <a:effectLst/>
            <a:cs typeface="B Zar" pitchFamily="2" charset="-78"/>
          </a:endParaRPr>
        </a:p>
      </dsp:txBody>
      <dsp:txXfrm rot="5400000">
        <a:off x="2045888" y="-2042531"/>
        <a:ext cx="1625396" cy="5717172"/>
      </dsp:txXfrm>
    </dsp:sp>
    <dsp:sp modelId="{15C95071-8840-4457-A228-912E150AA29F}">
      <dsp:nvSpPr>
        <dsp:cNvPr id="0" name=""/>
        <dsp:cNvSpPr/>
      </dsp:nvSpPr>
      <dsp:spPr>
        <a:xfrm rot="5400000">
          <a:off x="5342081" y="2595524"/>
          <a:ext cx="2500610" cy="175042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0" kern="1200" dirty="0" smtClean="0">
              <a:effectLst/>
              <a:latin typeface="2  Nazanin"/>
              <a:cs typeface="B Titr" pitchFamily="2" charset="-78"/>
            </a:rPr>
            <a:t>سرمايه‌گذاري</a:t>
          </a:r>
        </a:p>
      </dsp:txBody>
      <dsp:txXfrm rot="5400000">
        <a:off x="5342081" y="2595524"/>
        <a:ext cx="2500610" cy="1750427"/>
      </dsp:txXfrm>
    </dsp:sp>
    <dsp:sp modelId="{3C734836-93B7-4F0D-83B3-0B001B55FE11}">
      <dsp:nvSpPr>
        <dsp:cNvPr id="0" name=""/>
        <dsp:cNvSpPr/>
      </dsp:nvSpPr>
      <dsp:spPr>
        <a:xfrm rot="5400000">
          <a:off x="2045888" y="174544"/>
          <a:ext cx="1625396" cy="57171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just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800" b="0" kern="1200" dirty="0" smtClean="0">
              <a:effectLst/>
              <a:latin typeface="+mn-lt"/>
              <a:cs typeface="B Zar" pitchFamily="2" charset="-78"/>
            </a:rPr>
            <a:t>سرمايه‌گذاري در سبد دارايي‌هاي در معرض ريسك‌هاي فاجعه‌آميز، ازقبيل اوراق قرضة بلاياي طبيعي، مورد اقبال بازار سرمايه </a:t>
          </a:r>
          <a:r>
            <a:rPr lang="fa-IR" sz="1800" b="0" kern="1200" dirty="0" smtClean="0">
              <a:effectLst/>
              <a:latin typeface="+mn-lt"/>
              <a:cs typeface="B Zar" pitchFamily="2" charset="-78"/>
            </a:rPr>
            <a:t>است، </a:t>
          </a:r>
          <a:r>
            <a:rPr lang="fa-IR" sz="1800" b="0" kern="1200" dirty="0" smtClean="0">
              <a:effectLst/>
              <a:latin typeface="+mn-lt"/>
              <a:cs typeface="B Zar" pitchFamily="2" charset="-78"/>
            </a:rPr>
            <a:t>چون اين دارايي‌ها با ديگر دارايي‌هاي سبد سرمايه‌گذاري آن‌ها همبسته نيست. (سرمايه‌گذاري با </a:t>
          </a:r>
          <a:r>
            <a:rPr lang="fa-IR" sz="1800" b="0" kern="1200" dirty="0" smtClean="0">
              <a:effectLst/>
              <a:latin typeface="+mn-lt"/>
              <a:cs typeface="B Zar" pitchFamily="2" charset="-78"/>
            </a:rPr>
            <a:t>بتاي </a:t>
          </a:r>
          <a:r>
            <a:rPr lang="fa-IR" sz="1800" b="0" kern="1200" dirty="0" smtClean="0">
              <a:effectLst/>
              <a:latin typeface="+mn-lt"/>
              <a:cs typeface="B Zar" pitchFamily="2" charset="-78"/>
            </a:rPr>
            <a:t>صفر)</a:t>
          </a:r>
          <a:endParaRPr lang="fa-IR" sz="1800" b="0" kern="1200" dirty="0">
            <a:effectLst/>
            <a:cs typeface="B Zar" pitchFamily="2" charset="-78"/>
          </a:endParaRPr>
        </a:p>
      </dsp:txBody>
      <dsp:txXfrm rot="5400000">
        <a:off x="2045888" y="174544"/>
        <a:ext cx="1625396" cy="571717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8375B3-D833-4288-9C79-5C3BE74E4694}">
      <dsp:nvSpPr>
        <dsp:cNvPr id="0" name=""/>
        <dsp:cNvSpPr/>
      </dsp:nvSpPr>
      <dsp:spPr>
        <a:xfrm>
          <a:off x="0" y="621"/>
          <a:ext cx="7467600" cy="8325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از اواخر دهة 70 سابقه دارد</a:t>
          </a:r>
          <a:endParaRPr lang="en-GB" sz="2000" kern="1200" dirty="0">
            <a:cs typeface="B Nazanin" pitchFamily="2" charset="-78"/>
          </a:endParaRPr>
        </a:p>
      </dsp:txBody>
      <dsp:txXfrm>
        <a:off x="0" y="621"/>
        <a:ext cx="7467600" cy="832553"/>
      </dsp:txXfrm>
    </dsp:sp>
    <dsp:sp modelId="{9112B68A-A4E6-4D87-83D8-76A80708EFDE}">
      <dsp:nvSpPr>
        <dsp:cNvPr id="0" name=""/>
        <dsp:cNvSpPr/>
      </dsp:nvSpPr>
      <dsp:spPr>
        <a:xfrm>
          <a:off x="0" y="847463"/>
          <a:ext cx="7467600" cy="832553"/>
        </a:xfrm>
        <a:prstGeom prst="roundRect">
          <a:avLst/>
        </a:prstGeom>
        <a:solidFill>
          <a:schemeClr val="accent2">
            <a:hueOff val="-4051890"/>
            <a:satOff val="8333"/>
            <a:lumOff val="-63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كسري منابع مالي در بازار رهن انگيزة اول بود: تقاضاي اضافي دارندگان مسكن و دارندگان بالقوة مسكن</a:t>
          </a:r>
          <a:endParaRPr lang="en-GB" sz="2000" kern="1200" dirty="0">
            <a:cs typeface="B Nazanin" pitchFamily="2" charset="-78"/>
          </a:endParaRPr>
        </a:p>
      </dsp:txBody>
      <dsp:txXfrm>
        <a:off x="0" y="847463"/>
        <a:ext cx="7467600" cy="832553"/>
      </dsp:txXfrm>
    </dsp:sp>
    <dsp:sp modelId="{2ECD7B04-3AE3-4BE8-B81C-852FC768157B}">
      <dsp:nvSpPr>
        <dsp:cNvPr id="0" name=""/>
        <dsp:cNvSpPr/>
      </dsp:nvSpPr>
      <dsp:spPr>
        <a:xfrm>
          <a:off x="0" y="1694304"/>
          <a:ext cx="7467600" cy="832553"/>
        </a:xfrm>
        <a:prstGeom prst="roundRect">
          <a:avLst/>
        </a:prstGeom>
        <a:solidFill>
          <a:schemeClr val="accent2">
            <a:hueOff val="-8103780"/>
            <a:satOff val="16667"/>
            <a:lumOff val="-127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كسري منابع در بازار پول، بازار سرمايه را به فكر انداخت كه بازار رهن را به بازار سرمايه پيوند بزند </a:t>
          </a:r>
          <a:endParaRPr lang="en-GB" sz="2000" kern="1200" dirty="0">
            <a:cs typeface="B Nazanin" pitchFamily="2" charset="-78"/>
          </a:endParaRPr>
        </a:p>
      </dsp:txBody>
      <dsp:txXfrm>
        <a:off x="0" y="1694304"/>
        <a:ext cx="7467600" cy="832553"/>
      </dsp:txXfrm>
    </dsp:sp>
    <dsp:sp modelId="{B6D6FD3C-4F81-4840-90A4-D71DC61531A0}">
      <dsp:nvSpPr>
        <dsp:cNvPr id="0" name=""/>
        <dsp:cNvSpPr/>
      </dsp:nvSpPr>
      <dsp:spPr>
        <a:xfrm>
          <a:off x="0" y="2541145"/>
          <a:ext cx="7467600" cy="832553"/>
        </a:xfrm>
        <a:prstGeom prst="roundRect">
          <a:avLst/>
        </a:prstGeom>
        <a:solidFill>
          <a:schemeClr val="accent2">
            <a:hueOff val="-12155671"/>
            <a:satOff val="25001"/>
            <a:lumOff val="-191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توسعة صنعت اوراق بهادارسازي رهني</a:t>
          </a:r>
          <a:endParaRPr lang="en-GB" sz="2000" kern="1200" dirty="0" smtClean="0">
            <a:cs typeface="B Nazanin" pitchFamily="2" charset="-78"/>
          </a:endParaRPr>
        </a:p>
      </dsp:txBody>
      <dsp:txXfrm>
        <a:off x="0" y="2541145"/>
        <a:ext cx="7467600" cy="832553"/>
      </dsp:txXfrm>
    </dsp:sp>
    <dsp:sp modelId="{9F58D1C0-2FFB-4B8A-A105-EB992DDAFA90}">
      <dsp:nvSpPr>
        <dsp:cNvPr id="0" name=""/>
        <dsp:cNvSpPr/>
      </dsp:nvSpPr>
      <dsp:spPr>
        <a:xfrm>
          <a:off x="0" y="3387987"/>
          <a:ext cx="7467600" cy="832553"/>
        </a:xfrm>
        <a:prstGeom prst="roundRect">
          <a:avLst/>
        </a:prstGeom>
        <a:solidFill>
          <a:schemeClr val="accent2">
            <a:hueOff val="-16207560"/>
            <a:satOff val="33334"/>
            <a:lumOff val="-254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اولين محصول اوراق بهادارسازي </a:t>
          </a:r>
          <a:r>
            <a:rPr lang="fa-IR" sz="2000" kern="12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رهني </a:t>
          </a:r>
          <a:r>
            <a:rPr lang="fa-IR" sz="2000" kern="12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توسط بانك امريكا در 1977</a:t>
          </a:r>
          <a:endParaRPr lang="fa-IR" sz="2000" kern="1200" dirty="0"/>
        </a:p>
      </dsp:txBody>
      <dsp:txXfrm>
        <a:off x="0" y="3387987"/>
        <a:ext cx="7467600" cy="83255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E8DFFC-3E8C-46EC-A28E-916AC4A64E54}">
      <dsp:nvSpPr>
        <dsp:cNvPr id="0" name=""/>
        <dsp:cNvSpPr/>
      </dsp:nvSpPr>
      <dsp:spPr>
        <a:xfrm>
          <a:off x="2476499" y="57149"/>
          <a:ext cx="2743200" cy="2743200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alpha val="50000"/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alpha val="50000"/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alpha val="50000"/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alpha val="5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0" kern="1200" dirty="0" smtClean="0">
              <a:ln w="0">
                <a:solidFill>
                  <a:srgbClr val="FFFFFF"/>
                </a:solidFill>
                <a:prstDash val="solid"/>
              </a:ln>
              <a:gradFill flip="none">
                <a:gsLst>
                  <a:gs pos="40000">
                    <a:srgbClr val="FA8D3D">
                      <a:shade val="80000"/>
                    </a:srgbClr>
                  </a:gs>
                  <a:gs pos="45000">
                    <a:srgbClr val="FA8D3D">
                      <a:shade val="100000"/>
                    </a:srgbClr>
                  </a:gs>
                </a:gsLst>
                <a:lin ang="16200000"/>
              </a:gradFill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Titr" pitchFamily="2" charset="-78"/>
            </a:rPr>
            <a:t>نقدشوندگي: تبديل وام‌هاي رهني: غيرنقد به ابزار نقدشونده</a:t>
          </a:r>
          <a:endParaRPr lang="en-US" sz="2000" b="0" kern="1200" dirty="0">
            <a:cs typeface="B Titr" pitchFamily="2" charset="-78"/>
          </a:endParaRPr>
        </a:p>
      </dsp:txBody>
      <dsp:txXfrm>
        <a:off x="2842259" y="537209"/>
        <a:ext cx="2011680" cy="1234440"/>
      </dsp:txXfrm>
    </dsp:sp>
    <dsp:sp modelId="{3A049979-F3BB-4D95-B0F1-98C914891354}">
      <dsp:nvSpPr>
        <dsp:cNvPr id="0" name=""/>
        <dsp:cNvSpPr/>
      </dsp:nvSpPr>
      <dsp:spPr>
        <a:xfrm>
          <a:off x="3466337" y="1771650"/>
          <a:ext cx="2743200" cy="2743200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8103780"/>
                <a:satOff val="16667"/>
                <a:lumOff val="-1274"/>
                <a:alphaOff val="0"/>
                <a:tint val="74000"/>
              </a:schemeClr>
            </a:gs>
            <a:gs pos="49000">
              <a:schemeClr val="accent2">
                <a:alpha val="50000"/>
                <a:hueOff val="-8103780"/>
                <a:satOff val="16667"/>
                <a:lumOff val="-1274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alpha val="50000"/>
                <a:hueOff val="-8103780"/>
                <a:satOff val="16667"/>
                <a:lumOff val="-1274"/>
                <a:alphaOff val="0"/>
                <a:shade val="55000"/>
                <a:satMod val="150000"/>
              </a:schemeClr>
            </a:gs>
            <a:gs pos="92000">
              <a:schemeClr val="accent2">
                <a:alpha val="50000"/>
                <a:hueOff val="-8103780"/>
                <a:satOff val="16667"/>
                <a:lumOff val="-1274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alpha val="50000"/>
                <a:hueOff val="-8103780"/>
                <a:satOff val="16667"/>
                <a:lumOff val="-1274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alpha val="50000"/>
              <a:hueOff val="-8103780"/>
              <a:satOff val="16667"/>
              <a:lumOff val="-1274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0" kern="1200" dirty="0" smtClean="0">
              <a:ln w="0">
                <a:solidFill>
                  <a:srgbClr val="FFFFFF"/>
                </a:solidFill>
                <a:prstDash val="solid"/>
              </a:ln>
              <a:gradFill flip="none">
                <a:gsLst>
                  <a:gs pos="40000">
                    <a:srgbClr val="FA8D3D">
                      <a:shade val="80000"/>
                    </a:srgbClr>
                  </a:gs>
                  <a:gs pos="45000">
                    <a:srgbClr val="FA8D3D">
                      <a:shade val="100000"/>
                    </a:srgbClr>
                  </a:gs>
                </a:gsLst>
                <a:lin ang="16200000"/>
              </a:gradFill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Titr" pitchFamily="2" charset="-78"/>
            </a:rPr>
            <a:t>تعيين ارزش بازار وام‌ها</a:t>
          </a:r>
          <a:endParaRPr lang="en-US" sz="2000" b="0" kern="1200" dirty="0">
            <a:cs typeface="B Titr" pitchFamily="2" charset="-78"/>
          </a:endParaRPr>
        </a:p>
      </dsp:txBody>
      <dsp:txXfrm>
        <a:off x="4305300" y="2480310"/>
        <a:ext cx="1645920" cy="1508760"/>
      </dsp:txXfrm>
    </dsp:sp>
    <dsp:sp modelId="{416D846C-E12F-4370-A61B-0A020BCF0894}">
      <dsp:nvSpPr>
        <dsp:cNvPr id="0" name=""/>
        <dsp:cNvSpPr/>
      </dsp:nvSpPr>
      <dsp:spPr>
        <a:xfrm>
          <a:off x="1486661" y="1771650"/>
          <a:ext cx="2743200" cy="2743200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16207560"/>
                <a:satOff val="33334"/>
                <a:lumOff val="-2549"/>
                <a:alphaOff val="0"/>
                <a:tint val="74000"/>
              </a:schemeClr>
            </a:gs>
            <a:gs pos="49000">
              <a:schemeClr val="accent2">
                <a:alpha val="50000"/>
                <a:hueOff val="-16207560"/>
                <a:satOff val="33334"/>
                <a:lumOff val="-2549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alpha val="50000"/>
                <a:hueOff val="-16207560"/>
                <a:satOff val="33334"/>
                <a:lumOff val="-2549"/>
                <a:alphaOff val="0"/>
                <a:shade val="55000"/>
                <a:satMod val="150000"/>
              </a:schemeClr>
            </a:gs>
            <a:gs pos="92000">
              <a:schemeClr val="accent2">
                <a:alpha val="50000"/>
                <a:hueOff val="-16207560"/>
                <a:satOff val="33334"/>
                <a:lumOff val="-2549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alpha val="50000"/>
                <a:hueOff val="-16207560"/>
                <a:satOff val="33334"/>
                <a:lumOff val="-2549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alpha val="50000"/>
              <a:hueOff val="-16207560"/>
              <a:satOff val="33334"/>
              <a:lumOff val="-2549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0" kern="1200" dirty="0" smtClean="0">
              <a:ln w="0">
                <a:solidFill>
                  <a:srgbClr val="FFFFFF"/>
                </a:solidFill>
                <a:prstDash val="solid"/>
              </a:ln>
              <a:gradFill flip="none">
                <a:gsLst>
                  <a:gs pos="40000">
                    <a:srgbClr val="FA8D3D">
                      <a:shade val="80000"/>
                    </a:srgbClr>
                  </a:gs>
                  <a:gs pos="45000">
                    <a:srgbClr val="FA8D3D">
                      <a:shade val="100000"/>
                    </a:srgbClr>
                  </a:gs>
                </a:gsLst>
                <a:lin ang="16200000"/>
              </a:gradFill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Titr" pitchFamily="2" charset="-78"/>
            </a:rPr>
            <a:t>هزينه‌هاي پايين‌تر تجهيز منابع</a:t>
          </a:r>
          <a:endParaRPr lang="fa-IR" sz="2000" b="0" kern="1200" dirty="0">
            <a:cs typeface="B Titr" pitchFamily="2" charset="-78"/>
          </a:endParaRPr>
        </a:p>
      </dsp:txBody>
      <dsp:txXfrm>
        <a:off x="1744979" y="2480310"/>
        <a:ext cx="1645920" cy="150876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8375B3-D833-4288-9C79-5C3BE74E4694}">
      <dsp:nvSpPr>
        <dsp:cNvPr id="0" name=""/>
        <dsp:cNvSpPr/>
      </dsp:nvSpPr>
      <dsp:spPr>
        <a:xfrm>
          <a:off x="0" y="43622"/>
          <a:ext cx="7467600" cy="76918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وام‌گيرندگان (دارندگان مسكن)</a:t>
          </a:r>
          <a:endParaRPr lang="en-GB" sz="2500" kern="1200" dirty="0">
            <a:cs typeface="B Nazanin" pitchFamily="2" charset="-78"/>
          </a:endParaRPr>
        </a:p>
      </dsp:txBody>
      <dsp:txXfrm>
        <a:off x="0" y="43622"/>
        <a:ext cx="7467600" cy="769183"/>
      </dsp:txXfrm>
    </dsp:sp>
    <dsp:sp modelId="{9112B68A-A4E6-4D87-83D8-76A80708EFDE}">
      <dsp:nvSpPr>
        <dsp:cNvPr id="0" name=""/>
        <dsp:cNvSpPr/>
      </dsp:nvSpPr>
      <dsp:spPr>
        <a:xfrm>
          <a:off x="0" y="884806"/>
          <a:ext cx="7467600" cy="769183"/>
        </a:xfrm>
        <a:prstGeom prst="roundRect">
          <a:avLst/>
        </a:prstGeom>
        <a:solidFill>
          <a:schemeClr val="accent2">
            <a:hueOff val="-4051890"/>
            <a:satOff val="8333"/>
            <a:lumOff val="-637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وام دهندگان (بانك‌ها)</a:t>
          </a:r>
          <a:endParaRPr lang="en-GB" sz="2500" kern="1200" dirty="0">
            <a:cs typeface="B Nazanin" pitchFamily="2" charset="-78"/>
          </a:endParaRPr>
        </a:p>
      </dsp:txBody>
      <dsp:txXfrm>
        <a:off x="0" y="884806"/>
        <a:ext cx="7467600" cy="769183"/>
      </dsp:txXfrm>
    </dsp:sp>
    <dsp:sp modelId="{2ECD7B04-3AE3-4BE8-B81C-852FC768157B}">
      <dsp:nvSpPr>
        <dsp:cNvPr id="0" name=""/>
        <dsp:cNvSpPr/>
      </dsp:nvSpPr>
      <dsp:spPr>
        <a:xfrm>
          <a:off x="0" y="1725989"/>
          <a:ext cx="7467600" cy="769183"/>
        </a:xfrm>
        <a:prstGeom prst="roundRect">
          <a:avLst/>
        </a:prstGeom>
        <a:solidFill>
          <a:schemeClr val="accent2">
            <a:hueOff val="-8103780"/>
            <a:satOff val="16667"/>
            <a:lumOff val="-1274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مؤسسة امين واسط يا شركت واسط </a:t>
          </a:r>
          <a:r>
            <a:rPr lang="en-US" sz="2500" kern="12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(special purpose trust)</a:t>
          </a:r>
          <a:endParaRPr lang="en-GB" sz="2500" kern="1200" dirty="0">
            <a:cs typeface="B Nazanin" pitchFamily="2" charset="-78"/>
          </a:endParaRPr>
        </a:p>
      </dsp:txBody>
      <dsp:txXfrm>
        <a:off x="0" y="1725989"/>
        <a:ext cx="7467600" cy="769183"/>
      </dsp:txXfrm>
    </dsp:sp>
    <dsp:sp modelId="{B6D6FD3C-4F81-4840-90A4-D71DC61531A0}">
      <dsp:nvSpPr>
        <dsp:cNvPr id="0" name=""/>
        <dsp:cNvSpPr/>
      </dsp:nvSpPr>
      <dsp:spPr>
        <a:xfrm>
          <a:off x="0" y="2567173"/>
          <a:ext cx="7467600" cy="769183"/>
        </a:xfrm>
        <a:prstGeom prst="roundRect">
          <a:avLst/>
        </a:prstGeom>
        <a:solidFill>
          <a:schemeClr val="accent2">
            <a:hueOff val="-12155671"/>
            <a:satOff val="25001"/>
            <a:lumOff val="-1912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متعهد پذيره‌نويسي (شركت تأمين سرمايه)</a:t>
          </a:r>
          <a:endParaRPr lang="en-GB" sz="2500" kern="1200" dirty="0" smtClean="0">
            <a:cs typeface="B Nazanin" pitchFamily="2" charset="-78"/>
          </a:endParaRPr>
        </a:p>
      </dsp:txBody>
      <dsp:txXfrm>
        <a:off x="0" y="2567173"/>
        <a:ext cx="7467600" cy="769183"/>
      </dsp:txXfrm>
    </dsp:sp>
    <dsp:sp modelId="{9F58D1C0-2FFB-4B8A-A105-EB992DDAFA90}">
      <dsp:nvSpPr>
        <dsp:cNvPr id="0" name=""/>
        <dsp:cNvSpPr/>
      </dsp:nvSpPr>
      <dsp:spPr>
        <a:xfrm>
          <a:off x="0" y="3408356"/>
          <a:ext cx="7467600" cy="769183"/>
        </a:xfrm>
        <a:prstGeom prst="roundRect">
          <a:avLst/>
        </a:prstGeom>
        <a:solidFill>
          <a:schemeClr val="accent2">
            <a:hueOff val="-16207560"/>
            <a:satOff val="33334"/>
            <a:lumOff val="-2549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سرمايه‌گذاران (بازار سرمايه)</a:t>
          </a:r>
          <a:endParaRPr lang="fa-IR" sz="2500" kern="1200" dirty="0"/>
        </a:p>
      </dsp:txBody>
      <dsp:txXfrm>
        <a:off x="0" y="3408356"/>
        <a:ext cx="7467600" cy="76918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8375B3-D833-4288-9C79-5C3BE74E4694}">
      <dsp:nvSpPr>
        <dsp:cNvPr id="0" name=""/>
        <dsp:cNvSpPr/>
      </dsp:nvSpPr>
      <dsp:spPr>
        <a:xfrm>
          <a:off x="0" y="688682"/>
          <a:ext cx="7467600" cy="89225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تجارب اخير بلاياي طبيعي فاجعه‌آميز: زلزله، طوفان‌ها و گردبادها</a:t>
          </a:r>
          <a:endParaRPr lang="en-GB" sz="2900" kern="1200" dirty="0">
            <a:cs typeface="B Nazanin" pitchFamily="2" charset="-78"/>
          </a:endParaRPr>
        </a:p>
      </dsp:txBody>
      <dsp:txXfrm>
        <a:off x="0" y="688682"/>
        <a:ext cx="7467600" cy="892252"/>
      </dsp:txXfrm>
    </dsp:sp>
    <dsp:sp modelId="{9112B68A-A4E6-4D87-83D8-76A80708EFDE}">
      <dsp:nvSpPr>
        <dsp:cNvPr id="0" name=""/>
        <dsp:cNvSpPr/>
      </dsp:nvSpPr>
      <dsp:spPr>
        <a:xfrm>
          <a:off x="0" y="1664455"/>
          <a:ext cx="7467600" cy="892252"/>
        </a:xfrm>
        <a:prstGeom prst="roundRect">
          <a:avLst/>
        </a:prstGeom>
        <a:solidFill>
          <a:schemeClr val="accent2">
            <a:hueOff val="-8103780"/>
            <a:satOff val="16667"/>
            <a:lumOff val="-1274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توسعة بازار سرمايه و گرايش به قبول استراتژي‌هاي متهورانه‌تر</a:t>
          </a:r>
          <a:endParaRPr lang="en-GB" sz="2900" kern="1200" dirty="0">
            <a:cs typeface="B Nazanin" pitchFamily="2" charset="-78"/>
          </a:endParaRPr>
        </a:p>
      </dsp:txBody>
      <dsp:txXfrm>
        <a:off x="0" y="1664455"/>
        <a:ext cx="7467600" cy="892252"/>
      </dsp:txXfrm>
    </dsp:sp>
    <dsp:sp modelId="{2ECD7B04-3AE3-4BE8-B81C-852FC768157B}">
      <dsp:nvSpPr>
        <dsp:cNvPr id="0" name=""/>
        <dsp:cNvSpPr/>
      </dsp:nvSpPr>
      <dsp:spPr>
        <a:xfrm>
          <a:off x="0" y="2640227"/>
          <a:ext cx="7467600" cy="892252"/>
        </a:xfrm>
        <a:prstGeom prst="roundRect">
          <a:avLst/>
        </a:prstGeom>
        <a:solidFill>
          <a:schemeClr val="accent2">
            <a:hueOff val="-16207560"/>
            <a:satOff val="33334"/>
            <a:lumOff val="-2549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ساختار صنعت بيمه: ادغام‌ها و تصاحب‌ها </a:t>
          </a:r>
          <a:endParaRPr lang="en-GB" sz="2900" kern="1200" dirty="0">
            <a:cs typeface="B Nazanin" pitchFamily="2" charset="-78"/>
          </a:endParaRPr>
        </a:p>
      </dsp:txBody>
      <dsp:txXfrm>
        <a:off x="0" y="2640227"/>
        <a:ext cx="7467600" cy="892252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8375B3-D833-4288-9C79-5C3BE74E4694}">
      <dsp:nvSpPr>
        <dsp:cNvPr id="0" name=""/>
        <dsp:cNvSpPr/>
      </dsp:nvSpPr>
      <dsp:spPr>
        <a:xfrm>
          <a:off x="0" y="43622"/>
          <a:ext cx="7467600" cy="76918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اختيار فروش حق مالي بلايا </a:t>
          </a:r>
          <a:r>
            <a:rPr lang="en-US" sz="2500" kern="12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(catastrophe equity puts)</a:t>
          </a:r>
          <a:endParaRPr lang="en-GB" sz="2500" kern="1200" dirty="0">
            <a:cs typeface="B Zar" pitchFamily="2" charset="-78"/>
          </a:endParaRPr>
        </a:p>
      </dsp:txBody>
      <dsp:txXfrm>
        <a:off x="0" y="43622"/>
        <a:ext cx="7467600" cy="769183"/>
      </dsp:txXfrm>
    </dsp:sp>
    <dsp:sp modelId="{9112B68A-A4E6-4D87-83D8-76A80708EFDE}">
      <dsp:nvSpPr>
        <dsp:cNvPr id="0" name=""/>
        <dsp:cNvSpPr/>
      </dsp:nvSpPr>
      <dsp:spPr>
        <a:xfrm>
          <a:off x="0" y="884806"/>
          <a:ext cx="7467600" cy="769183"/>
        </a:xfrm>
        <a:prstGeom prst="roundRect">
          <a:avLst/>
        </a:prstGeom>
        <a:solidFill>
          <a:schemeClr val="accent2">
            <a:hueOff val="-4051890"/>
            <a:satOff val="8333"/>
            <a:lumOff val="-63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cs typeface="B Zar" pitchFamily="2" charset="-78"/>
            </a:rPr>
            <a:t>نوعي تأمين مالي اقتضايي (به‌اقتضاي وقوع خسارت)</a:t>
          </a:r>
          <a:endParaRPr lang="en-GB" sz="2500" kern="1200" dirty="0">
            <a:cs typeface="B Zar" pitchFamily="2" charset="-78"/>
          </a:endParaRPr>
        </a:p>
      </dsp:txBody>
      <dsp:txXfrm>
        <a:off x="0" y="884806"/>
        <a:ext cx="7467600" cy="769183"/>
      </dsp:txXfrm>
    </dsp:sp>
    <dsp:sp modelId="{2ECD7B04-3AE3-4BE8-B81C-852FC768157B}">
      <dsp:nvSpPr>
        <dsp:cNvPr id="0" name=""/>
        <dsp:cNvSpPr/>
      </dsp:nvSpPr>
      <dsp:spPr>
        <a:xfrm>
          <a:off x="0" y="1725989"/>
          <a:ext cx="7467600" cy="769183"/>
        </a:xfrm>
        <a:prstGeom prst="roundRect">
          <a:avLst/>
        </a:prstGeom>
        <a:solidFill>
          <a:schemeClr val="accent2">
            <a:hueOff val="-8103780"/>
            <a:satOff val="16667"/>
            <a:lumOff val="-127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اگر بلايا رخ دهد، حق فروش حق مالي (سهام ممتاز) برقرار مي‌شود</a:t>
          </a:r>
          <a:endParaRPr lang="en-GB" sz="2500" kern="1200" dirty="0">
            <a:cs typeface="B Zar" pitchFamily="2" charset="-78"/>
          </a:endParaRPr>
        </a:p>
      </dsp:txBody>
      <dsp:txXfrm>
        <a:off x="0" y="1725989"/>
        <a:ext cx="7467600" cy="769183"/>
      </dsp:txXfrm>
    </dsp:sp>
    <dsp:sp modelId="{B6D6FD3C-4F81-4840-90A4-D71DC61531A0}">
      <dsp:nvSpPr>
        <dsp:cNvPr id="0" name=""/>
        <dsp:cNvSpPr/>
      </dsp:nvSpPr>
      <dsp:spPr>
        <a:xfrm>
          <a:off x="0" y="2567173"/>
          <a:ext cx="7467600" cy="769183"/>
        </a:xfrm>
        <a:prstGeom prst="roundRect">
          <a:avLst/>
        </a:prstGeom>
        <a:solidFill>
          <a:schemeClr val="accent2">
            <a:hueOff val="-12155671"/>
            <a:satOff val="25001"/>
            <a:lumOff val="-191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ln w="0">
                <a:prstDash val="solid"/>
              </a:ln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rPr>
            <a:t>قيمت‌هاي سهام از قبل تعيين شده است</a:t>
          </a:r>
          <a:endParaRPr lang="en-GB" sz="2500" kern="1200" dirty="0" smtClean="0">
            <a:cs typeface="B Zar" pitchFamily="2" charset="-78"/>
          </a:endParaRPr>
        </a:p>
      </dsp:txBody>
      <dsp:txXfrm>
        <a:off x="0" y="2567173"/>
        <a:ext cx="7467600" cy="769183"/>
      </dsp:txXfrm>
    </dsp:sp>
    <dsp:sp modelId="{9F58D1C0-2FFB-4B8A-A105-EB992DDAFA90}">
      <dsp:nvSpPr>
        <dsp:cNvPr id="0" name=""/>
        <dsp:cNvSpPr/>
      </dsp:nvSpPr>
      <dsp:spPr>
        <a:xfrm>
          <a:off x="0" y="3408356"/>
          <a:ext cx="7467600" cy="769183"/>
        </a:xfrm>
        <a:prstGeom prst="roundRect">
          <a:avLst/>
        </a:prstGeom>
        <a:solidFill>
          <a:schemeClr val="accent2">
            <a:hueOff val="-16207560"/>
            <a:satOff val="33334"/>
            <a:lumOff val="-254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cs typeface="B Zar" pitchFamily="2" charset="-78"/>
            </a:rPr>
            <a:t>بدين‌ترتيب بعد از وقوع خسارت، ترازنامة بيمه‌گر اصلاح مي‌شود</a:t>
          </a:r>
          <a:endParaRPr lang="fa-IR" sz="2500" kern="1200" dirty="0">
            <a:cs typeface="B Zar" pitchFamily="2" charset="-78"/>
          </a:endParaRPr>
        </a:p>
      </dsp:txBody>
      <dsp:txXfrm>
        <a:off x="0" y="3408356"/>
        <a:ext cx="7467600" cy="769183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8375B3-D833-4288-9C79-5C3BE74E4694}">
      <dsp:nvSpPr>
        <dsp:cNvPr id="0" name=""/>
        <dsp:cNvSpPr/>
      </dsp:nvSpPr>
      <dsp:spPr>
        <a:xfrm>
          <a:off x="0" y="1846"/>
          <a:ext cx="7467600" cy="89817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latin typeface="Times New Roman" pitchFamily="18" charset="0"/>
              <a:cs typeface="B Zar" pitchFamily="2" charset="-78"/>
            </a:rPr>
            <a:t>دامنك‌هاي اختيار معاملة بلايا </a:t>
          </a:r>
          <a:r>
            <a:rPr lang="en-US" sz="2000" kern="1200" dirty="0" smtClean="0">
              <a:latin typeface="Times New Roman" pitchFamily="18" charset="0"/>
              <a:cs typeface="B Zar" pitchFamily="2" charset="-78"/>
            </a:rPr>
            <a:t>(catastrophe option </a:t>
          </a:r>
          <a:r>
            <a:rPr lang="en-US" sz="2000" kern="1200" dirty="0" smtClean="0">
              <a:latin typeface="Times New Roman" pitchFamily="18" charset="0"/>
              <a:cs typeface="B Zar" pitchFamily="2" charset="-78"/>
            </a:rPr>
            <a:t>spreads</a:t>
          </a:r>
          <a:r>
            <a:rPr lang="en-US" sz="2000" kern="1200" dirty="0" smtClean="0">
              <a:latin typeface="Times New Roman" pitchFamily="18" charset="0"/>
              <a:cs typeface="B Zar" pitchFamily="2" charset="-78"/>
            </a:rPr>
            <a:t>)</a:t>
          </a:r>
          <a:r>
            <a:rPr lang="fa-IR" sz="2000" kern="1200" dirty="0" smtClean="0">
              <a:latin typeface="Times New Roman" pitchFamily="18" charset="0"/>
              <a:cs typeface="B Zar" pitchFamily="2" charset="-78"/>
            </a:rPr>
            <a:t>. در سال 1995 در بورس شيكاگو معامله شد. </a:t>
          </a:r>
          <a:endParaRPr lang="en-GB" sz="2000" kern="1200" dirty="0">
            <a:latin typeface="Times New Roman" pitchFamily="18" charset="0"/>
            <a:cs typeface="B Zar" pitchFamily="2" charset="-78"/>
          </a:endParaRPr>
        </a:p>
      </dsp:txBody>
      <dsp:txXfrm>
        <a:off x="0" y="1846"/>
        <a:ext cx="7467600" cy="898172"/>
      </dsp:txXfrm>
    </dsp:sp>
    <dsp:sp modelId="{9112B68A-A4E6-4D87-83D8-76A80708EFDE}">
      <dsp:nvSpPr>
        <dsp:cNvPr id="0" name=""/>
        <dsp:cNvSpPr/>
      </dsp:nvSpPr>
      <dsp:spPr>
        <a:xfrm>
          <a:off x="0" y="909599"/>
          <a:ext cx="7467600" cy="1014843"/>
        </a:xfrm>
        <a:prstGeom prst="roundRect">
          <a:avLst/>
        </a:prstGeom>
        <a:solidFill>
          <a:schemeClr val="accent2">
            <a:hueOff val="-3241512"/>
            <a:satOff val="6667"/>
            <a:lumOff val="-51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latin typeface="Times New Roman" pitchFamily="18" charset="0"/>
              <a:cs typeface="B Zar" pitchFamily="2" charset="-78"/>
            </a:rPr>
            <a:t>از نوع اختيار نقدي </a:t>
          </a:r>
          <a:r>
            <a:rPr lang="fa-IR" sz="2000" kern="1200" dirty="0" smtClean="0">
              <a:latin typeface="Times New Roman" pitchFamily="18" charset="0"/>
              <a:cs typeface="B Zar" pitchFamily="2" charset="-78"/>
            </a:rPr>
            <a:t>اروپايي</a:t>
          </a:r>
          <a:r>
            <a:rPr lang="fa-IR" sz="2000" kern="1200" dirty="0" smtClean="0">
              <a:latin typeface="Times New Roman" pitchFamily="18" charset="0"/>
              <a:cs typeface="B Zar" pitchFamily="2" charset="-78"/>
            </a:rPr>
            <a:t>؛ با </a:t>
          </a:r>
          <a:r>
            <a:rPr lang="fa-IR" sz="2000" kern="1200" dirty="0" smtClean="0">
              <a:latin typeface="Times New Roman" pitchFamily="18" charset="0"/>
              <a:cs typeface="B Zar" pitchFamily="2" charset="-78"/>
            </a:rPr>
            <a:t>وجه نقد </a:t>
          </a:r>
          <a:r>
            <a:rPr lang="fa-IR" sz="2000" kern="1200" dirty="0" smtClean="0">
              <a:latin typeface="Times New Roman" pitchFamily="18" charset="0"/>
              <a:cs typeface="B Zar" pitchFamily="2" charset="-78"/>
            </a:rPr>
            <a:t>در تاريخ انقضاي قرارداد تسويه مي‌شود؛ 6 تا 12 ماه پس‌از پايان دورةوقوع خسارت)</a:t>
          </a:r>
          <a:endParaRPr lang="en-GB" sz="2000" kern="1200" dirty="0">
            <a:latin typeface="Times New Roman" pitchFamily="18" charset="0"/>
            <a:cs typeface="B Zar" pitchFamily="2" charset="-78"/>
          </a:endParaRPr>
        </a:p>
      </dsp:txBody>
      <dsp:txXfrm>
        <a:off x="0" y="909599"/>
        <a:ext cx="7467600" cy="1014843"/>
      </dsp:txXfrm>
    </dsp:sp>
    <dsp:sp modelId="{2ECD7B04-3AE3-4BE8-B81C-852FC768157B}">
      <dsp:nvSpPr>
        <dsp:cNvPr id="0" name=""/>
        <dsp:cNvSpPr/>
      </dsp:nvSpPr>
      <dsp:spPr>
        <a:xfrm>
          <a:off x="0" y="1934023"/>
          <a:ext cx="7467600" cy="914387"/>
        </a:xfrm>
        <a:prstGeom prst="roundRect">
          <a:avLst/>
        </a:prstGeom>
        <a:solidFill>
          <a:schemeClr val="accent2">
            <a:hueOff val="-6483024"/>
            <a:satOff val="13334"/>
            <a:lumOff val="-102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latin typeface="Times New Roman" pitchFamily="18" charset="0"/>
              <a:cs typeface="B Zar" pitchFamily="2" charset="-78"/>
            </a:rPr>
            <a:t>برآورد خسارت بلاياي كل صنعت به‌شكل شاخص روزانه توسط واحد خدمات ادعاي خسارت اموال </a:t>
          </a:r>
          <a:r>
            <a:rPr lang="en-US" sz="2000" kern="1200" dirty="0" smtClean="0">
              <a:latin typeface="Times New Roman" pitchFamily="18" charset="0"/>
              <a:cs typeface="B Zar" pitchFamily="2" charset="-78"/>
            </a:rPr>
            <a:t>(Property </a:t>
          </a:r>
          <a:r>
            <a:rPr lang="en-US" sz="2000" kern="1200" dirty="0" smtClean="0">
              <a:latin typeface="Times New Roman" pitchFamily="18" charset="0"/>
              <a:cs typeface="B Zar" pitchFamily="2" charset="-78"/>
            </a:rPr>
            <a:t>Claim </a:t>
          </a:r>
          <a:r>
            <a:rPr lang="en-US" sz="2000" kern="1200" dirty="0" smtClean="0">
              <a:latin typeface="Times New Roman" pitchFamily="18" charset="0"/>
              <a:cs typeface="B Zar" pitchFamily="2" charset="-78"/>
            </a:rPr>
            <a:t>Services)</a:t>
          </a:r>
          <a:r>
            <a:rPr lang="fa-IR" sz="2000" kern="1200" dirty="0" smtClean="0">
              <a:latin typeface="Times New Roman" pitchFamily="18" charset="0"/>
              <a:cs typeface="B Zar" pitchFamily="2" charset="-78"/>
            </a:rPr>
            <a:t> به عمل مي‌آيد.</a:t>
          </a:r>
          <a:endParaRPr lang="en-GB" sz="2000" kern="1200" dirty="0">
            <a:latin typeface="Times New Roman" pitchFamily="18" charset="0"/>
            <a:cs typeface="B Zar" pitchFamily="2" charset="-78"/>
          </a:endParaRPr>
        </a:p>
      </dsp:txBody>
      <dsp:txXfrm>
        <a:off x="0" y="1934023"/>
        <a:ext cx="7467600" cy="914387"/>
      </dsp:txXfrm>
    </dsp:sp>
    <dsp:sp modelId="{B6D6FD3C-4F81-4840-90A4-D71DC61531A0}">
      <dsp:nvSpPr>
        <dsp:cNvPr id="0" name=""/>
        <dsp:cNvSpPr/>
      </dsp:nvSpPr>
      <dsp:spPr>
        <a:xfrm>
          <a:off x="0" y="2857991"/>
          <a:ext cx="7467600" cy="910813"/>
        </a:xfrm>
        <a:prstGeom prst="roundRect">
          <a:avLst/>
        </a:prstGeom>
        <a:solidFill>
          <a:schemeClr val="accent2">
            <a:hueOff val="-9724536"/>
            <a:satOff val="20000"/>
            <a:lumOff val="-152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latin typeface="Times New Roman" pitchFamily="18" charset="0"/>
              <a:cs typeface="B Zar" pitchFamily="2" charset="-78"/>
            </a:rPr>
            <a:t>ارزش‌هاي اعمال </a:t>
          </a:r>
          <a:r>
            <a:rPr lang="en-US" sz="2000" kern="1200" dirty="0" smtClean="0">
              <a:latin typeface="Times New Roman" pitchFamily="18" charset="0"/>
              <a:cs typeface="B Zar" pitchFamily="2" charset="-78"/>
            </a:rPr>
            <a:t>(strike value)</a:t>
          </a:r>
          <a:r>
            <a:rPr lang="fa-IR" sz="2000" kern="1200" dirty="0" smtClean="0">
              <a:latin typeface="Times New Roman" pitchFamily="18" charset="0"/>
              <a:cs typeface="B Zar" pitchFamily="2" charset="-78"/>
            </a:rPr>
            <a:t> از قبل تعيين مي‌شود: آيا اختيار داراي ارزش ذاتي </a:t>
          </a:r>
          <a:r>
            <a:rPr lang="fa-IR" sz="2000" kern="1200" dirty="0" smtClean="0">
              <a:latin typeface="Times New Roman" pitchFamily="18" charset="0"/>
              <a:cs typeface="B Zar" pitchFamily="2" charset="-78"/>
            </a:rPr>
            <a:t>مثبت</a:t>
          </a:r>
          <a:r>
            <a:rPr lang="en-US" sz="2000" kern="1200" dirty="0" smtClean="0">
              <a:latin typeface="Times New Roman" pitchFamily="18" charset="0"/>
              <a:cs typeface="B Zar" pitchFamily="2" charset="-78"/>
            </a:rPr>
            <a:t>(in </a:t>
          </a:r>
          <a:r>
            <a:rPr lang="en-US" sz="2000" kern="1200" dirty="0" smtClean="0">
              <a:latin typeface="Times New Roman" pitchFamily="18" charset="0"/>
              <a:cs typeface="B Zar" pitchFamily="2" charset="-78"/>
            </a:rPr>
            <a:t>the money)</a:t>
          </a:r>
          <a:r>
            <a:rPr lang="fa-IR" sz="2000" kern="1200" dirty="0" smtClean="0">
              <a:latin typeface="Times New Roman" pitchFamily="18" charset="0"/>
              <a:cs typeface="B Zar" pitchFamily="2" charset="-78"/>
            </a:rPr>
            <a:t> يا ارزش ذاتي منفي </a:t>
          </a:r>
          <a:r>
            <a:rPr lang="en-US" sz="2000" kern="1200" dirty="0" smtClean="0">
              <a:latin typeface="Times New Roman" pitchFamily="18" charset="0"/>
              <a:cs typeface="B Zar" pitchFamily="2" charset="-78"/>
            </a:rPr>
            <a:t>(out of the money)</a:t>
          </a:r>
          <a:r>
            <a:rPr lang="fa-IR" sz="2000" kern="1200" dirty="0" smtClean="0">
              <a:latin typeface="Times New Roman" pitchFamily="18" charset="0"/>
              <a:cs typeface="B Zar" pitchFamily="2" charset="-78"/>
            </a:rPr>
            <a:t> است.</a:t>
          </a:r>
          <a:endParaRPr lang="en-GB" sz="2000" kern="1200" dirty="0" smtClean="0">
            <a:latin typeface="Times New Roman" pitchFamily="18" charset="0"/>
            <a:cs typeface="B Zar" pitchFamily="2" charset="-78"/>
          </a:endParaRPr>
        </a:p>
      </dsp:txBody>
      <dsp:txXfrm>
        <a:off x="0" y="2857991"/>
        <a:ext cx="7467600" cy="910813"/>
      </dsp:txXfrm>
    </dsp:sp>
    <dsp:sp modelId="{9F58D1C0-2FFB-4B8A-A105-EB992DDAFA90}">
      <dsp:nvSpPr>
        <dsp:cNvPr id="0" name=""/>
        <dsp:cNvSpPr/>
      </dsp:nvSpPr>
      <dsp:spPr>
        <a:xfrm>
          <a:off x="0" y="3778385"/>
          <a:ext cx="7467600" cy="397174"/>
        </a:xfrm>
        <a:prstGeom prst="roundRect">
          <a:avLst/>
        </a:prstGeom>
        <a:solidFill>
          <a:schemeClr val="accent2">
            <a:hueOff val="-12966049"/>
            <a:satOff val="26667"/>
            <a:lumOff val="-203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latin typeface="Times New Roman" pitchFamily="18" charset="0"/>
              <a:cs typeface="B Zar" pitchFamily="2" charset="-78"/>
            </a:rPr>
            <a:t>اين اختيارها عمدتاً به‌شكل </a:t>
          </a:r>
          <a:r>
            <a:rPr lang="fa-IR" sz="2000" kern="1200" dirty="0" smtClean="0">
              <a:latin typeface="Times New Roman" pitchFamily="18" charset="0"/>
              <a:cs typeface="B Zar" pitchFamily="2" charset="-78"/>
            </a:rPr>
            <a:t>مكمل </a:t>
          </a:r>
          <a:r>
            <a:rPr lang="fa-IR" sz="2000" kern="1200" dirty="0" smtClean="0">
              <a:latin typeface="Times New Roman" pitchFamily="18" charset="0"/>
              <a:cs typeface="B Zar" pitchFamily="2" charset="-78"/>
            </a:rPr>
            <a:t>بيمة اتكايي كار مي‌كنند. </a:t>
          </a:r>
          <a:endParaRPr lang="fa-IR" sz="2000" kern="1200" dirty="0">
            <a:latin typeface="Times New Roman" pitchFamily="18" charset="0"/>
            <a:cs typeface="B Zar" pitchFamily="2" charset="-78"/>
          </a:endParaRPr>
        </a:p>
      </dsp:txBody>
      <dsp:txXfrm>
        <a:off x="0" y="3778385"/>
        <a:ext cx="7467600" cy="397174"/>
      </dsp:txXfrm>
    </dsp:sp>
    <dsp:sp modelId="{43E0E4E5-B3A0-45B8-BCAC-3E549FB82BC4}">
      <dsp:nvSpPr>
        <dsp:cNvPr id="0" name=""/>
        <dsp:cNvSpPr/>
      </dsp:nvSpPr>
      <dsp:spPr>
        <a:xfrm>
          <a:off x="0" y="4185140"/>
          <a:ext cx="7467600" cy="461212"/>
        </a:xfrm>
        <a:prstGeom prst="roundRect">
          <a:avLst/>
        </a:prstGeom>
        <a:solidFill>
          <a:schemeClr val="accent2">
            <a:hueOff val="-16207560"/>
            <a:satOff val="33334"/>
            <a:lumOff val="-254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latin typeface="Times New Roman" pitchFamily="18" charset="0"/>
              <a:cs typeface="B Zar" pitchFamily="2" charset="-78"/>
            </a:rPr>
            <a:t>در بورس كالاي برمودا نيز اوراق مشتقه‌هاي بيمه‌اي مشابه معامله </a:t>
          </a:r>
          <a:r>
            <a:rPr lang="fa-IR" sz="2000" kern="1200" dirty="0" smtClean="0">
              <a:latin typeface="Times New Roman" pitchFamily="18" charset="0"/>
              <a:cs typeface="B Zar" pitchFamily="2" charset="-78"/>
            </a:rPr>
            <a:t>مي‌شود</a:t>
          </a:r>
          <a:r>
            <a:rPr lang="fa-IR" sz="2000" kern="1200" dirty="0" smtClean="0">
              <a:latin typeface="Times New Roman" pitchFamily="18" charset="0"/>
              <a:cs typeface="B Zar" pitchFamily="2" charset="-78"/>
            </a:rPr>
            <a:t>. </a:t>
          </a:r>
          <a:endParaRPr lang="fa-IR" sz="2000" kern="1200" dirty="0">
            <a:latin typeface="Times New Roman" pitchFamily="18" charset="0"/>
            <a:cs typeface="B Zar" pitchFamily="2" charset="-78"/>
          </a:endParaRPr>
        </a:p>
      </dsp:txBody>
      <dsp:txXfrm>
        <a:off x="0" y="4185140"/>
        <a:ext cx="7467600" cy="4612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54D4857D-62A5-486B-9129-468003D7E020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2EBE4566-6F3A-4CC1-BD6C-9C510D05F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D2EF2CE-B28C-4ED4-8FD0-48BB3F48846A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61807874-5299-41B2-A37A-6AA354785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2/25/2012</a:t>
            </a:fld>
            <a:endParaRPr lang="en-US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>
              <a:lnSpc>
                <a:spcPct val="100000"/>
              </a:lnSpc>
              <a:defRPr kumimoji="0" lang="en-US" sz="72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Show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2/25/2012</a:t>
            </a:fld>
            <a:endParaRPr lang="en-US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2/25/2012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tailed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>
              <a:buFontTx/>
              <a:buNone/>
              <a:defRPr i="1" baseline="0"/>
            </a:lvl1pPr>
            <a:extLst/>
          </a:lstStyle>
          <a:p>
            <a:pPr lvl="0"/>
            <a:r>
              <a:rPr lang="en-US" dirty="0" smtClean="0"/>
              <a:t>Click to add detail to the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Tr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TRUE 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or FALSE?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Fal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TRUE or </a:t>
            </a: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FALSE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Match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1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2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3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4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5</a:t>
            </a:r>
            <a:endParaRPr lang="en-US" dirty="0"/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5</a:t>
            </a:r>
            <a:endParaRPr lang="en-US" dirty="0"/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3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1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2</a:t>
            </a:r>
            <a:endParaRPr lang="en-US" dirty="0"/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4</a:t>
            </a:r>
            <a:endParaRPr lang="en-US" dirty="0"/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type your question</a:t>
            </a:r>
            <a:endParaRPr lang="en-US" dirty="0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>
              <a:defRPr sz="1100"/>
            </a:lvl1pPr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2/25/2012</a:t>
            </a:fld>
            <a:endParaRPr lang="en-US" sz="1050" dirty="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  <a:extLst/>
          </a:lstStyle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>
              <a:defRPr sz="1200"/>
            </a:lvl1pPr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>
          <a:xfrm>
            <a:off x="228600" y="990600"/>
            <a:ext cx="8229600" cy="4191000"/>
          </a:xfrm>
        </p:spPr>
        <p:txBody>
          <a:bodyPr>
            <a:normAutofit fontScale="90000"/>
          </a:bodyPr>
          <a:lstStyle>
            <a:extLst/>
          </a:lstStyle>
          <a:p>
            <a:pPr algn="ctr">
              <a:lnSpc>
                <a:spcPct val="150000"/>
              </a:lnSpc>
            </a:pP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بسم‌الله الرحمن الرحیم</a:t>
            </a:r>
            <a:r>
              <a:rPr lang="en-US" sz="4000" dirty="0" smtClean="0">
                <a:latin typeface="IranNastaliq" pitchFamily="18" charset="0"/>
                <a:cs typeface="IranNastaliq" pitchFamily="18" charset="0"/>
              </a:rPr>
              <a:t/>
            </a:r>
            <a:br>
              <a:rPr lang="en-US" sz="4000" dirty="0" smtClean="0">
                <a:latin typeface="IranNastaliq" pitchFamily="18" charset="0"/>
                <a:cs typeface="IranNastaliq" pitchFamily="18" charset="0"/>
              </a:rPr>
            </a:br>
            <a:r>
              <a:rPr lang="fa-IR" sz="7200" dirty="0" smtClean="0">
                <a:latin typeface="IranNastaliq" pitchFamily="18" charset="0"/>
                <a:cs typeface="IranNastaliq" pitchFamily="18" charset="0"/>
              </a:rPr>
              <a:t>اوراق بهادارسازي در صنعت بيمه</a:t>
            </a:r>
            <a:br>
              <a:rPr lang="fa-IR" sz="7200" dirty="0" smtClean="0">
                <a:latin typeface="IranNastaliq" pitchFamily="18" charset="0"/>
                <a:cs typeface="IranNastaliq" pitchFamily="18" charset="0"/>
              </a:rPr>
            </a:br>
            <a:r>
              <a:rPr lang="fa-IR" sz="3100" dirty="0" smtClean="0">
                <a:latin typeface="IranNastaliq" pitchFamily="18" charset="0"/>
                <a:cs typeface="B Titr" pitchFamily="2" charset="-78"/>
              </a:rPr>
              <a:t>سخنراني در</a:t>
            </a:r>
            <a:br>
              <a:rPr lang="fa-IR" sz="3100" dirty="0" smtClean="0">
                <a:latin typeface="IranNastaliq" pitchFamily="18" charset="0"/>
                <a:cs typeface="B Titr" pitchFamily="2" charset="-78"/>
              </a:rPr>
            </a:br>
            <a:r>
              <a:rPr lang="fa-IR" sz="3100" dirty="0" smtClean="0">
                <a:latin typeface="IranNastaliq" pitchFamily="18" charset="0"/>
                <a:cs typeface="B Titr" pitchFamily="2" charset="-78"/>
              </a:rPr>
              <a:t>چهارمين كنفرانس توسعة نظام تأمين مالي در ايران</a:t>
            </a:r>
            <a:r>
              <a:rPr lang="fa-IR" sz="3900" dirty="0" smtClean="0">
                <a:latin typeface="IranNastaliq" pitchFamily="18" charset="0"/>
                <a:cs typeface="IranNastaliq" pitchFamily="18" charset="0"/>
              </a:rPr>
              <a:t/>
            </a:r>
            <a:br>
              <a:rPr lang="fa-IR" sz="3900" dirty="0" smtClean="0">
                <a:latin typeface="IranNastaliq" pitchFamily="18" charset="0"/>
                <a:cs typeface="IranNastaliq" pitchFamily="18" charset="0"/>
              </a:rPr>
            </a:br>
            <a:r>
              <a:rPr lang="fa-IR" sz="2700" dirty="0" smtClean="0">
                <a:latin typeface="IranNastaliq" pitchFamily="18" charset="0"/>
                <a:cs typeface="IranNastaliq" pitchFamily="18" charset="0"/>
              </a:rPr>
              <a:t/>
            </a:r>
            <a:br>
              <a:rPr lang="fa-IR" sz="2700" dirty="0" smtClean="0">
                <a:latin typeface="IranNastaliq" pitchFamily="18" charset="0"/>
                <a:cs typeface="IranNastaliq" pitchFamily="18" charset="0"/>
              </a:rPr>
            </a:br>
            <a:r>
              <a:rPr lang="fa-IR" sz="2700" dirty="0" smtClean="0">
                <a:latin typeface="IranNastaliq" pitchFamily="18" charset="0"/>
                <a:cs typeface="IranNastaliq" pitchFamily="18" charset="0"/>
              </a:rPr>
              <a:t>نشست تخصصي اوراق بهادارسازي ريسك بيمه، فرصت‌ها، چالش‌ها و </a:t>
            </a:r>
            <a:r>
              <a:rPr lang="fa-IR" sz="2700" dirty="0" smtClean="0">
                <a:latin typeface="IranNastaliq" pitchFamily="18" charset="0"/>
                <a:cs typeface="IranNastaliq" pitchFamily="18" charset="0"/>
              </a:rPr>
              <a:t>الزازمات </a:t>
            </a:r>
            <a:r>
              <a:rPr lang="fa-IR" sz="2700" dirty="0" smtClean="0">
                <a:latin typeface="IranNastaliq" pitchFamily="18" charset="0"/>
                <a:cs typeface="IranNastaliq" pitchFamily="18" charset="0"/>
              </a:rPr>
              <a:t>پيش‌رو</a:t>
            </a:r>
            <a:br>
              <a:rPr lang="fa-IR" sz="2700" dirty="0" smtClean="0">
                <a:latin typeface="IranNastaliq" pitchFamily="18" charset="0"/>
                <a:cs typeface="IranNastaliq" pitchFamily="18" charset="0"/>
              </a:rPr>
            </a:br>
            <a:r>
              <a:rPr lang="fa-IR" sz="1800" dirty="0" smtClean="0">
                <a:latin typeface="IranNastaliq" pitchFamily="18" charset="0"/>
                <a:cs typeface="IranNastaliq" pitchFamily="18" charset="0"/>
              </a:rPr>
              <a:t/>
            </a:r>
            <a:br>
              <a:rPr lang="fa-IR" sz="1800" dirty="0" smtClean="0">
                <a:latin typeface="IranNastaliq" pitchFamily="18" charset="0"/>
                <a:cs typeface="IranNastaliq" pitchFamily="18" charset="0"/>
              </a:rPr>
            </a:br>
            <a:r>
              <a:rPr lang="fa-IR" sz="3100" dirty="0" smtClean="0">
                <a:latin typeface="IranNastaliq" pitchFamily="18" charset="0"/>
                <a:cs typeface="IranNastaliq" pitchFamily="18" charset="0"/>
              </a:rPr>
              <a:t>حسين عبده تبريزي  - ميثم رادپور</a:t>
            </a:r>
            <a:endParaRPr lang="en-US" sz="72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59436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Titr" pitchFamily="2" charset="-78"/>
              </a:rPr>
              <a:t>1 اسفند 1390</a:t>
            </a:r>
          </a:p>
          <a:p>
            <a:pPr algn="ctr" rtl="1"/>
            <a:r>
              <a:rPr lang="fa-IR" dirty="0" smtClean="0">
                <a:cs typeface="B Titr" pitchFamily="2" charset="-78"/>
              </a:rPr>
              <a:t>تهران ـ مركز همايش‌هاي بين‌المللي صدا و سيما ـ سالن خواجه نصير</a:t>
            </a:r>
            <a:endParaRPr lang="en-US" dirty="0">
              <a:cs typeface="B Titr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33600" y="1295400"/>
            <a:ext cx="4191000" cy="4191000"/>
            <a:chOff x="2064" y="1614"/>
            <a:chExt cx="1686" cy="1735"/>
          </a:xfrm>
        </p:grpSpPr>
        <p:sp>
          <p:nvSpPr>
            <p:cNvPr id="4" name="Oval 4"/>
            <p:cNvSpPr>
              <a:spLocks noChangeArrowheads="1"/>
            </p:cNvSpPr>
            <p:nvPr/>
          </p:nvSpPr>
          <p:spPr bwMode="gray">
            <a:xfrm>
              <a:off x="2068" y="1614"/>
              <a:ext cx="1676" cy="168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gamma/>
                    <a:shade val="0"/>
                    <a:invGamma/>
                    <a:alpha val="27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gamma/>
                    <a:shade val="0"/>
                    <a:invGamma/>
                    <a:alpha val="2700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5" name="Picture 5" descr="a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gray">
            <a:xfrm>
              <a:off x="2064" y="1614"/>
              <a:ext cx="1683" cy="1694"/>
            </a:xfrm>
            <a:prstGeom prst="rect">
              <a:avLst/>
            </a:prstGeom>
            <a:noFill/>
          </p:spPr>
        </p:pic>
        <p:sp>
          <p:nvSpPr>
            <p:cNvPr id="6" name="Arc 6"/>
            <p:cNvSpPr>
              <a:spLocks/>
            </p:cNvSpPr>
            <p:nvPr/>
          </p:nvSpPr>
          <p:spPr bwMode="black">
            <a:xfrm>
              <a:off x="2912" y="1616"/>
              <a:ext cx="837" cy="84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597"/>
                <a:gd name="T1" fmla="*/ 0 h 21600"/>
                <a:gd name="T2" fmla="*/ 21597 w 21597"/>
                <a:gd name="T3" fmla="*/ 21246 h 21600"/>
                <a:gd name="T4" fmla="*/ 0 w 2159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7" h="21600" fill="none" extrusionOk="0">
                  <a:moveTo>
                    <a:pt x="-1" y="0"/>
                  </a:moveTo>
                  <a:cubicBezTo>
                    <a:pt x="11791" y="0"/>
                    <a:pt x="21403" y="9456"/>
                    <a:pt x="21597" y="21245"/>
                  </a:cubicBezTo>
                </a:path>
                <a:path w="21597" h="21600" stroke="0" extrusionOk="0">
                  <a:moveTo>
                    <a:pt x="-1" y="0"/>
                  </a:moveTo>
                  <a:cubicBezTo>
                    <a:pt x="11791" y="0"/>
                    <a:pt x="21403" y="9456"/>
                    <a:pt x="21597" y="21245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folHlink">
                <a:alpha val="59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rc 7"/>
            <p:cNvSpPr>
              <a:spLocks/>
            </p:cNvSpPr>
            <p:nvPr/>
          </p:nvSpPr>
          <p:spPr bwMode="gray">
            <a:xfrm rot="5400000">
              <a:off x="2898" y="2453"/>
              <a:ext cx="862" cy="842"/>
            </a:xfrm>
            <a:custGeom>
              <a:avLst/>
              <a:gdLst>
                <a:gd name="G0" fmla="+- 411 0 0"/>
                <a:gd name="G1" fmla="+- 21600 0 0"/>
                <a:gd name="G2" fmla="+- 21600 0 0"/>
                <a:gd name="T0" fmla="*/ 0 w 22011"/>
                <a:gd name="T1" fmla="*/ 4 h 21670"/>
                <a:gd name="T2" fmla="*/ 22011 w 22011"/>
                <a:gd name="T3" fmla="*/ 21670 h 21670"/>
                <a:gd name="T4" fmla="*/ 411 w 22011"/>
                <a:gd name="T5" fmla="*/ 21600 h 21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11" h="21670" fill="none" extrusionOk="0">
                  <a:moveTo>
                    <a:pt x="-1" y="3"/>
                  </a:moveTo>
                  <a:cubicBezTo>
                    <a:pt x="136" y="1"/>
                    <a:pt x="273" y="-1"/>
                    <a:pt x="411" y="0"/>
                  </a:cubicBezTo>
                  <a:cubicBezTo>
                    <a:pt x="12340" y="0"/>
                    <a:pt x="22011" y="9670"/>
                    <a:pt x="22011" y="21600"/>
                  </a:cubicBezTo>
                  <a:cubicBezTo>
                    <a:pt x="22011" y="21623"/>
                    <a:pt x="22010" y="21646"/>
                    <a:pt x="22010" y="21669"/>
                  </a:cubicBezTo>
                </a:path>
                <a:path w="22011" h="21670" stroke="0" extrusionOk="0">
                  <a:moveTo>
                    <a:pt x="-1" y="3"/>
                  </a:moveTo>
                  <a:cubicBezTo>
                    <a:pt x="136" y="1"/>
                    <a:pt x="273" y="-1"/>
                    <a:pt x="411" y="0"/>
                  </a:cubicBezTo>
                  <a:cubicBezTo>
                    <a:pt x="12340" y="0"/>
                    <a:pt x="22011" y="9670"/>
                    <a:pt x="22011" y="21600"/>
                  </a:cubicBezTo>
                  <a:cubicBezTo>
                    <a:pt x="22011" y="21623"/>
                    <a:pt x="22010" y="21646"/>
                    <a:pt x="22010" y="21669"/>
                  </a:cubicBezTo>
                  <a:lnTo>
                    <a:pt x="411" y="21600"/>
                  </a:lnTo>
                  <a:close/>
                </a:path>
              </a:pathLst>
            </a:custGeom>
            <a:solidFill>
              <a:srgbClr val="93C052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cs typeface="B Titr" pitchFamily="2" charset="-78"/>
              </a:endParaRPr>
            </a:p>
          </p:txBody>
        </p:sp>
        <p:sp>
          <p:nvSpPr>
            <p:cNvPr id="8" name="Arc 8"/>
            <p:cNvSpPr>
              <a:spLocks/>
            </p:cNvSpPr>
            <p:nvPr/>
          </p:nvSpPr>
          <p:spPr bwMode="gray">
            <a:xfrm rot="5400000" flipH="1" flipV="1">
              <a:off x="2071" y="1620"/>
              <a:ext cx="844" cy="844"/>
            </a:xfrm>
            <a:custGeom>
              <a:avLst/>
              <a:gdLst>
                <a:gd name="G0" fmla="+- 0 0 0"/>
                <a:gd name="G1" fmla="+- 21596 0 0"/>
                <a:gd name="G2" fmla="+- 21600 0 0"/>
                <a:gd name="T0" fmla="*/ 426 w 21600"/>
                <a:gd name="T1" fmla="*/ 0 h 21787"/>
                <a:gd name="T2" fmla="*/ 21599 w 21600"/>
                <a:gd name="T3" fmla="*/ 21787 h 21787"/>
                <a:gd name="T4" fmla="*/ 0 w 21600"/>
                <a:gd name="T5" fmla="*/ 21596 h 2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787" fill="none" extrusionOk="0">
                  <a:moveTo>
                    <a:pt x="425" y="0"/>
                  </a:moveTo>
                  <a:cubicBezTo>
                    <a:pt x="12187" y="232"/>
                    <a:pt x="21600" y="9832"/>
                    <a:pt x="21600" y="21596"/>
                  </a:cubicBezTo>
                  <a:cubicBezTo>
                    <a:pt x="21600" y="21659"/>
                    <a:pt x="21599" y="21723"/>
                    <a:pt x="21599" y="21787"/>
                  </a:cubicBezTo>
                </a:path>
                <a:path w="21600" h="21787" stroke="0" extrusionOk="0">
                  <a:moveTo>
                    <a:pt x="425" y="0"/>
                  </a:moveTo>
                  <a:cubicBezTo>
                    <a:pt x="12187" y="232"/>
                    <a:pt x="21600" y="9832"/>
                    <a:pt x="21600" y="21596"/>
                  </a:cubicBezTo>
                  <a:cubicBezTo>
                    <a:pt x="21600" y="21659"/>
                    <a:pt x="21599" y="21723"/>
                    <a:pt x="21599" y="21787"/>
                  </a:cubicBezTo>
                  <a:lnTo>
                    <a:pt x="0" y="21596"/>
                  </a:lnTo>
                  <a:close/>
                </a:path>
              </a:pathLst>
            </a:custGeom>
            <a:solidFill>
              <a:srgbClr val="93C052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Arc 9"/>
            <p:cNvSpPr>
              <a:spLocks/>
            </p:cNvSpPr>
            <p:nvPr/>
          </p:nvSpPr>
          <p:spPr bwMode="black">
            <a:xfrm rot="10419033">
              <a:off x="2115" y="2395"/>
              <a:ext cx="840" cy="954"/>
            </a:xfrm>
            <a:custGeom>
              <a:avLst/>
              <a:gdLst>
                <a:gd name="G0" fmla="+- 0 0 0"/>
                <a:gd name="G1" fmla="+- 21469 0 0"/>
                <a:gd name="G2" fmla="+- 21600 0 0"/>
                <a:gd name="T0" fmla="*/ 2373 w 21600"/>
                <a:gd name="T1" fmla="*/ 0 h 24319"/>
                <a:gd name="T2" fmla="*/ 21411 w 21600"/>
                <a:gd name="T3" fmla="*/ 24319 h 24319"/>
                <a:gd name="T4" fmla="*/ 0 w 21600"/>
                <a:gd name="T5" fmla="*/ 21469 h 24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4319" fill="none" extrusionOk="0">
                  <a:moveTo>
                    <a:pt x="2373" y="-1"/>
                  </a:moveTo>
                  <a:cubicBezTo>
                    <a:pt x="13317" y="1209"/>
                    <a:pt x="21600" y="10458"/>
                    <a:pt x="21600" y="21469"/>
                  </a:cubicBezTo>
                  <a:cubicBezTo>
                    <a:pt x="21600" y="22422"/>
                    <a:pt x="21536" y="23374"/>
                    <a:pt x="21411" y="24319"/>
                  </a:cubicBezTo>
                </a:path>
                <a:path w="21600" h="24319" stroke="0" extrusionOk="0">
                  <a:moveTo>
                    <a:pt x="2373" y="-1"/>
                  </a:moveTo>
                  <a:cubicBezTo>
                    <a:pt x="13317" y="1209"/>
                    <a:pt x="21600" y="10458"/>
                    <a:pt x="21600" y="21469"/>
                  </a:cubicBezTo>
                  <a:cubicBezTo>
                    <a:pt x="21600" y="22422"/>
                    <a:pt x="21536" y="23374"/>
                    <a:pt x="21411" y="24319"/>
                  </a:cubicBezTo>
                  <a:lnTo>
                    <a:pt x="0" y="21469"/>
                  </a:ln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WordArt 10"/>
            <p:cNvSpPr>
              <a:spLocks noChangeArrowheads="1" noChangeShapeType="1" noTextEdit="1"/>
            </p:cNvSpPr>
            <p:nvPr/>
          </p:nvSpPr>
          <p:spPr bwMode="gray">
            <a:xfrm rot="40577292">
              <a:off x="2261" y="1927"/>
              <a:ext cx="845" cy="62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2208396"/>
                </a:avLst>
              </a:prstTxWarp>
            </a:bodyPr>
            <a:lstStyle/>
            <a:p>
              <a:pPr algn="ctr"/>
              <a:r>
                <a:rPr lang="fa-IR" dirty="0" smtClean="0">
                  <a:cs typeface="B Titr" pitchFamily="2" charset="-78"/>
                </a:rPr>
                <a:t>وام‌گيرنده</a:t>
              </a:r>
              <a:endParaRPr lang="en-US" kern="10" dirty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Verdana"/>
                <a:ea typeface="Verdana"/>
                <a:cs typeface="B Titr" pitchFamily="2" charset="-78"/>
              </a:endParaRPr>
            </a:p>
          </p:txBody>
        </p:sp>
        <p:sp>
          <p:nvSpPr>
            <p:cNvPr id="11" name="WordArt 11"/>
            <p:cNvSpPr>
              <a:spLocks noChangeArrowheads="1" noChangeShapeType="1" noTextEdit="1"/>
            </p:cNvSpPr>
            <p:nvPr/>
          </p:nvSpPr>
          <p:spPr bwMode="gray">
            <a:xfrm rot="45886923">
              <a:off x="2744" y="1938"/>
              <a:ext cx="843" cy="62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2211375"/>
                </a:avLst>
              </a:prstTxWarp>
            </a:bodyPr>
            <a:lstStyle/>
            <a:p>
              <a:pPr algn="ctr"/>
              <a:r>
                <a:rPr lang="fa-IR" sz="3200" kern="10" dirty="0" smtClean="0">
                  <a:ln w="6350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Verdana"/>
                  <a:ea typeface="Verdana"/>
                  <a:cs typeface="B Titr" pitchFamily="2" charset="-78"/>
                </a:rPr>
                <a:t>متعهد پذيره‌نويسي</a:t>
              </a:r>
              <a:endParaRPr lang="en-US" sz="3200" kern="10" dirty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Verdana"/>
                <a:ea typeface="Verdana"/>
                <a:cs typeface="B Titr" pitchFamily="2" charset="-78"/>
              </a:endParaRPr>
            </a:p>
          </p:txBody>
        </p:sp>
        <p:sp>
          <p:nvSpPr>
            <p:cNvPr id="12" name="WordArt 12"/>
            <p:cNvSpPr>
              <a:spLocks noChangeArrowheads="1" noChangeShapeType="1" noTextEdit="1"/>
            </p:cNvSpPr>
            <p:nvPr/>
          </p:nvSpPr>
          <p:spPr bwMode="gray">
            <a:xfrm rot="2760178">
              <a:off x="2135" y="2633"/>
              <a:ext cx="916" cy="312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433212"/>
                </a:avLst>
              </a:prstTxWarp>
            </a:bodyPr>
            <a:lstStyle/>
            <a:p>
              <a:pPr algn="ctr"/>
              <a:r>
                <a:rPr lang="fa-IR" dirty="0" smtClean="0">
                  <a:cs typeface="B Titr" pitchFamily="2" charset="-78"/>
                </a:rPr>
                <a:t>وام‌دهنده</a:t>
              </a:r>
              <a:endParaRPr lang="en-US" kern="10" dirty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latin typeface="Verdana"/>
                <a:ea typeface="Verdana"/>
                <a:cs typeface="B Titr" pitchFamily="2" charset="-78"/>
              </a:endParaRPr>
            </a:p>
          </p:txBody>
        </p:sp>
        <p:sp>
          <p:nvSpPr>
            <p:cNvPr id="13" name="WordArt 13"/>
            <p:cNvSpPr>
              <a:spLocks noChangeArrowheads="1" noChangeShapeType="1" noTextEdit="1"/>
            </p:cNvSpPr>
            <p:nvPr/>
          </p:nvSpPr>
          <p:spPr bwMode="gray">
            <a:xfrm rot="19084014">
              <a:off x="2849" y="2613"/>
              <a:ext cx="777" cy="315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441787"/>
                </a:avLst>
              </a:prstTxWarp>
            </a:bodyPr>
            <a:lstStyle/>
            <a:p>
              <a:pPr algn="ctr"/>
              <a:r>
                <a:rPr lang="fa-IR" b="1" dirty="0" smtClean="0">
                  <a:cs typeface="B Titr" pitchFamily="2" charset="-78"/>
                </a:rPr>
                <a:t>سرمايه‌گذاران</a:t>
              </a:r>
              <a:endParaRPr lang="en-US" b="1" kern="10" dirty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Verdana"/>
                <a:ea typeface="Verdana"/>
                <a:cs typeface="B Titr" pitchFamily="2" charset="-78"/>
              </a:endParaRPr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2457" y="2000"/>
              <a:ext cx="901" cy="888"/>
              <a:chOff x="2457" y="2000"/>
              <a:chExt cx="901" cy="888"/>
            </a:xfrm>
          </p:grpSpPr>
          <p:pic>
            <p:nvPicPr>
              <p:cNvPr id="15" name="Picture 15" descr="circuler_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ltGray">
              <a:xfrm>
                <a:off x="2457" y="2000"/>
                <a:ext cx="901" cy="886"/>
              </a:xfrm>
              <a:prstGeom prst="rect">
                <a:avLst/>
              </a:prstGeom>
              <a:noFill/>
            </p:spPr>
          </p:pic>
          <p:sp>
            <p:nvSpPr>
              <p:cNvPr id="16" name="Oval 16"/>
              <p:cNvSpPr>
                <a:spLocks noChangeArrowheads="1"/>
              </p:cNvSpPr>
              <p:nvPr/>
            </p:nvSpPr>
            <p:spPr bwMode="ltGray">
              <a:xfrm>
                <a:off x="2457" y="2000"/>
                <a:ext cx="895" cy="888"/>
              </a:xfrm>
              <a:prstGeom prst="ellipse">
                <a:avLst/>
              </a:prstGeom>
              <a:gradFill rotWithShape="1">
                <a:gsLst>
                  <a:gs pos="0">
                    <a:srgbClr val="F8F8F8">
                      <a:gamma/>
                      <a:shade val="26275"/>
                      <a:invGamma/>
                      <a:alpha val="89999"/>
                    </a:srgbClr>
                  </a:gs>
                  <a:gs pos="50000">
                    <a:srgbClr val="F8F8F8">
                      <a:alpha val="45000"/>
                    </a:srgbClr>
                  </a:gs>
                  <a:gs pos="100000">
                    <a:srgbClr val="F8F8F8">
                      <a:gamma/>
                      <a:shade val="26275"/>
                      <a:invGamma/>
                      <a:alpha val="89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a-IR" sz="2800" dirty="0" smtClean="0">
                    <a:solidFill>
                      <a:schemeClr val="bg1">
                        <a:lumMod val="85000"/>
                        <a:lumOff val="15000"/>
                      </a:schemeClr>
                    </a:solidFill>
                    <a:cs typeface="B Titr" pitchFamily="2" charset="-78"/>
                  </a:rPr>
                  <a:t>شركت </a:t>
                </a:r>
                <a:endParaRPr lang="en-US" sz="2800" dirty="0" smtClean="0">
                  <a:solidFill>
                    <a:schemeClr val="bg1">
                      <a:lumMod val="85000"/>
                      <a:lumOff val="15000"/>
                    </a:schemeClr>
                  </a:solidFill>
                  <a:cs typeface="B Titr" pitchFamily="2" charset="-78"/>
                </a:endParaRPr>
              </a:p>
              <a:p>
                <a:pPr algn="ctr"/>
                <a:r>
                  <a:rPr lang="fa-IR" sz="2800" dirty="0" smtClean="0">
                    <a:solidFill>
                      <a:schemeClr val="bg1">
                        <a:lumMod val="85000"/>
                        <a:lumOff val="15000"/>
                      </a:schemeClr>
                    </a:solidFill>
                    <a:cs typeface="B Titr" pitchFamily="2" charset="-78"/>
                  </a:rPr>
                  <a:t>واسط</a:t>
                </a:r>
                <a:endParaRPr lang="en-US" sz="2800" dirty="0">
                  <a:solidFill>
                    <a:schemeClr val="bg1">
                      <a:lumMod val="85000"/>
                      <a:lumOff val="15000"/>
                    </a:schemeClr>
                  </a:solidFill>
                  <a:cs typeface="B Titr" pitchFamily="2" charset="-78"/>
                </a:endParaRPr>
              </a:p>
            </p:txBody>
          </p:sp>
          <p:grpSp>
            <p:nvGrpSpPr>
              <p:cNvPr id="14" name="Group 18"/>
              <p:cNvGrpSpPr>
                <a:grpSpLocks/>
              </p:cNvGrpSpPr>
              <p:nvPr/>
            </p:nvGrpSpPr>
            <p:grpSpPr bwMode="auto">
              <a:xfrm rot="-1297425" flipH="1" flipV="1">
                <a:off x="2521" y="2686"/>
                <a:ext cx="783" cy="182"/>
                <a:chOff x="2528" y="1060"/>
                <a:chExt cx="894" cy="236"/>
              </a:xfrm>
            </p:grpSpPr>
            <p:grpSp>
              <p:nvGrpSpPr>
                <p:cNvPr id="17" name="Group 19"/>
                <p:cNvGrpSpPr>
                  <a:grpSpLocks/>
                </p:cNvGrpSpPr>
                <p:nvPr/>
              </p:nvGrpSpPr>
              <p:grpSpPr bwMode="auto">
                <a:xfrm>
                  <a:off x="2528" y="1060"/>
                  <a:ext cx="742" cy="186"/>
                  <a:chOff x="1565" y="2568"/>
                  <a:chExt cx="1118" cy="279"/>
                </a:xfrm>
              </p:grpSpPr>
              <p:sp>
                <p:nvSpPr>
                  <p:cNvPr id="25" name="AutoShape 20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" name="AutoShape 21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" name="AutoShape 22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AutoShape 23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" name="Group 24"/>
                <p:cNvGrpSpPr>
                  <a:grpSpLocks/>
                </p:cNvGrpSpPr>
                <p:nvPr/>
              </p:nvGrpSpPr>
              <p:grpSpPr bwMode="auto">
                <a:xfrm rot="1353540">
                  <a:off x="2680" y="1110"/>
                  <a:ext cx="742" cy="186"/>
                  <a:chOff x="1565" y="2568"/>
                  <a:chExt cx="1118" cy="279"/>
                </a:xfrm>
              </p:grpSpPr>
              <p:sp>
                <p:nvSpPr>
                  <p:cNvPr id="21" name="AutoShape 25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" name="AutoShape 26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" name="AutoShape 27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" name="AutoShape 28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200" dirty="0" smtClean="0">
                <a:cs typeface="B Titr" pitchFamily="2" charset="-78"/>
              </a:rPr>
              <a:t>ساير محصولات اوراق بهادارسازي‌شده</a:t>
            </a:r>
            <a:endParaRPr lang="en-US" sz="3200" dirty="0">
              <a:cs typeface="B Titr" pitchFamily="2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04800" y="1828800"/>
            <a:ext cx="8229600" cy="4572000"/>
          </a:xfrm>
          <a:prstGeom prst="rect">
            <a:avLst/>
          </a:prstGeom>
        </p:spPr>
        <p:txBody>
          <a:bodyPr vert="horz" rtlCol="0" anchor="ctr">
            <a:normAutofit fontScale="92500" lnSpcReduction="20000"/>
          </a:bodyPr>
          <a:lstStyle/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غير از اوراق بهادار به پشتوانة وام‌هاي رهني، اوراق بهادار ديگري به پشتوانة ساير مطالبات ايجاد شد: </a:t>
            </a:r>
          </a:p>
          <a:p>
            <a:pPr lvl="1" algn="r" rtl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اوراق بهادار به پشتوانة وام‌هاي اتوموبيل</a:t>
            </a:r>
          </a:p>
          <a:p>
            <a:pPr lvl="1" algn="r" rtl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اوراق بهادار به پشتوانة وام‌هاي قايق</a:t>
            </a:r>
          </a:p>
          <a:p>
            <a:pPr lvl="1" algn="r" rtl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اوراق بهادار به پشتوانة كارت‌هاي اعتباري</a:t>
            </a:r>
          </a:p>
          <a:p>
            <a:pPr lvl="1" algn="r" rtl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اوراق بهادار به پشتوانة حساب‌هاي دريافتني</a:t>
            </a:r>
          </a:p>
          <a:p>
            <a:pPr lvl="1" algn="r" rtl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اوراق بهادار به پشتوانة اعتبارات اسنادي </a:t>
            </a:r>
            <a:r>
              <a:rPr lang="en-US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(L/C)</a:t>
            </a: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داخلي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و اشكال خلاق‌تري چون</a:t>
            </a:r>
          </a:p>
          <a:p>
            <a:pPr lvl="1" algn="r" rtl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اوراق بهادار به پشتوانة بدهي باشگاه‌هاي ورزشي</a:t>
            </a:r>
          </a:p>
          <a:p>
            <a:pPr lvl="1" algn="r" rtl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اوراق بهادار به پشتوانة درآمد آتي آلبوم موسيقي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200" dirty="0" smtClean="0">
                <a:cs typeface="B Titr" pitchFamily="2" charset="-78"/>
              </a:rPr>
              <a:t>اوراق بهادارسازي بيمه: چرا امروز؟ چرا با تأخير؟</a:t>
            </a:r>
            <a:endParaRPr lang="en-US" sz="3200" dirty="0">
              <a:cs typeface="B Titr" pitchFamily="2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04800" y="1828800"/>
            <a:ext cx="8229600" cy="4572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fa-IR" sz="2800" kern="0" dirty="0" smtClean="0">
              <a:ln w="0">
                <a:solidFill>
                  <a:srgbClr val="FFFFFF"/>
                </a:solidFill>
                <a:prstDash val="solid"/>
              </a:ln>
              <a:gradFill flip="none">
                <a:gsLst>
                  <a:gs pos="40000">
                    <a:srgbClr val="FA8D3D">
                      <a:shade val="80000"/>
                    </a:srgbClr>
                  </a:gs>
                  <a:gs pos="45000">
                    <a:srgbClr val="FA8D3D">
                      <a:shade val="100000"/>
                    </a:srgbClr>
                  </a:gs>
                </a:gsLst>
                <a:lin ang="16200000"/>
              </a:gradFill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endParaRP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/>
        </p:nvGraphicFramePr>
        <p:xfrm>
          <a:off x="762000" y="1981200"/>
          <a:ext cx="7467600" cy="4221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200" dirty="0" smtClean="0">
                <a:cs typeface="B Titr" pitchFamily="2" charset="-78"/>
              </a:rPr>
              <a:t>محصولات اوراق بهادارسازي در صنعت بيمه</a:t>
            </a:r>
            <a:endParaRPr lang="en-US" sz="3200" dirty="0">
              <a:cs typeface="B Titr" pitchFamily="2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04800" y="1828800"/>
            <a:ext cx="8229600" cy="4572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دو گروه‌بندي كلي: 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اوراق تأمين مالي عمدتاً در حوزة بيمه‌هاي زندگاني و با انگيزة رفع كسري نقدينگي </a:t>
            </a:r>
            <a:r>
              <a:rPr lang="en-US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(funding shortfall)</a:t>
            </a: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و مديريت كفايت سرمايه براي پوشش ريسك 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اوراق انتقال ريسك بيمه </a:t>
            </a:r>
            <a:r>
              <a:rPr lang="en-US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ATR (</a:t>
            </a:r>
            <a:r>
              <a:rPr lang="en-US" sz="2400" kern="0" dirty="0" err="1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Aternative</a:t>
            </a:r>
            <a:r>
              <a:rPr lang="en-US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Risk Transfer)</a:t>
            </a: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انتقال ريسك </a:t>
            </a: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بديل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</a:t>
            </a: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عرضة </a:t>
            </a: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اختصاصي </a:t>
            </a:r>
            <a:r>
              <a:rPr lang="en-US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private placement</a:t>
            </a: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براي اوراق بدون نظارت مقام ناظر 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عرضة اولية عمومي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200" dirty="0" smtClean="0">
                <a:cs typeface="B Titr" pitchFamily="2" charset="-78"/>
              </a:rPr>
              <a:t>انواع محصولات اوراق بهادارسازي‌شدة بيمه </a:t>
            </a:r>
            <a:endParaRPr lang="en-US" sz="3200" dirty="0">
              <a:cs typeface="B Titr" pitchFamily="2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04800" y="1828800"/>
            <a:ext cx="8229600" cy="4572000"/>
          </a:xfrm>
          <a:prstGeom prst="rect">
            <a:avLst/>
          </a:prstGeom>
        </p:spPr>
        <p:txBody>
          <a:bodyPr vert="horz" rtlCol="0" anchor="ctr">
            <a:normAutofit fontScale="70000" lnSpcReduction="20000"/>
          </a:bodyPr>
          <a:lstStyle/>
          <a:p>
            <a:pPr marL="457200" marR="0" lvl="0" indent="-45720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1. محصولاتي كه ريسك را انتقال مي‌دهند:  </a:t>
            </a:r>
          </a:p>
          <a:p>
            <a:pPr lvl="1" algn="r" rtl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بيمة اتكايي: ريسك را به ديگر شركت‌ها درون صنعت بيمه انتقال مي‌دهد</a:t>
            </a:r>
          </a:p>
          <a:p>
            <a:pPr lvl="1" algn="r" rtl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سوآپ: ريسك را به ساير بيمه‌گران (يا به بازار سرمايه) انتقال مي‌دهد </a:t>
            </a:r>
          </a:p>
          <a:p>
            <a:pPr lvl="1" algn="r" rtl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قرضة بلايا: ريسك را به بازار سرمايه انتقال مي‌دهد</a:t>
            </a:r>
          </a:p>
          <a:p>
            <a:pPr lvl="1" algn="r" rtl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اوراق مشتقة قابل‌معامله در بورس‌ها: ريسك را به بازار سرمايه انتقال مي‌دهد 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2. محصولاتي كه وجوه را به اقتضاء فراهم مي‌كند: </a:t>
            </a:r>
          </a:p>
          <a:p>
            <a:pPr lvl="1" algn="r" rtl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خط اعتباري: حق اخذ وام </a:t>
            </a:r>
          </a:p>
          <a:p>
            <a:pPr lvl="1" algn="r" rtl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اوراق ذخيرة اقتضايي: اختيار وام‌گيري به اقتضاي وقوع حادثه: وجوه معمولاً به اشكال مختلف (مثلاً اوراق خزانه) سرمايه‌گذاري و نزد امين نگاهداري مي‌شود. در صورت وقوع فاجعه و بلايا، بيمه‌گر مي‌تواند از وجوه استفاده كرده، و به‌جاي آن‌ها، اوراق بدهي خود را جايگزين كند. </a:t>
            </a:r>
          </a:p>
          <a:p>
            <a:pPr lvl="1" algn="r" rtl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اختيار فروش حق مالي بلايا و </a:t>
            </a: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حوادث </a:t>
            </a:r>
            <a:r>
              <a:rPr lang="en-US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cs typeface="B Zar" pitchFamily="2" charset="-78"/>
              </a:rPr>
              <a:t>(catastrophe equity call) </a:t>
            </a: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: </a:t>
            </a: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اختيار فروش حق مالي (معمولاً سهام ممتاز) به نرخ ازقبل </a:t>
            </a: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تعيين‌شده </a:t>
            </a: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در صورت وقوع رخداد.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200" dirty="0" smtClean="0">
                <a:cs typeface="B Titr" pitchFamily="2" charset="-78"/>
              </a:rPr>
              <a:t>محصولات حاصل از اوراق بهادارسازي بيمه‌اي</a:t>
            </a:r>
            <a:endParaRPr lang="en-US" sz="3200" dirty="0">
              <a:cs typeface="B Titr" pitchFamily="2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04800" y="1828800"/>
            <a:ext cx="8229600" cy="4572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اختيار معاملة قابل‌معامله در بورس‌ها مربوط به بلاياي طبيعي</a:t>
            </a:r>
          </a:p>
          <a:p>
            <a:pPr lvl="1" algn="r" rtl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عوايد اختيار معامله به اين بستگي دارد كه چه مقدار زيان بلاياي طبيعي طي يك دوره بروز كرده </a:t>
            </a: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يا </a:t>
            </a: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نكرده است. 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اوراق قرضة بلاياي طبيعي </a:t>
            </a:r>
          </a:p>
          <a:p>
            <a:pPr lvl="1" algn="r" rtl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پرداخت كوپن بهره و اصل به سرمايه‌گذار بستگي به وقوع يا عدم‌وقوع رخدادي بيمه‌اي دارد.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2800" dirty="0" smtClean="0">
                <a:cs typeface="B Titr" pitchFamily="2" charset="-78"/>
              </a:rPr>
              <a:t>اختيار فروش حق مالي به اقتضاي وقوع </a:t>
            </a:r>
            <a:r>
              <a:rPr lang="fa-IR" sz="2800" dirty="0" smtClean="0">
                <a:cs typeface="B Titr" pitchFamily="2" charset="-78"/>
              </a:rPr>
              <a:t>بلايا</a:t>
            </a:r>
            <a:endParaRPr lang="en-US" sz="2800" dirty="0">
              <a:cs typeface="B Titr" pitchFamily="2" charset="-78"/>
            </a:endParaRP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/>
        </p:nvGraphicFramePr>
        <p:xfrm>
          <a:off x="762000" y="1981200"/>
          <a:ext cx="7467600" cy="4221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2800" dirty="0" smtClean="0">
                <a:cs typeface="B Titr" pitchFamily="2" charset="-78"/>
              </a:rPr>
              <a:t>اوراق مشتقة بيمه‌اي بورس شيكاگو</a:t>
            </a:r>
            <a:endParaRPr lang="en-US" sz="2800" dirty="0">
              <a:cs typeface="B Titr" pitchFamily="2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04800" y="1828800"/>
            <a:ext cx="8229600" cy="4572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fa-IR" sz="2800" kern="0" dirty="0" smtClean="0">
              <a:ln w="0">
                <a:solidFill>
                  <a:srgbClr val="FFFFFF"/>
                </a:solidFill>
                <a:prstDash val="solid"/>
              </a:ln>
              <a:gradFill flip="none">
                <a:gsLst>
                  <a:gs pos="40000">
                    <a:srgbClr val="FA8D3D">
                      <a:shade val="80000"/>
                    </a:srgbClr>
                  </a:gs>
                  <a:gs pos="45000">
                    <a:srgbClr val="FA8D3D">
                      <a:shade val="100000"/>
                    </a:srgbClr>
                  </a:gs>
                </a:gsLst>
                <a:lin ang="16200000"/>
              </a:gradFill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endParaRPr>
          </a:p>
        </p:txBody>
      </p:sp>
      <p:graphicFrame>
        <p:nvGraphicFramePr>
          <p:cNvPr id="5" name="Content Placeholder 5"/>
          <p:cNvGraphicFramePr>
            <a:graphicFrameLocks/>
          </p:cNvGraphicFramePr>
          <p:nvPr/>
        </p:nvGraphicFramePr>
        <p:xfrm>
          <a:off x="838200" y="1676400"/>
          <a:ext cx="74676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2800" dirty="0" smtClean="0">
                <a:cs typeface="B Titr" pitchFamily="2" charset="-78"/>
              </a:rPr>
              <a:t>بورس ريسك</a:t>
            </a:r>
            <a:br>
              <a:rPr lang="fa-IR" sz="2800" dirty="0" smtClean="0">
                <a:cs typeface="B Titr" pitchFamily="2" charset="-78"/>
              </a:rPr>
            </a:br>
            <a:r>
              <a:rPr lang="fa-IR" sz="2800" dirty="0" smtClean="0">
                <a:cs typeface="B Titr" pitchFamily="2" charset="-78"/>
              </a:rPr>
              <a:t>بورس </a:t>
            </a:r>
            <a:r>
              <a:rPr lang="fa-IR" sz="2800" dirty="0" smtClean="0">
                <a:cs typeface="B Titr" pitchFamily="2" charset="-78"/>
              </a:rPr>
              <a:t>ريسك بلاياي نيويورك </a:t>
            </a:r>
            <a:r>
              <a:rPr lang="en-US" sz="2800" dirty="0" smtClean="0">
                <a:cs typeface="B Titr" pitchFamily="2" charset="-78"/>
              </a:rPr>
              <a:t>(CATEX)</a:t>
            </a:r>
            <a:endParaRPr lang="en-US" sz="2800" dirty="0">
              <a:cs typeface="B Titr" pitchFamily="2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04800" y="1828800"/>
            <a:ext cx="8229600" cy="4572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fa-IR" sz="2800" kern="0" dirty="0" smtClean="0">
              <a:ln w="0">
                <a:solidFill>
                  <a:srgbClr val="FFFFFF"/>
                </a:solidFill>
                <a:prstDash val="solid"/>
              </a:ln>
              <a:gradFill flip="none">
                <a:gsLst>
                  <a:gs pos="40000">
                    <a:srgbClr val="FA8D3D">
                      <a:shade val="80000"/>
                    </a:srgbClr>
                  </a:gs>
                  <a:gs pos="45000">
                    <a:srgbClr val="FA8D3D">
                      <a:shade val="100000"/>
                    </a:srgbClr>
                  </a:gs>
                </a:gsLst>
                <a:lin ang="16200000"/>
              </a:gradFill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endParaRP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/>
        </p:nvGraphicFramePr>
        <p:xfrm>
          <a:off x="762000" y="1981200"/>
          <a:ext cx="7467600" cy="4221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200" dirty="0" smtClean="0">
                <a:cs typeface="B Titr" pitchFamily="2" charset="-78"/>
              </a:rPr>
              <a:t>صندوق زلزله</a:t>
            </a:r>
            <a:endParaRPr lang="en-US" sz="3200" dirty="0">
              <a:cs typeface="B Titr" pitchFamily="2" charset="-78"/>
            </a:endParaRP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914400" y="1905000"/>
          <a:ext cx="7467600" cy="4221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200" dirty="0" smtClean="0">
                <a:cs typeface="B Titr" pitchFamily="2" charset="-78"/>
              </a:rPr>
              <a:t>فهرست مطالب</a:t>
            </a:r>
            <a:endParaRPr lang="en-US" sz="3200" dirty="0">
              <a:cs typeface="B Titr" pitchFamily="2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04800" y="1828800"/>
            <a:ext cx="8229600" cy="4267200"/>
          </a:xfrm>
          <a:prstGeom prst="rect">
            <a:avLst/>
          </a:prstGeom>
        </p:spPr>
        <p:txBody>
          <a:bodyPr vert="horz" rtlCol="0" anchor="ctr">
            <a:normAutofit fontScale="92500"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400" kern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مقدمه‌اي بر فرآيندها و محصولات اوراق بهادارسازي بيمه</a:t>
            </a:r>
          </a:p>
          <a:p>
            <a:pPr marL="0" marR="0" lvl="0" indent="0" algn="just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fa-IR" sz="2400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B Zar" pitchFamily="2" charset="-78"/>
              </a:rPr>
              <a:t> اوراق بهادارسازي بيمه به مثابة زيرمجموعه‌اي از اوراق بهادارسازي مالي و ابزار مديريت ريسك</a:t>
            </a:r>
            <a:endParaRPr kumimoji="0" lang="en-US" sz="2400" i="0" u="none" strike="noStrike" kern="0" cap="none" spc="0" normalizeH="0" baseline="0" noProof="0" dirty="0" smtClean="0">
              <a:ln w="0">
                <a:solidFill>
                  <a:srgbClr val="FFFFFF"/>
                </a:solidFill>
                <a:prstDash val="solid"/>
              </a:ln>
              <a:gradFill flip="none">
                <a:gsLst>
                  <a:gs pos="40000">
                    <a:srgbClr val="FA8D3D">
                      <a:shade val="80000"/>
                    </a:srgbClr>
                  </a:gs>
                  <a:gs pos="45000">
                    <a:srgbClr val="FA8D3D">
                      <a:shade val="100000"/>
                    </a:srgbClr>
                  </a:gs>
                </a:gsLst>
                <a:lin ang="16200000"/>
              </a:gradFill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uLnTx/>
              <a:uFillTx/>
              <a:latin typeface="Trebuchet MS"/>
              <a:ea typeface="+mj-ea"/>
              <a:cs typeface="B Zar" pitchFamily="2" charset="-78"/>
            </a:endParaRPr>
          </a:p>
          <a:p>
            <a:pPr marL="0" marR="0" lvl="0" indent="0" algn="just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fa-IR" sz="2400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B Zar" pitchFamily="2" charset="-78"/>
              </a:rPr>
              <a:t> تعريف اوراق بهادارسازي</a:t>
            </a:r>
            <a:r>
              <a:rPr kumimoji="0" lang="fa-IR" sz="2400" i="0" u="none" strike="noStrike" kern="0" cap="none" spc="0" normalizeH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B Zar" pitchFamily="2" charset="-78"/>
              </a:rPr>
              <a:t> بيمه </a:t>
            </a:r>
          </a:p>
          <a:p>
            <a:pPr marL="0" marR="0" lvl="0" indent="0" algn="just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a-IR" sz="2400" kern="0" baseline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فرايند تحولي اوراق بهادارسازي: صنعت بيمه و صنعت مالي در كل</a:t>
            </a:r>
          </a:p>
          <a:p>
            <a:pPr marL="0" marR="0" lvl="0" indent="0" algn="just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عوامل مؤثر بر توسعة اوراق بهادارسازي بيمه</a:t>
            </a:r>
          </a:p>
          <a:p>
            <a:pPr marL="0" marR="0" lvl="0" indent="0" algn="just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fa-IR" sz="2400" i="0" u="none" strike="noStrike" kern="0" cap="none" spc="0" normalizeH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B Zar" pitchFamily="2" charset="-78"/>
              </a:rPr>
              <a:t> محصولات اوراق بهادارسازي‌شده در صنعت بيمه</a:t>
            </a:r>
          </a:p>
          <a:p>
            <a:pPr marL="0" marR="0" lvl="0" indent="0" algn="just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عرضة اوراق قرضة بلاياي طبيعي </a:t>
            </a:r>
            <a:r>
              <a:rPr lang="en-US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(catastrophe bonds)</a:t>
            </a:r>
          </a:p>
          <a:p>
            <a:pPr marL="0" marR="0" lvl="0" indent="0" algn="just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fa-IR" sz="2400" i="0" u="none" strike="noStrike" kern="0" cap="none" spc="0" normalizeH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B Zar" pitchFamily="2" charset="-78"/>
              </a:rPr>
              <a:t> آيندة اوراق بهادارسازي محصولات بيمه‌اي</a:t>
            </a:r>
            <a:endParaRPr kumimoji="0" lang="en-US" sz="2400" i="0" u="none" strike="noStrike" kern="0" cap="none" spc="0" normalizeH="0" baseline="0" noProof="0" dirty="0">
              <a:ln w="0">
                <a:solidFill>
                  <a:srgbClr val="FFFFFF"/>
                </a:solidFill>
                <a:prstDash val="solid"/>
              </a:ln>
              <a:gradFill flip="none">
                <a:gsLst>
                  <a:gs pos="40000">
                    <a:srgbClr val="FA8D3D">
                      <a:shade val="80000"/>
                    </a:srgbClr>
                  </a:gs>
                  <a:gs pos="45000">
                    <a:srgbClr val="FA8D3D">
                      <a:shade val="100000"/>
                    </a:srgbClr>
                  </a:gs>
                </a:gsLst>
                <a:lin ang="16200000"/>
              </a:gradFill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uLnTx/>
              <a:uFillTx/>
              <a:latin typeface="Trebuchet MS"/>
              <a:ea typeface="+mj-ea"/>
              <a:cs typeface="B Zar" pitchFamily="2" charset="-7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200" dirty="0" smtClean="0">
                <a:cs typeface="B Titr" pitchFamily="2" charset="-78"/>
              </a:rPr>
              <a:t>اوراق قرضة </a:t>
            </a:r>
            <a:r>
              <a:rPr lang="fa-IR" sz="3200" dirty="0" smtClean="0">
                <a:cs typeface="B Titr" pitchFamily="2" charset="-78"/>
              </a:rPr>
              <a:t>بلايا </a:t>
            </a:r>
            <a:r>
              <a:rPr lang="en-US" sz="3200" dirty="0" smtClean="0">
                <a:cs typeface="B Titr" pitchFamily="2" charset="-78"/>
              </a:rPr>
              <a:t>(catastrophe bond)</a:t>
            </a:r>
            <a:endParaRPr lang="en-US" sz="3200" dirty="0">
              <a:cs typeface="B Titr" pitchFamily="2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04800" y="1828800"/>
            <a:ext cx="8229600" cy="4572000"/>
          </a:xfrm>
          <a:prstGeom prst="rect">
            <a:avLst/>
          </a:prstGeom>
        </p:spPr>
        <p:txBody>
          <a:bodyPr vert="horz" rtlCol="0" anchor="ctr">
            <a:normAutofit fontScale="92500" lnSpcReduction="10000"/>
          </a:bodyPr>
          <a:lstStyle/>
          <a:p>
            <a:pPr marL="0" marR="0" lvl="0" indent="0" algn="just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بيشترين رقم اوراق بيمه‌اي را تشكيل مي‌دهد</a:t>
            </a:r>
          </a:p>
          <a:p>
            <a:pPr marL="0" marR="0" lvl="0" indent="0" algn="just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تعهدات پرداخت اصل و بهرة بيمه‌گر صادركنندة اوراق قرضة </a:t>
            </a: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بلايا </a:t>
            </a: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به‌وقوع يا عدم‌وقوع سطح معيني از خسارت بستگي دارد</a:t>
            </a:r>
          </a:p>
          <a:p>
            <a:pPr marL="0" marR="0" lvl="0" indent="0" algn="just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معمولاً در صورت وقوع خسارت، اصل در طول زمان به‌تدريج پرداخت مي‌شود</a:t>
            </a:r>
          </a:p>
          <a:p>
            <a:pPr marL="0" marR="0" lvl="0" indent="0" algn="just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شركت بيمه معمولاً شركت واسط </a:t>
            </a:r>
            <a:r>
              <a:rPr lang="en-US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SPV</a:t>
            </a: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ايجاد مي‌كند كه بين شركت و بازار سرمايه قرار مي‌گيرد. معمولاً </a:t>
            </a:r>
            <a:r>
              <a:rPr lang="en-US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SPV</a:t>
            </a: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بيمه‌گر فراساحل </a:t>
            </a:r>
            <a:r>
              <a:rPr lang="en-US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(offshore)</a:t>
            </a: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است. </a:t>
            </a:r>
            <a:r>
              <a:rPr lang="en-US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SPV</a:t>
            </a: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قرارداد بيمة اتكايي به شركت مي‌دهد؛ شركت اوراق قرضه منتشر كرده و از طريق </a:t>
            </a:r>
            <a:r>
              <a:rPr lang="en-US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SPV</a:t>
            </a: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به بازار سرمايه مي‌فروشد. </a:t>
            </a:r>
            <a:r>
              <a:rPr lang="en-US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SPV</a:t>
            </a: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جريان نقدي اوراق را از محل حق بيمة اتكايي كه بيمه‌گر مي‌پردازد و نيز از محل سرمايه‌گذاري بخشي از وجوه قرضه‌ها تأمين مي‌كند.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200" dirty="0" smtClean="0">
                <a:cs typeface="B Titr" pitchFamily="2" charset="-78"/>
              </a:rPr>
              <a:t>اوراق قرضة </a:t>
            </a:r>
            <a:r>
              <a:rPr lang="fa-IR" sz="3200" dirty="0" smtClean="0">
                <a:cs typeface="B Titr" pitchFamily="2" charset="-78"/>
              </a:rPr>
              <a:t>بلاياي طبيعي</a:t>
            </a:r>
            <a:endParaRPr lang="en-US" sz="3200" dirty="0">
              <a:cs typeface="B Titr" pitchFamily="2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04800" y="1828800"/>
            <a:ext cx="8229600" cy="4572000"/>
          </a:xfrm>
          <a:prstGeom prst="rect">
            <a:avLst/>
          </a:prstGeom>
        </p:spPr>
        <p:txBody>
          <a:bodyPr vert="horz" rtlCol="0" anchor="ctr">
            <a:normAutofit fontScale="92500" lnSpcReduction="20000"/>
          </a:bodyPr>
          <a:lstStyle/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400" u="sng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Titr" pitchFamily="2" charset="-78"/>
              </a:rPr>
              <a:t>عرضه‌هاي ناموفق</a:t>
            </a: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</a:t>
            </a: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عرضة </a:t>
            </a: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ناموفق 1996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عرضه براي طوفان و زلزلة امريكا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عرضه براي زلزلة كاليفرنيا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هيچ‌كدام انجام نشد و از جايگزين‌هاي سنتي استفاده شد. 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400" u="sng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Titr" pitchFamily="2" charset="-78"/>
              </a:rPr>
              <a:t>دلايل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جديدبودن و عدم‌آشنايي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عدم‌اطمينان نسبت به قيمت‌گذاري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مسايل مربوط به سبد سرمايه‌گذاري (براي سرمايه‌گذاران ناروشن بود) 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بيمة اتكايي سنتي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200" dirty="0" smtClean="0">
                <a:cs typeface="B Titr" pitchFamily="2" charset="-78"/>
              </a:rPr>
              <a:t>اوراق قرضة </a:t>
            </a:r>
            <a:r>
              <a:rPr lang="fa-IR" sz="3200" dirty="0" smtClean="0">
                <a:cs typeface="B Titr" pitchFamily="2" charset="-78"/>
              </a:rPr>
              <a:t>بلاياي طبيعي</a:t>
            </a:r>
            <a:endParaRPr lang="en-US" sz="3200" dirty="0">
              <a:cs typeface="B Titr" pitchFamily="2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04800" y="1828800"/>
            <a:ext cx="8229600" cy="4572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400" u="sng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Titr" pitchFamily="2" charset="-78"/>
              </a:rPr>
              <a:t>عرضه‌هاي موفق</a:t>
            </a:r>
            <a:endParaRPr lang="fa-IR" sz="2400" kern="0" dirty="0" smtClean="0">
              <a:ln w="0">
                <a:solidFill>
                  <a:srgbClr val="FFFFFF"/>
                </a:solidFill>
                <a:prstDash val="solid"/>
              </a:ln>
              <a:gradFill flip="none">
                <a:gsLst>
                  <a:gs pos="40000">
                    <a:srgbClr val="FA8D3D">
                      <a:shade val="80000"/>
                    </a:srgbClr>
                  </a:gs>
                  <a:gs pos="45000">
                    <a:srgbClr val="FA8D3D">
                      <a:shade val="100000"/>
                    </a:srgbClr>
                  </a:gs>
                </a:gsLst>
                <a:lin ang="16200000"/>
              </a:gradFill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endParaRPr>
          </a:p>
          <a:p>
            <a:pPr marL="457200" marR="0" lvl="0" indent="-45720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Hanover </a:t>
            </a:r>
            <a:r>
              <a:rPr lang="en-US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Re</a:t>
            </a: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سوآپ بيمة اتكايي دربرگيرندة زلزلة ژاپن و ريسك طوفان‌هاي بين‌المللي</a:t>
            </a:r>
          </a:p>
          <a:p>
            <a:pPr marL="457200" marR="0" lvl="0" indent="-45720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Reliance</a:t>
            </a: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هوانوردي و اموال</a:t>
            </a:r>
          </a:p>
          <a:p>
            <a:pPr marL="457200" marR="0" lvl="0" indent="-45720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Winterthur</a:t>
            </a: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حوادث اتوموبيل مربوط به طوفان شن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200" dirty="0" smtClean="0">
                <a:cs typeface="B Titr" pitchFamily="2" charset="-78"/>
              </a:rPr>
              <a:t>آيندة اوراق بهادارسازي در صنعت بيمه</a:t>
            </a:r>
            <a:endParaRPr lang="en-US" sz="3200" dirty="0">
              <a:cs typeface="B Titr" pitchFamily="2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04800" y="1828800"/>
            <a:ext cx="8229600" cy="4572000"/>
          </a:xfrm>
          <a:prstGeom prst="rect">
            <a:avLst/>
          </a:prstGeom>
        </p:spPr>
        <p:txBody>
          <a:bodyPr vert="horz" rtlCol="0" anchor="ctr">
            <a:normAutofit fontScale="92500"/>
          </a:bodyPr>
          <a:lstStyle/>
          <a:p>
            <a:pPr marL="0" marR="0" lvl="0" indent="0" algn="just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آيا اين صنعت رشد خواهد كرد؟ </a:t>
            </a:r>
          </a:p>
          <a:p>
            <a:pPr marL="0" marR="0" lvl="0" indent="0" algn="just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چه‌گونه اوراق بهادارسازي بر صنعت بيمة اتكايي تأثير مي‌گذارد؟</a:t>
            </a:r>
          </a:p>
          <a:p>
            <a:pPr marL="0" marR="0" lvl="0" indent="0" algn="just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آيا ظرفيت دليل </a:t>
            </a: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اصلي </a:t>
            </a: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توسعة اوراق بهادارسازي در بيمه است؟ </a:t>
            </a:r>
          </a:p>
          <a:p>
            <a:pPr marL="0" marR="0" lvl="0" indent="0" algn="just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آيا ريسك بلايا كه بسيار هم بي‌ثبات و ناپايدار است، آيندة محصولات </a:t>
            </a: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اوراق بهادار‌سازي‌شدة </a:t>
            </a: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بيمه است؟ يا اوراق بهادارسازي‌هاي آتي بيشتر به حوزه‌هاي سنتي بيمه مربوط مي‌شود؟ </a:t>
            </a:r>
          </a:p>
          <a:p>
            <a:pPr marL="0" marR="0" lvl="0" indent="0" algn="just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آيا ابزارهاي يادشده در چارچوب «صنعت بيمه» است و ابزار بيمه‌اي است؟</a:t>
            </a:r>
          </a:p>
          <a:p>
            <a:pPr marL="0" marR="0" lvl="0" indent="0" algn="just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آمار مالياتي و الزامات حسابداري اين ابزار كدام است؟</a:t>
            </a:r>
          </a:p>
          <a:p>
            <a:pPr marL="0" marR="0" lvl="0" indent="0" algn="just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اشكال جديد اوراق بهادارسازي بيمه چه‌گونه خواهد بود.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2800" dirty="0" smtClean="0">
                <a:cs typeface="B Titr" pitchFamily="2" charset="-78"/>
              </a:rPr>
              <a:t>پاره‌اي از عوامل تسهيل‌كنندة اوراق بهادارسازي در صنعت بيمه</a:t>
            </a:r>
            <a:endParaRPr lang="en-US" sz="2800" dirty="0">
              <a:cs typeface="B Titr" pitchFamily="2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04800" y="1828800"/>
            <a:ext cx="8229600" cy="4572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fa-IR" sz="2800" kern="0" dirty="0" smtClean="0">
              <a:ln w="0">
                <a:solidFill>
                  <a:srgbClr val="FFFFFF"/>
                </a:solidFill>
                <a:prstDash val="solid"/>
              </a:ln>
              <a:gradFill flip="none">
                <a:gsLst>
                  <a:gs pos="40000">
                    <a:srgbClr val="FA8D3D">
                      <a:shade val="80000"/>
                    </a:srgbClr>
                  </a:gs>
                  <a:gs pos="45000">
                    <a:srgbClr val="FA8D3D">
                      <a:shade val="100000"/>
                    </a:srgbClr>
                  </a:gs>
                </a:gsLst>
                <a:lin ang="16200000"/>
              </a:gradFill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endParaRP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/>
        </p:nvGraphicFramePr>
        <p:xfrm>
          <a:off x="762000" y="1981200"/>
          <a:ext cx="7467600" cy="4221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200" dirty="0" smtClean="0">
                <a:cs typeface="B Titr" pitchFamily="2" charset="-78"/>
              </a:rPr>
              <a:t>اوراق بهادارسازي بيمه‌اي</a:t>
            </a:r>
            <a:endParaRPr lang="en-US" sz="3200" dirty="0">
              <a:cs typeface="B Titr" pitchFamily="2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04800" y="1828800"/>
            <a:ext cx="8229600" cy="4572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fa-IR" sz="2800" kern="0" dirty="0" smtClean="0">
              <a:ln w="0">
                <a:solidFill>
                  <a:srgbClr val="FFFFFF"/>
                </a:solidFill>
                <a:prstDash val="solid"/>
              </a:ln>
              <a:gradFill flip="none">
                <a:gsLst>
                  <a:gs pos="40000">
                    <a:srgbClr val="FA8D3D">
                      <a:shade val="80000"/>
                    </a:srgbClr>
                  </a:gs>
                  <a:gs pos="45000">
                    <a:srgbClr val="FA8D3D">
                      <a:shade val="100000"/>
                    </a:srgbClr>
                  </a:gs>
                </a:gsLst>
                <a:lin ang="16200000"/>
              </a:gradFill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endParaRP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/>
        </p:nvGraphicFramePr>
        <p:xfrm>
          <a:off x="762000" y="1981200"/>
          <a:ext cx="7467600" cy="4221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200" dirty="0" smtClean="0">
                <a:cs typeface="B Titr" pitchFamily="2" charset="-78"/>
              </a:rPr>
              <a:t>اوراق بهادارسازي بيمه: تهديدي براي صنعت بيمة سنتي؟</a:t>
            </a:r>
            <a:endParaRPr lang="en-US" sz="3200" dirty="0">
              <a:cs typeface="B Titr" pitchFamily="2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04800" y="1828800"/>
            <a:ext cx="8229600" cy="4572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fa-IR" sz="2800" kern="0" dirty="0" smtClean="0">
              <a:ln w="0">
                <a:solidFill>
                  <a:srgbClr val="FFFFFF"/>
                </a:solidFill>
                <a:prstDash val="solid"/>
              </a:ln>
              <a:gradFill flip="none">
                <a:gsLst>
                  <a:gs pos="40000">
                    <a:srgbClr val="FA8D3D">
                      <a:shade val="80000"/>
                    </a:srgbClr>
                  </a:gs>
                  <a:gs pos="45000">
                    <a:srgbClr val="FA8D3D">
                      <a:shade val="100000"/>
                    </a:srgbClr>
                  </a:gs>
                </a:gsLst>
                <a:lin ang="16200000"/>
              </a:gradFill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endParaRP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/>
        </p:nvGraphicFramePr>
        <p:xfrm>
          <a:off x="762000" y="1981200"/>
          <a:ext cx="7467600" cy="4221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200" dirty="0" smtClean="0">
                <a:cs typeface="B Titr" pitchFamily="2" charset="-78"/>
              </a:rPr>
              <a:t>اوراق بهادارسازي‌شده در صنعت بيمه</a:t>
            </a:r>
            <a:endParaRPr lang="en-US" sz="3200" dirty="0">
              <a:cs typeface="B Titr" pitchFamily="2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04800" y="1828800"/>
            <a:ext cx="8229600" cy="4572000"/>
          </a:xfrm>
          <a:prstGeom prst="rect">
            <a:avLst/>
          </a:prstGeom>
        </p:spPr>
        <p:txBody>
          <a:bodyPr vert="horz" rtlCol="0" anchor="ctr">
            <a:normAutofit fontScale="92500" lnSpcReduction="10000"/>
          </a:bodyPr>
          <a:lstStyle/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a-IR" sz="2400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B Zar" pitchFamily="2" charset="-78"/>
              </a:rPr>
              <a:t>اوراق</a:t>
            </a:r>
            <a:r>
              <a:rPr kumimoji="0" lang="fa-IR" sz="2400" i="0" u="none" strike="noStrike" kern="0" cap="none" spc="0" normalizeH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B Zar" pitchFamily="2" charset="-78"/>
              </a:rPr>
              <a:t> </a:t>
            </a:r>
            <a:r>
              <a:rPr kumimoji="0" lang="fa-IR" sz="2400" i="0" u="none" strike="noStrike" kern="0" cap="none" spc="0" normalizeH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B Zar" pitchFamily="2" charset="-78"/>
              </a:rPr>
              <a:t>بهادارسازي بيمه يعني انتقال ريسك تعهدات بيمه‌اي به بازار سرمايه از طريق خلق و صدور اوراق بهادار مالي: </a:t>
            </a:r>
          </a:p>
          <a:p>
            <a:pPr lvl="1" algn="r" rtl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kumimoji="0" lang="fa-IR" sz="2400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B Zar" pitchFamily="2" charset="-78"/>
              </a:rPr>
              <a:t> انتقال جريان نقدي بيمه‌نامه‌هاي صادره به اوراق مالي قابل‌معامله؛</a:t>
            </a:r>
            <a:r>
              <a:rPr kumimoji="0" lang="fa-IR" sz="2400" i="0" u="none" strike="noStrike" kern="0" cap="none" spc="0" normalizeH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B Zar" pitchFamily="2" charset="-78"/>
              </a:rPr>
              <a:t> مهندسي مالي </a:t>
            </a:r>
          </a:p>
          <a:p>
            <a:pPr lvl="1" algn="r" rtl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fa-IR" sz="2400" kern="0" baseline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بسته‌بندي</a:t>
            </a: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يا جداسازي جريان‌هاي نقدي و تبديل آن جريان‌ها به اوراق بهادار مالي جديد و متفاوت</a:t>
            </a:r>
          </a:p>
          <a:p>
            <a:pPr lvl="1" algn="r" rtl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kumimoji="0" lang="fa-IR" sz="2400" i="0" u="none" strike="noStrike" kern="0" cap="none" spc="0" normalizeH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B Zar" pitchFamily="2" charset="-78"/>
              </a:rPr>
              <a:t> انتقال ريسك تعهدات بيمه‌اي به بازارهاي سرمايه با معاملة آن اوراق بهادار مالي </a:t>
            </a:r>
          </a:p>
          <a:p>
            <a:pPr lvl="1" algn="r" rtl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fa-IR" sz="2400" kern="0" baseline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خريد</a:t>
            </a: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و فروش اوراق بهاداري كه جريان‌هاي نقدي آن‌ها به پذيرش بيمه‌نامه ارتباط دارد</a:t>
            </a:r>
            <a:endParaRPr lang="fa-IR" sz="2400" kern="0" dirty="0">
              <a:ln w="0">
                <a:solidFill>
                  <a:srgbClr val="FFFFFF"/>
                </a:solidFill>
                <a:prstDash val="solid"/>
              </a:ln>
              <a:gradFill flip="none">
                <a:gsLst>
                  <a:gs pos="40000">
                    <a:srgbClr val="FA8D3D">
                      <a:shade val="80000"/>
                    </a:srgbClr>
                  </a:gs>
                  <a:gs pos="45000">
                    <a:srgbClr val="FA8D3D">
                      <a:shade val="100000"/>
                    </a:srgbClr>
                  </a:gs>
                </a:gsLst>
                <a:lin ang="16200000"/>
              </a:gradFill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endParaRPr>
          </a:p>
          <a:p>
            <a:pPr algn="r" rtl="1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fa-IR" sz="2400" kern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Trebuchet MS"/>
                <a:ea typeface="+mj-ea"/>
                <a:cs typeface="B Zar" pitchFamily="2" charset="-78"/>
              </a:rPr>
              <a:t> به‌جاي انتقال ريسك بيمه‌نامه‌ها به شركت بيمة اتكايي درون صنعت بيمه، ريسك به بازار سرماية گسترده‌تر منتقل مي‌شود.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200" dirty="0" smtClean="0">
                <a:cs typeface="B Titr" pitchFamily="2" charset="-78"/>
              </a:rPr>
              <a:t>دلايل ارائه‌شده براي اوراق بهادارسازي ريسك بيمه</a:t>
            </a:r>
            <a:endParaRPr lang="en-US" sz="3200" dirty="0">
              <a:cs typeface="B Titr" pitchFamily="2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04800" y="1828800"/>
            <a:ext cx="8229600" cy="4572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fa-IR" sz="2800" kern="0" dirty="0" smtClean="0">
              <a:ln w="0">
                <a:solidFill>
                  <a:srgbClr val="FFFFFF"/>
                </a:solidFill>
                <a:prstDash val="solid"/>
              </a:ln>
              <a:gradFill flip="none">
                <a:gsLst>
                  <a:gs pos="40000">
                    <a:srgbClr val="FA8D3D">
                      <a:shade val="80000"/>
                    </a:srgbClr>
                  </a:gs>
                  <a:gs pos="45000">
                    <a:srgbClr val="FA8D3D">
                      <a:shade val="100000"/>
                    </a:srgbClr>
                  </a:gs>
                </a:gsLst>
                <a:lin ang="16200000"/>
              </a:gradFill>
              <a:effectLst>
                <a:outerShdw blurRad="23036" dist="23036" dir="5400000" algn="tl">
                  <a:srgbClr val="656565">
                    <a:alpha val="65000"/>
                  </a:srgbClr>
                </a:outerShdw>
                <a:reflection blurRad="12700" stA="25000" endPos="55000" dist="5000" dir="5400000" sy="-100000" algn="bl" rotWithShape="0"/>
              </a:effectLst>
              <a:latin typeface="Trebuchet MS"/>
              <a:ea typeface="+mj-ea"/>
              <a:cs typeface="B Zar" pitchFamily="2" charset="-78"/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914400" y="1828800"/>
          <a:ext cx="7467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200" dirty="0" smtClean="0">
                <a:cs typeface="B Titr" pitchFamily="2" charset="-78"/>
              </a:rPr>
              <a:t>اوراق بهادارسازي در حوزة مالي</a:t>
            </a:r>
            <a:endParaRPr lang="en-US" sz="3200" dirty="0">
              <a:cs typeface="B Titr" pitchFamily="2" charset="-78"/>
            </a:endParaRP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/>
        </p:nvGraphicFramePr>
        <p:xfrm>
          <a:off x="762000" y="2103437"/>
          <a:ext cx="7467600" cy="4221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2800" dirty="0" smtClean="0">
                <a:cs typeface="B Titr" pitchFamily="2" charset="-78"/>
              </a:rPr>
              <a:t>منافع حاصل از فرايند اوراق بهادارسازي به پشتوانة دارايي‌ها</a:t>
            </a:r>
            <a:endParaRPr lang="en-US" sz="2800" dirty="0">
              <a:cs typeface="B Titr" pitchFamily="2" charset="-78"/>
            </a:endParaRP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762000" y="1752600"/>
          <a:ext cx="7696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200" dirty="0" smtClean="0">
                <a:cs typeface="B Titr" pitchFamily="2" charset="-78"/>
              </a:rPr>
              <a:t>بازيگران در فرايند اوراق بهادارسازي رهني</a:t>
            </a:r>
            <a:endParaRPr lang="en-US" sz="3200" dirty="0">
              <a:cs typeface="B Titr" pitchFamily="2" charset="-78"/>
            </a:endParaRPr>
          </a:p>
        </p:txBody>
      </p:sp>
      <p:graphicFrame>
        <p:nvGraphicFramePr>
          <p:cNvPr id="5" name="Content Placeholder 5"/>
          <p:cNvGraphicFramePr>
            <a:graphicFrameLocks/>
          </p:cNvGraphicFramePr>
          <p:nvPr/>
        </p:nvGraphicFramePr>
        <p:xfrm>
          <a:off x="762000" y="1981200"/>
          <a:ext cx="7467600" cy="4221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iz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1577</Words>
  <Application>Microsoft Office PowerPoint</Application>
  <PresentationFormat>On-screen Show (4:3)</PresentationFormat>
  <Paragraphs>154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QuizShow</vt:lpstr>
      <vt:lpstr>بسم‌الله الرحمن الرحیم اوراق بهادارسازي در صنعت بيمه سخنراني در چهارمين كنفرانس توسعة نظام تأمين مالي در ايران  نشست تخصصي اوراق بهادارسازي ريسك بيمه، فرصت‌ها، چالش‌ها و الزازمات پيش‌رو  حسين عبده تبريزي  - ميثم رادپور</vt:lpstr>
      <vt:lpstr>فهرست مطالب</vt:lpstr>
      <vt:lpstr>اوراق بهادارسازي بيمه‌اي</vt:lpstr>
      <vt:lpstr>اوراق بهادارسازي بيمه: تهديدي براي صنعت بيمة سنتي؟</vt:lpstr>
      <vt:lpstr>اوراق بهادارسازي‌شده در صنعت بيمه</vt:lpstr>
      <vt:lpstr>دلايل ارائه‌شده براي اوراق بهادارسازي ريسك بيمه</vt:lpstr>
      <vt:lpstr>اوراق بهادارسازي در حوزة مالي</vt:lpstr>
      <vt:lpstr>منافع حاصل از فرايند اوراق بهادارسازي به پشتوانة دارايي‌ها</vt:lpstr>
      <vt:lpstr>بازيگران در فرايند اوراق بهادارسازي رهني</vt:lpstr>
      <vt:lpstr>Slide 10</vt:lpstr>
      <vt:lpstr>ساير محصولات اوراق بهادارسازي‌شده</vt:lpstr>
      <vt:lpstr>اوراق بهادارسازي بيمه: چرا امروز؟ چرا با تأخير؟</vt:lpstr>
      <vt:lpstr>محصولات اوراق بهادارسازي در صنعت بيمه</vt:lpstr>
      <vt:lpstr>انواع محصولات اوراق بهادارسازي‌شدة بيمه </vt:lpstr>
      <vt:lpstr>محصولات حاصل از اوراق بهادارسازي بيمه‌اي</vt:lpstr>
      <vt:lpstr>اختيار فروش حق مالي به اقتضاي وقوع بلايا</vt:lpstr>
      <vt:lpstr>اوراق مشتقة بيمه‌اي بورس شيكاگو</vt:lpstr>
      <vt:lpstr>بورس ريسك بورس ريسك بلاياي نيويورك (CATEX)</vt:lpstr>
      <vt:lpstr>صندوق زلزله</vt:lpstr>
      <vt:lpstr>اوراق قرضة بلايا (catastrophe bond)</vt:lpstr>
      <vt:lpstr>اوراق قرضة بلاياي طبيعي</vt:lpstr>
      <vt:lpstr>اوراق قرضة بلاياي طبيعي</vt:lpstr>
      <vt:lpstr>آيندة اوراق بهادارسازي در صنعت بيمه</vt:lpstr>
      <vt:lpstr>پاره‌اي از عوامل تسهيل‌كنندة اوراق بهادارسازي در صنعت بيمه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2009-07-03T18:31:28Z</dcterms:created>
  <dcterms:modified xsi:type="dcterms:W3CDTF">2012-02-25T07:53:27Z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