
<file path=[Content_Types].xml><?xml version="1.0" encoding="utf-8"?>
<Types xmlns="http://schemas.openxmlformats.org/package/2006/content-types">
  <Default Extension="emf" ContentType="image/x-emf"/>
  <Default Extension="xls" ContentType="application/vnd.ms-excel"/>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theme/themeOverride1.xml" ContentType="application/vnd.openxmlformats-officedocument.themeOverr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charts/chart8.xml" ContentType="application/vnd.openxmlformats-officedocument.drawingml.chart+xml"/>
  <Override PartName="/ppt/charts/chart9.xml" ContentType="application/vnd.openxmlformats-officedocument.drawingml.chart+xml"/>
  <Override PartName="/ppt/charts/style5.xml" ContentType="application/vnd.ms-office.chartstyle+xml"/>
  <Override PartName="/ppt/charts/colors5.xml" ContentType="application/vnd.ms-office.chartcolorstyle+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style6.xml" ContentType="application/vnd.ms-office.chartstyle+xml"/>
  <Override PartName="/ppt/charts/colors6.xml" ContentType="application/vnd.ms-office.chartcolorstyle+xml"/>
  <Override PartName="/ppt/charts/chart13.xml" ContentType="application/vnd.openxmlformats-officedocument.drawingml.chart+xml"/>
  <Override PartName="/ppt/charts/chart14.xml" ContentType="application/vnd.openxmlformats-officedocument.drawingml.chart+xml"/>
  <Override PartName="/ppt/charts/style7.xml" ContentType="application/vnd.ms-office.chartstyle+xml"/>
  <Override PartName="/ppt/charts/colors7.xml" ContentType="application/vnd.ms-office.chartcolorstyle+xml"/>
  <Override PartName="/ppt/charts/chart15.xml" ContentType="application/vnd.openxmlformats-officedocument.drawingml.chart+xml"/>
  <Override PartName="/ppt/charts/style8.xml" ContentType="application/vnd.ms-office.chartstyle+xml"/>
  <Override PartName="/ppt/charts/colors8.xml" ContentType="application/vnd.ms-office.chartcolorstyle+xml"/>
  <Override PartName="/ppt/charts/chart16.xml" ContentType="application/vnd.openxmlformats-officedocument.drawingml.chart+xml"/>
  <Override PartName="/ppt/charts/style9.xml" ContentType="application/vnd.ms-office.chartstyle+xml"/>
  <Override PartName="/ppt/charts/colors9.xml" ContentType="application/vnd.ms-office.chartcolorstyle+xml"/>
  <Override PartName="/ppt/charts/chart17.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8.xml" ContentType="application/vnd.openxmlformats-officedocument.drawingml.chart+xml"/>
  <Override PartName="/ppt/charts/chart1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07" r:id="rId3"/>
    <p:sldId id="318" r:id="rId4"/>
    <p:sldId id="354" r:id="rId5"/>
    <p:sldId id="320" r:id="rId6"/>
    <p:sldId id="319" r:id="rId7"/>
    <p:sldId id="322" r:id="rId8"/>
    <p:sldId id="355" r:id="rId9"/>
    <p:sldId id="356" r:id="rId10"/>
    <p:sldId id="357" r:id="rId11"/>
    <p:sldId id="324" r:id="rId12"/>
    <p:sldId id="352" r:id="rId13"/>
    <p:sldId id="325" r:id="rId14"/>
    <p:sldId id="353" r:id="rId15"/>
    <p:sldId id="335" r:id="rId16"/>
    <p:sldId id="337" r:id="rId17"/>
    <p:sldId id="338" r:id="rId18"/>
    <p:sldId id="309" r:id="rId19"/>
    <p:sldId id="348" r:id="rId20"/>
    <p:sldId id="349" r:id="rId21"/>
    <p:sldId id="329" r:id="rId22"/>
    <p:sldId id="340" r:id="rId23"/>
    <p:sldId id="341" r:id="rId24"/>
    <p:sldId id="342" r:id="rId25"/>
    <p:sldId id="351" r:id="rId26"/>
    <p:sldId id="343" r:id="rId27"/>
    <p:sldId id="344" r:id="rId28"/>
    <p:sldId id="345" r:id="rId29"/>
    <p:sldId id="346" r:id="rId30"/>
    <p:sldId id="347"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2" d="100"/>
          <a:sy n="82" d="100"/>
        </p:scale>
        <p:origin x="850" y="77"/>
      </p:cViewPr>
      <p:guideLst/>
    </p:cSldViewPr>
  </p:slideViewPr>
  <p:notesTextViewPr>
    <p:cViewPr>
      <p:scale>
        <a:sx n="1" d="1"/>
        <a:sy n="1" d="1"/>
      </p:scale>
      <p:origin x="0" y="0"/>
    </p:cViewPr>
  </p:notesTextViewPr>
  <p:sorterViewPr>
    <p:cViewPr>
      <p:scale>
        <a:sx n="100" d="100"/>
        <a:sy n="100" d="100"/>
      </p:scale>
      <p:origin x="0" y="-23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D:\Personal%20Works\Dr.%20Asadi\&#1575;&#1585;&#1575;&#1574;&#1607;%20&#1583;&#1705;&#1578;&#1585;%20&#1593;&#1576;&#1583;&#1607;\daramad.u.r.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file:///C:\Users\Peyman\Downloads\Domestic%20credit%20to%20private%20sector.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Peyman\Downloads\nadafi.xlsx" TargetMode="External"/></Relationships>
</file>

<file path=ppt/charts/_rels/chart12.xml.rels><?xml version="1.0" encoding="UTF-8" standalone="yes"?>
<Relationships xmlns="http://schemas.openxmlformats.org/package/2006/relationships"><Relationship Id="rId3" Type="http://schemas.openxmlformats.org/officeDocument/2006/relationships/oleObject" Target="file:///C:\Users\Peyman\Downloads\nadafi.xlsx" TargetMode="External"/><Relationship Id="rId2" Type="http://schemas.microsoft.com/office/2011/relationships/chartColorStyle" Target="colors6.xml"/><Relationship Id="rId1" Type="http://schemas.microsoft.com/office/2011/relationships/chartStyle" Target="style6.xml"/></Relationships>
</file>

<file path=ppt/charts/_rels/chart13.xml.rels><?xml version="1.0" encoding="UTF-8" standalone="yes"?>
<Relationships xmlns="http://schemas.openxmlformats.org/package/2006/relationships"><Relationship Id="rId1" Type="http://schemas.openxmlformats.org/officeDocument/2006/relationships/oleObject" Target="file:///C:\Users\Peyman\Downloads\nadafi.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D:\Personal%20Works\Dr.%20Asadi\&#1575;&#1585;&#1575;&#1574;&#1607;%20&#1583;&#1705;&#1578;&#1585;%20&#1593;&#1576;&#1583;&#1607;\bode%20khanevar%20.xlsx" TargetMode="External"/><Relationship Id="rId2" Type="http://schemas.microsoft.com/office/2011/relationships/chartColorStyle" Target="colors7.xml"/><Relationship Id="rId1" Type="http://schemas.microsoft.com/office/2011/relationships/chartStyle" Target="style7.xml"/></Relationships>
</file>

<file path=ppt/charts/_rels/chart15.xml.rels><?xml version="1.0" encoding="UTF-8" standalone="yes"?>
<Relationships xmlns="http://schemas.openxmlformats.org/package/2006/relationships"><Relationship Id="rId3" Type="http://schemas.openxmlformats.org/officeDocument/2006/relationships/oleObject" Target="file:///C:\Users\Peyman\Downloads\Telegram%20Desktop\seke%20va%20arz.xlsx" TargetMode="External"/><Relationship Id="rId2" Type="http://schemas.microsoft.com/office/2011/relationships/chartColorStyle" Target="colors8.xml"/><Relationship Id="rId1" Type="http://schemas.microsoft.com/office/2011/relationships/chartStyle" Target="style8.xml"/></Relationships>
</file>

<file path=ppt/charts/_rels/chart16.xml.rels><?xml version="1.0" encoding="UTF-8" standalone="yes"?>
<Relationships xmlns="http://schemas.openxmlformats.org/package/2006/relationships"><Relationship Id="rId3" Type="http://schemas.openxmlformats.org/officeDocument/2006/relationships/oleObject" Target="file:///C:\Users\Peyman\Downloads\Telegram%20Desktop\seke%20va%20arz.xlsx" TargetMode="External"/><Relationship Id="rId2" Type="http://schemas.microsoft.com/office/2011/relationships/chartColorStyle" Target="colors9.xml"/><Relationship Id="rId1" Type="http://schemas.microsoft.com/office/2011/relationships/chartStyle" Target="style9.xml"/></Relationships>
</file>

<file path=ppt/charts/_rels/chart17.xml.rels><?xml version="1.0" encoding="UTF-8" standalone="yes"?>
<Relationships xmlns="http://schemas.openxmlformats.org/package/2006/relationships"><Relationship Id="rId3" Type="http://schemas.openxmlformats.org/officeDocument/2006/relationships/oleObject" Target="file:///D:\Personal%20Works\Dr.%20Asadi\&#1575;&#1585;&#1575;&#1574;&#1607;%20&#1583;&#1705;&#1578;&#1585;%20&#1593;&#1576;&#1583;&#1607;\bode%20khanevar%20.xlsx" TargetMode="External"/><Relationship Id="rId2" Type="http://schemas.microsoft.com/office/2011/relationships/chartColorStyle" Target="colors10.xml"/><Relationship Id="rId1" Type="http://schemas.microsoft.com/office/2011/relationships/chartStyle" Target="style10.xml"/></Relationships>
</file>

<file path=ppt/charts/_rels/chart18.xml.rels><?xml version="1.0" encoding="UTF-8" standalone="yes"?>
<Relationships xmlns="http://schemas.openxmlformats.org/package/2006/relationships"><Relationship Id="rId1" Type="http://schemas.openxmlformats.org/officeDocument/2006/relationships/oleObject" Target="file:///C:\Users\Peyman\Downloads\Telegram%20Desktop\seke%20va%20arz.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Peyman\Downloads\Telegram%20Desktop\seke%20va%20arz.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Peyman\Downloads\Copy%20of%20Copy%20of%20CPI.ANNUAL%20INFORMATION%20POINT%20TO%20POINT%20URBAN%20(1).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eyman\Downloads\Indexes%20v6.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openxmlformats.org/officeDocument/2006/relationships/oleObject" Target="file:///C:\Users\Hadi%20Lari\Desktop\&#1605;&#1602;&#1575;&#1604;&#1607;%20&#1607;&#1575;%20&#1608;%20&#1575;&#1585;&#1575;&#1574;&#1607;%20&#1607;&#1575;\&#1585;&#1705;&#1608;&#1583;%20&#1578;&#1608;&#1585;&#1605;&#1740;\Extended\US%20Data.xls" TargetMode="External"/><Relationship Id="rId1" Type="http://schemas.openxmlformats.org/officeDocument/2006/relationships/themeOverride" Target="../theme/themeOverride1.xml"/></Relationships>
</file>

<file path=ppt/charts/_rels/chart5.xml.rels><?xml version="1.0" encoding="UTF-8" standalone="yes"?>
<Relationships xmlns="http://schemas.openxmlformats.org/package/2006/relationships"><Relationship Id="rId1" Type="http://schemas.openxmlformats.org/officeDocument/2006/relationships/oleObject" Target="file:///C:\Users\Asus\Desktop\Data\World%20Economic%20Outlook%20Databases%20(WEO)%20IMF.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Asus\Desktop\Data\World%20Economic%20Outlook%20Databases%20(WEO)%20IMF.xlsx" TargetMode="External"/></Relationships>
</file>

<file path=ppt/charts/_rels/chart7.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4.xml"/><Relationship Id="rId1" Type="http://schemas.microsoft.com/office/2011/relationships/chartStyle" Target="style4.xml"/></Relationships>
</file>

<file path=ppt/charts/_rels/chart8.xml.rels><?xml version="1.0" encoding="UTF-8" standalone="yes"?>
<Relationships xmlns="http://schemas.openxmlformats.org/package/2006/relationships"><Relationship Id="rId1" Type="http://schemas.openxmlformats.org/officeDocument/2006/relationships/oleObject" Target="file:///C:\Users\Peyman\Downloads\Asset%20&amp;%20Equit%20(final)%20send%20by%20maskan%20bank.xlsx" TargetMode="External"/></Relationships>
</file>

<file path=ppt/charts/_rels/chart9.xml.rels><?xml version="1.0" encoding="UTF-8" standalone="yes"?>
<Relationships xmlns="http://schemas.openxmlformats.org/package/2006/relationships"><Relationship Id="rId3" Type="http://schemas.openxmlformats.org/officeDocument/2006/relationships/oleObject" Target="file:///D:\Personal%20Works\Dr.%20Abdoh\Book1.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'متوسط درآمد'!$A$7</c:f>
              <c:strCache>
                <c:ptCount val="1"/>
                <c:pt idx="0">
                  <c:v>Inflation Rates</c:v>
                </c:pt>
              </c:strCache>
            </c:strRef>
          </c:tx>
          <c:spPr>
            <a:ln w="28575" cap="rnd">
              <a:solidFill>
                <a:schemeClr val="accent3"/>
              </a:solidFill>
              <a:round/>
            </a:ln>
            <a:effectLst/>
          </c:spPr>
          <c:marker>
            <c:symbol val="none"/>
          </c:marker>
          <c:cat>
            <c:numRef>
              <c:f>'متوسط درآمد'!$B$6:$Y$6</c:f>
              <c:numCache>
                <c:formatCode>General</c:formatCode>
                <c:ptCount val="24"/>
                <c:pt idx="0">
                  <c:v>1991</c:v>
                </c:pt>
                <c:pt idx="1">
                  <c:v>1992</c:v>
                </c:pt>
                <c:pt idx="2">
                  <c:v>1993</c:v>
                </c:pt>
                <c:pt idx="3">
                  <c:v>1994</c:v>
                </c:pt>
                <c:pt idx="4">
                  <c:v>1995</c:v>
                </c:pt>
                <c:pt idx="5">
                  <c:v>1996</c:v>
                </c:pt>
                <c:pt idx="6">
                  <c:v>1997</c:v>
                </c:pt>
                <c:pt idx="7">
                  <c:v>1998</c:v>
                </c:pt>
                <c:pt idx="8">
                  <c:v>1999</c:v>
                </c:pt>
                <c:pt idx="9">
                  <c:v>2000</c:v>
                </c:pt>
                <c:pt idx="10">
                  <c:v>2001</c:v>
                </c:pt>
                <c:pt idx="11">
                  <c:v>2002</c:v>
                </c:pt>
                <c:pt idx="12">
                  <c:v>2003</c:v>
                </c:pt>
                <c:pt idx="13">
                  <c:v>2004</c:v>
                </c:pt>
                <c:pt idx="14">
                  <c:v>2005</c:v>
                </c:pt>
                <c:pt idx="15">
                  <c:v>2006</c:v>
                </c:pt>
                <c:pt idx="16">
                  <c:v>2007</c:v>
                </c:pt>
                <c:pt idx="17">
                  <c:v>2008</c:v>
                </c:pt>
                <c:pt idx="18">
                  <c:v>2009</c:v>
                </c:pt>
                <c:pt idx="19">
                  <c:v>2010</c:v>
                </c:pt>
                <c:pt idx="20">
                  <c:v>2011</c:v>
                </c:pt>
                <c:pt idx="21">
                  <c:v>2012</c:v>
                </c:pt>
                <c:pt idx="22">
                  <c:v>2013</c:v>
                </c:pt>
                <c:pt idx="23">
                  <c:v>2014</c:v>
                </c:pt>
              </c:numCache>
            </c:numRef>
          </c:cat>
          <c:val>
            <c:numRef>
              <c:f>'متوسط درآمد'!$B$7:$Y$7</c:f>
              <c:numCache>
                <c:formatCode>0%</c:formatCode>
                <c:ptCount val="24"/>
                <c:pt idx="1">
                  <c:v>0.24399999999999999</c:v>
                </c:pt>
                <c:pt idx="2">
                  <c:v>0.22899999999999998</c:v>
                </c:pt>
                <c:pt idx="3">
                  <c:v>0.35200000000000004</c:v>
                </c:pt>
                <c:pt idx="4">
                  <c:v>0.49399999999999999</c:v>
                </c:pt>
                <c:pt idx="5">
                  <c:v>0.23199999999999998</c:v>
                </c:pt>
                <c:pt idx="6">
                  <c:v>0.17300000000000001</c:v>
                </c:pt>
                <c:pt idx="7">
                  <c:v>0.18100000000000002</c:v>
                </c:pt>
                <c:pt idx="8">
                  <c:v>0.20100000000000001</c:v>
                </c:pt>
                <c:pt idx="9">
                  <c:v>0.126</c:v>
                </c:pt>
                <c:pt idx="10">
                  <c:v>0.114</c:v>
                </c:pt>
                <c:pt idx="11">
                  <c:v>0.158</c:v>
                </c:pt>
                <c:pt idx="12">
                  <c:v>0.156</c:v>
                </c:pt>
                <c:pt idx="13">
                  <c:v>0.152</c:v>
                </c:pt>
                <c:pt idx="14">
                  <c:v>0.10400000000000001</c:v>
                </c:pt>
                <c:pt idx="15">
                  <c:v>0.11900000000000001</c:v>
                </c:pt>
                <c:pt idx="16">
                  <c:v>0.184</c:v>
                </c:pt>
                <c:pt idx="17">
                  <c:v>0.254</c:v>
                </c:pt>
                <c:pt idx="18">
                  <c:v>0.10800000000000001</c:v>
                </c:pt>
                <c:pt idx="19">
                  <c:v>0.124</c:v>
                </c:pt>
                <c:pt idx="20">
                  <c:v>0.215</c:v>
                </c:pt>
                <c:pt idx="21">
                  <c:v>0.30499999999999999</c:v>
                </c:pt>
                <c:pt idx="22">
                  <c:v>0.34700000000000003</c:v>
                </c:pt>
                <c:pt idx="23">
                  <c:v>0.156</c:v>
                </c:pt>
              </c:numCache>
            </c:numRef>
          </c:val>
          <c:smooth val="0"/>
        </c:ser>
        <c:dLbls>
          <c:showLegendKey val="0"/>
          <c:showVal val="0"/>
          <c:showCatName val="0"/>
          <c:showSerName val="0"/>
          <c:showPercent val="0"/>
          <c:showBubbleSize val="0"/>
        </c:dLbls>
        <c:smooth val="0"/>
        <c:axId val="180059128"/>
        <c:axId val="180059512"/>
      </c:lineChart>
      <c:catAx>
        <c:axId val="1800591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0059512"/>
        <c:crosses val="autoZero"/>
        <c:auto val="1"/>
        <c:lblAlgn val="ctr"/>
        <c:lblOffset val="100"/>
        <c:noMultiLvlLbl val="0"/>
      </c:catAx>
      <c:valAx>
        <c:axId val="1800595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8005912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Domestic credit to private sector</a:t>
            </a:r>
          </a:p>
        </c:rich>
      </c:tx>
      <c:layout/>
      <c:overlay val="0"/>
    </c:title>
    <c:autoTitleDeleted val="0"/>
    <c:plotArea>
      <c:layout>
        <c:manualLayout>
          <c:layoutTarget val="inner"/>
          <c:xMode val="edge"/>
          <c:yMode val="edge"/>
          <c:x val="0.12443199133455439"/>
          <c:y val="6.8903301056047028E-2"/>
          <c:w val="0.85861287107457196"/>
          <c:h val="0.64321177275507646"/>
        </c:manualLayout>
      </c:layout>
      <c:lineChart>
        <c:grouping val="standard"/>
        <c:varyColors val="0"/>
        <c:ser>
          <c:idx val="0"/>
          <c:order val="0"/>
          <c:tx>
            <c:strRef>
              <c:f>'[Domestic credit to private sector.xls]Sheet1 (2)'!$B$7</c:f>
              <c:strCache>
                <c:ptCount val="1"/>
                <c:pt idx="0">
                  <c:v>Iran, Islamic Rep.</c:v>
                </c:pt>
              </c:strCache>
            </c:strRef>
          </c:tx>
          <c:spPr>
            <a:ln>
              <a:solidFill>
                <a:srgbClr val="FF0000"/>
              </a:solidFill>
            </a:ln>
          </c:spPr>
          <c:marker>
            <c:symbol val="none"/>
          </c:marker>
          <c:cat>
            <c:strRef>
              <c:f>'[Domestic credit to private sector.xls]Sheet1 (2)'!$C$6:$V$6</c:f>
              <c:strCache>
                <c:ptCount val="20"/>
                <c:pt idx="0">
                  <c:v>1994</c:v>
                </c:pt>
                <c:pt idx="1">
                  <c:v>1995</c:v>
                </c:pt>
                <c:pt idx="2">
                  <c:v>1996</c:v>
                </c:pt>
                <c:pt idx="3">
                  <c:v>1997</c:v>
                </c:pt>
                <c:pt idx="4">
                  <c:v>1998</c:v>
                </c:pt>
                <c:pt idx="5">
                  <c:v>1999</c:v>
                </c:pt>
                <c:pt idx="6">
                  <c:v>2000</c:v>
                </c:pt>
                <c:pt idx="7">
                  <c:v>2001</c:v>
                </c:pt>
                <c:pt idx="8">
                  <c:v>2002</c:v>
                </c:pt>
                <c:pt idx="9">
                  <c:v>2003</c:v>
                </c:pt>
                <c:pt idx="10">
                  <c:v>2004</c:v>
                </c:pt>
                <c:pt idx="11">
                  <c:v>2005</c:v>
                </c:pt>
                <c:pt idx="12">
                  <c:v>2006</c:v>
                </c:pt>
                <c:pt idx="13">
                  <c:v>2007</c:v>
                </c:pt>
                <c:pt idx="14">
                  <c:v>2008</c:v>
                </c:pt>
                <c:pt idx="15">
                  <c:v>2009</c:v>
                </c:pt>
                <c:pt idx="16">
                  <c:v>2010</c:v>
                </c:pt>
                <c:pt idx="17">
                  <c:v>2011</c:v>
                </c:pt>
                <c:pt idx="18">
                  <c:v>2012</c:v>
                </c:pt>
                <c:pt idx="19">
                  <c:v>2013</c:v>
                </c:pt>
              </c:strCache>
            </c:strRef>
          </c:cat>
          <c:val>
            <c:numRef>
              <c:f>'[Domestic credit to private sector.xls]Sheet1 (2)'!$C$7:$V$7</c:f>
              <c:numCache>
                <c:formatCode>#,##0.0</c:formatCode>
                <c:ptCount val="20"/>
                <c:pt idx="0">
                  <c:v>21.089289410628933</c:v>
                </c:pt>
                <c:pt idx="1">
                  <c:v>17.715246838854103</c:v>
                </c:pt>
                <c:pt idx="2">
                  <c:v>16.526289403210029</c:v>
                </c:pt>
                <c:pt idx="3">
                  <c:v>17.964840829118405</c:v>
                </c:pt>
                <c:pt idx="4">
                  <c:v>19.358710206391272</c:v>
                </c:pt>
                <c:pt idx="5">
                  <c:v>19.628101937018521</c:v>
                </c:pt>
                <c:pt idx="6">
                  <c:v>19.464470634409654</c:v>
                </c:pt>
                <c:pt idx="7">
                  <c:v>23.114379227615643</c:v>
                </c:pt>
                <c:pt idx="8">
                  <c:v>22.339507811840519</c:v>
                </c:pt>
                <c:pt idx="9">
                  <c:v>26.283550470423545</c:v>
                </c:pt>
                <c:pt idx="10">
                  <c:v>28.954390796226541</c:v>
                </c:pt>
                <c:pt idx="11">
                  <c:v>29.962287384546059</c:v>
                </c:pt>
                <c:pt idx="12">
                  <c:v>33.588362954642406</c:v>
                </c:pt>
                <c:pt idx="13">
                  <c:v>37.278455666138385</c:v>
                </c:pt>
                <c:pt idx="14">
                  <c:v>32.163120704721393</c:v>
                </c:pt>
                <c:pt idx="15">
                  <c:v>33.459916956402388</c:v>
                </c:pt>
                <c:pt idx="16">
                  <c:v>13.730812759860866</c:v>
                </c:pt>
                <c:pt idx="17">
                  <c:v>12.503279007046434</c:v>
                </c:pt>
                <c:pt idx="18">
                  <c:v>12.51173663666941</c:v>
                </c:pt>
                <c:pt idx="19">
                  <c:v>12.24134976748705</c:v>
                </c:pt>
              </c:numCache>
            </c:numRef>
          </c:val>
          <c:smooth val="0"/>
        </c:ser>
        <c:ser>
          <c:idx val="1"/>
          <c:order val="1"/>
          <c:tx>
            <c:strRef>
              <c:f>'[Domestic credit to private sector.xls]Sheet1 (2)'!$B$8</c:f>
              <c:strCache>
                <c:ptCount val="1"/>
                <c:pt idx="0">
                  <c:v>Low income</c:v>
                </c:pt>
              </c:strCache>
            </c:strRef>
          </c:tx>
          <c:spPr>
            <a:ln>
              <a:solidFill>
                <a:srgbClr val="00B050"/>
              </a:solidFill>
            </a:ln>
          </c:spPr>
          <c:marker>
            <c:symbol val="none"/>
          </c:marker>
          <c:val>
            <c:numRef>
              <c:f>'[Domestic credit to private sector.xls]Sheet1 (2)'!$C$8:$V$8</c:f>
              <c:numCache>
                <c:formatCode>#,##0.0</c:formatCode>
                <c:ptCount val="20"/>
                <c:pt idx="0">
                  <c:v>13.787572683309332</c:v>
                </c:pt>
                <c:pt idx="1">
                  <c:v>15.924848127405557</c:v>
                </c:pt>
                <c:pt idx="2">
                  <c:v>16.521122177460505</c:v>
                </c:pt>
                <c:pt idx="3">
                  <c:v>17.965788665001963</c:v>
                </c:pt>
                <c:pt idx="4">
                  <c:v>17.96165334489984</c:v>
                </c:pt>
                <c:pt idx="5">
                  <c:v>18.459516828438307</c:v>
                </c:pt>
                <c:pt idx="6">
                  <c:v>16.581441591345161</c:v>
                </c:pt>
                <c:pt idx="7">
                  <c:v>18.791166830844599</c:v>
                </c:pt>
                <c:pt idx="8">
                  <c:v>21.953292740975009</c:v>
                </c:pt>
                <c:pt idx="9">
                  <c:v>19.925635912615316</c:v>
                </c:pt>
                <c:pt idx="10">
                  <c:v>19.158345834152193</c:v>
                </c:pt>
                <c:pt idx="11">
                  <c:v>19.767824270256703</c:v>
                </c:pt>
                <c:pt idx="12">
                  <c:v>20.101965249831274</c:v>
                </c:pt>
                <c:pt idx="13">
                  <c:v>19.759071726325146</c:v>
                </c:pt>
                <c:pt idx="14">
                  <c:v>21.955199692885138</c:v>
                </c:pt>
                <c:pt idx="15">
                  <c:v>23.93447578367277</c:v>
                </c:pt>
                <c:pt idx="16">
                  <c:v>26.145482925103419</c:v>
                </c:pt>
                <c:pt idx="17">
                  <c:v>27.202070813244902</c:v>
                </c:pt>
                <c:pt idx="18">
                  <c:v>27.826791714048223</c:v>
                </c:pt>
                <c:pt idx="19">
                  <c:v>28.506905861942727</c:v>
                </c:pt>
              </c:numCache>
            </c:numRef>
          </c:val>
          <c:smooth val="0"/>
        </c:ser>
        <c:ser>
          <c:idx val="2"/>
          <c:order val="2"/>
          <c:tx>
            <c:strRef>
              <c:f>'[Domestic credit to private sector.xls]Sheet1 (2)'!$B$9</c:f>
              <c:strCache>
                <c:ptCount val="1"/>
                <c:pt idx="0">
                  <c:v>Middle income</c:v>
                </c:pt>
              </c:strCache>
            </c:strRef>
          </c:tx>
          <c:marker>
            <c:symbol val="none"/>
          </c:marker>
          <c:val>
            <c:numRef>
              <c:f>'[Domestic credit to private sector.xls]Sheet1 (2)'!$C$9:$V$9</c:f>
              <c:numCache>
                <c:formatCode>#,##0.0</c:formatCode>
                <c:ptCount val="20"/>
                <c:pt idx="0">
                  <c:v>49.075459917459931</c:v>
                </c:pt>
                <c:pt idx="1">
                  <c:v>47.426893295942477</c:v>
                </c:pt>
                <c:pt idx="2">
                  <c:v>48.605765445499507</c:v>
                </c:pt>
                <c:pt idx="3">
                  <c:v>51.114515883851425</c:v>
                </c:pt>
                <c:pt idx="4">
                  <c:v>48.555980580986855</c:v>
                </c:pt>
                <c:pt idx="5">
                  <c:v>50.32397017693475</c:v>
                </c:pt>
                <c:pt idx="6">
                  <c:v>49.75545281552575</c:v>
                </c:pt>
                <c:pt idx="7">
                  <c:v>50.334011470035641</c:v>
                </c:pt>
                <c:pt idx="8">
                  <c:v>54.252387313297589</c:v>
                </c:pt>
                <c:pt idx="9">
                  <c:v>57.273522676329826</c:v>
                </c:pt>
                <c:pt idx="10">
                  <c:v>56.462925339553358</c:v>
                </c:pt>
                <c:pt idx="11">
                  <c:v>55.622868333893017</c:v>
                </c:pt>
                <c:pt idx="12">
                  <c:v>57.614183530781524</c:v>
                </c:pt>
                <c:pt idx="13">
                  <c:v>60.453822405537998</c:v>
                </c:pt>
                <c:pt idx="14">
                  <c:v>61.636653225790447</c:v>
                </c:pt>
                <c:pt idx="15">
                  <c:v>72.291562746096602</c:v>
                </c:pt>
                <c:pt idx="16">
                  <c:v>73.05954541236548</c:v>
                </c:pt>
                <c:pt idx="17">
                  <c:v>74.910248454164559</c:v>
                </c:pt>
                <c:pt idx="18">
                  <c:v>80.360886348961216</c:v>
                </c:pt>
                <c:pt idx="19">
                  <c:v>86.054415697212022</c:v>
                </c:pt>
              </c:numCache>
            </c:numRef>
          </c:val>
          <c:smooth val="0"/>
        </c:ser>
        <c:ser>
          <c:idx val="3"/>
          <c:order val="3"/>
          <c:tx>
            <c:strRef>
              <c:f>'[Domestic credit to private sector.xls]Sheet1 (2)'!$B$10</c:f>
              <c:strCache>
                <c:ptCount val="1"/>
                <c:pt idx="0">
                  <c:v>High income: nonOECD</c:v>
                </c:pt>
              </c:strCache>
            </c:strRef>
          </c:tx>
          <c:marker>
            <c:symbol val="none"/>
          </c:marker>
          <c:val>
            <c:numRef>
              <c:f>'[Domestic credit to private sector.xls]Sheet1 (2)'!$C$10:$V$10</c:f>
              <c:numCache>
                <c:formatCode>#,##0.0</c:formatCode>
                <c:ptCount val="20"/>
                <c:pt idx="0">
                  <c:v>43.298977543920557</c:v>
                </c:pt>
                <c:pt idx="1">
                  <c:v>44.761916230549744</c:v>
                </c:pt>
                <c:pt idx="2">
                  <c:v>47.259378048315391</c:v>
                </c:pt>
                <c:pt idx="3">
                  <c:v>52.452784815113176</c:v>
                </c:pt>
                <c:pt idx="4">
                  <c:v>62.661804394951396</c:v>
                </c:pt>
                <c:pt idx="5">
                  <c:v>61.6828409929741</c:v>
                </c:pt>
                <c:pt idx="6">
                  <c:v>55.108642609075233</c:v>
                </c:pt>
                <c:pt idx="7">
                  <c:v>57.329642599246412</c:v>
                </c:pt>
                <c:pt idx="8">
                  <c:v>55.057512546770958</c:v>
                </c:pt>
                <c:pt idx="9">
                  <c:v>52.776768345371316</c:v>
                </c:pt>
                <c:pt idx="10">
                  <c:v>50.626964258001692</c:v>
                </c:pt>
                <c:pt idx="11">
                  <c:v>49.502609529972297</c:v>
                </c:pt>
                <c:pt idx="12">
                  <c:v>50.229246373923303</c:v>
                </c:pt>
                <c:pt idx="13">
                  <c:v>54.424962663186349</c:v>
                </c:pt>
                <c:pt idx="14">
                  <c:v>56.02979363141732</c:v>
                </c:pt>
                <c:pt idx="15">
                  <c:v>65.823354653338257</c:v>
                </c:pt>
                <c:pt idx="16">
                  <c:v>62.420277347962227</c:v>
                </c:pt>
                <c:pt idx="17">
                  <c:v>60.664484828693773</c:v>
                </c:pt>
                <c:pt idx="18">
                  <c:v>61.602334682679064</c:v>
                </c:pt>
                <c:pt idx="19">
                  <c:v>67.658534125787085</c:v>
                </c:pt>
              </c:numCache>
            </c:numRef>
          </c:val>
          <c:smooth val="0"/>
        </c:ser>
        <c:ser>
          <c:idx val="4"/>
          <c:order val="4"/>
          <c:tx>
            <c:strRef>
              <c:f>'[Domestic credit to private sector.xls]Sheet1 (2)'!$B$15</c:f>
              <c:strCache>
                <c:ptCount val="1"/>
                <c:pt idx="0">
                  <c:v>Heavily indebted poor countries (HIPC)</c:v>
                </c:pt>
              </c:strCache>
            </c:strRef>
          </c:tx>
          <c:spPr>
            <a:ln>
              <a:solidFill>
                <a:srgbClr val="0070C0"/>
              </a:solidFill>
            </a:ln>
          </c:spPr>
          <c:marker>
            <c:symbol val="none"/>
          </c:marker>
          <c:val>
            <c:numRef>
              <c:f>'[Domestic credit to private sector.xls]Sheet1 (2)'!$C$15:$V$15</c:f>
              <c:numCache>
                <c:formatCode>#,##0.0</c:formatCode>
                <c:ptCount val="20"/>
                <c:pt idx="0">
                  <c:v>11.52513821707465</c:v>
                </c:pt>
                <c:pt idx="1">
                  <c:v>11.229912338946358</c:v>
                </c:pt>
                <c:pt idx="2">
                  <c:v>12.686765787734318</c:v>
                </c:pt>
                <c:pt idx="3">
                  <c:v>13.645959804127664</c:v>
                </c:pt>
                <c:pt idx="4">
                  <c:v>14.984162878371368</c:v>
                </c:pt>
                <c:pt idx="5">
                  <c:v>16.047060445637722</c:v>
                </c:pt>
                <c:pt idx="6">
                  <c:v>13.671174578589152</c:v>
                </c:pt>
                <c:pt idx="7">
                  <c:v>14.010291360242862</c:v>
                </c:pt>
                <c:pt idx="8">
                  <c:v>13.72224062729231</c:v>
                </c:pt>
                <c:pt idx="9">
                  <c:v>13.772241937818652</c:v>
                </c:pt>
                <c:pt idx="10">
                  <c:v>13.619614309911176</c:v>
                </c:pt>
                <c:pt idx="11">
                  <c:v>14.619636639590031</c:v>
                </c:pt>
                <c:pt idx="12">
                  <c:v>14.875702326602052</c:v>
                </c:pt>
                <c:pt idx="13">
                  <c:v>15.338169677261595</c:v>
                </c:pt>
                <c:pt idx="14">
                  <c:v>15.89534030762905</c:v>
                </c:pt>
                <c:pt idx="15">
                  <c:v>16.589339585740817</c:v>
                </c:pt>
                <c:pt idx="16">
                  <c:v>16.618116182278136</c:v>
                </c:pt>
                <c:pt idx="17">
                  <c:v>17.202295444335675</c:v>
                </c:pt>
                <c:pt idx="18">
                  <c:v>18.42989923109252</c:v>
                </c:pt>
                <c:pt idx="19">
                  <c:v>19.159032648174971</c:v>
                </c:pt>
              </c:numCache>
            </c:numRef>
          </c:val>
          <c:smooth val="0"/>
        </c:ser>
        <c:ser>
          <c:idx val="5"/>
          <c:order val="5"/>
          <c:tx>
            <c:strRef>
              <c:f>'[Domestic credit to private sector.xls]Sheet1 (2)'!$B$11</c:f>
              <c:strCache>
                <c:ptCount val="1"/>
                <c:pt idx="0">
                  <c:v>High income: OECD</c:v>
                </c:pt>
              </c:strCache>
            </c:strRef>
          </c:tx>
          <c:spPr>
            <a:ln>
              <a:solidFill>
                <a:srgbClr val="00B0F0"/>
              </a:solidFill>
            </a:ln>
          </c:spPr>
          <c:marker>
            <c:symbol val="none"/>
          </c:marker>
          <c:val>
            <c:numRef>
              <c:f>'[Domestic credit to private sector.xls]Sheet1 (2)'!$C$11:$V$11</c:f>
              <c:numCache>
                <c:formatCode>#,##0.0</c:formatCode>
                <c:ptCount val="20"/>
                <c:pt idx="0">
                  <c:v>120.25506428256067</c:v>
                </c:pt>
                <c:pt idx="1">
                  <c:v>122.72253949152203</c:v>
                </c:pt>
                <c:pt idx="2">
                  <c:v>123.54757168907666</c:v>
                </c:pt>
                <c:pt idx="3">
                  <c:v>130.05822560292478</c:v>
                </c:pt>
                <c:pt idx="4">
                  <c:v>141.69368859791155</c:v>
                </c:pt>
                <c:pt idx="5">
                  <c:v>145.30425847645506</c:v>
                </c:pt>
                <c:pt idx="6">
                  <c:v>144.23561220185996</c:v>
                </c:pt>
                <c:pt idx="7">
                  <c:v>145.52540816169787</c:v>
                </c:pt>
                <c:pt idx="8">
                  <c:v>140.77180143147808</c:v>
                </c:pt>
                <c:pt idx="9">
                  <c:v>145.1960717188694</c:v>
                </c:pt>
                <c:pt idx="10">
                  <c:v>146.78320110058868</c:v>
                </c:pt>
                <c:pt idx="11">
                  <c:v>152.72737111063435</c:v>
                </c:pt>
                <c:pt idx="12">
                  <c:v>158.77845586422731</c:v>
                </c:pt>
                <c:pt idx="13">
                  <c:v>161.12870997074225</c:v>
                </c:pt>
                <c:pt idx="14">
                  <c:v>156.49977670819251</c:v>
                </c:pt>
                <c:pt idx="15">
                  <c:v>165.44207906289404</c:v>
                </c:pt>
                <c:pt idx="16">
                  <c:v>161.61143290547645</c:v>
                </c:pt>
                <c:pt idx="17">
                  <c:v>156.30280256474765</c:v>
                </c:pt>
                <c:pt idx="18">
                  <c:v>158.26569530033865</c:v>
                </c:pt>
                <c:pt idx="19">
                  <c:v>159.13694975528355</c:v>
                </c:pt>
              </c:numCache>
            </c:numRef>
          </c:val>
          <c:smooth val="0"/>
        </c:ser>
        <c:dLbls>
          <c:showLegendKey val="0"/>
          <c:showVal val="0"/>
          <c:showCatName val="0"/>
          <c:showSerName val="0"/>
          <c:showPercent val="0"/>
          <c:showBubbleSize val="0"/>
        </c:dLbls>
        <c:smooth val="0"/>
        <c:axId val="180691568"/>
        <c:axId val="180691960"/>
      </c:lineChart>
      <c:catAx>
        <c:axId val="180691568"/>
        <c:scaling>
          <c:orientation val="minMax"/>
        </c:scaling>
        <c:delete val="0"/>
        <c:axPos val="b"/>
        <c:numFmt formatCode="General" sourceLinked="1"/>
        <c:majorTickMark val="out"/>
        <c:minorTickMark val="none"/>
        <c:tickLblPos val="nextTo"/>
        <c:crossAx val="180691960"/>
        <c:crosses val="autoZero"/>
        <c:auto val="1"/>
        <c:lblAlgn val="ctr"/>
        <c:lblOffset val="100"/>
        <c:noMultiLvlLbl val="0"/>
      </c:catAx>
      <c:valAx>
        <c:axId val="180691960"/>
        <c:scaling>
          <c:orientation val="minMax"/>
        </c:scaling>
        <c:delete val="0"/>
        <c:axPos val="l"/>
        <c:majorGridlines>
          <c:spPr>
            <a:ln>
              <a:solidFill>
                <a:schemeClr val="bg1">
                  <a:lumMod val="85000"/>
                </a:schemeClr>
              </a:solidFill>
            </a:ln>
          </c:spPr>
        </c:majorGridlines>
        <c:title>
          <c:tx>
            <c:rich>
              <a:bodyPr/>
              <a:lstStyle/>
              <a:p>
                <a:pPr>
                  <a:defRPr/>
                </a:pPr>
                <a:r>
                  <a:rPr lang="en-US"/>
                  <a:t>% of GDP</a:t>
                </a:r>
              </a:p>
            </c:rich>
          </c:tx>
          <c:layout>
            <c:manualLayout>
              <c:xMode val="edge"/>
              <c:yMode val="edge"/>
              <c:x val="1.2076297285209866E-2"/>
              <c:y val="0.31298569398720677"/>
            </c:manualLayout>
          </c:layout>
          <c:overlay val="0"/>
        </c:title>
        <c:numFmt formatCode="#,##0.0" sourceLinked="1"/>
        <c:majorTickMark val="out"/>
        <c:minorTickMark val="none"/>
        <c:tickLblPos val="nextTo"/>
        <c:crossAx val="180691568"/>
        <c:crosses val="autoZero"/>
        <c:crossBetween val="between"/>
      </c:valAx>
    </c:plotArea>
    <c:legend>
      <c:legendPos val="b"/>
      <c:layout/>
      <c:overlay val="0"/>
    </c:legend>
    <c:plotVisOnly val="1"/>
    <c:dispBlanksAs val="gap"/>
    <c:showDLblsOverMax val="0"/>
  </c:chart>
  <c:txPr>
    <a:bodyPr/>
    <a:lstStyle/>
    <a:p>
      <a:pPr>
        <a:defRPr sz="1400" b="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'نرخ واقعی تسهیلات'!$M$4</c:f>
              <c:strCache>
                <c:ptCount val="1"/>
                <c:pt idx="0">
                  <c:v>Export</c:v>
                </c:pt>
              </c:strCache>
            </c:strRef>
          </c:tx>
          <c:spPr>
            <a:solidFill>
              <a:srgbClr val="FF0000"/>
            </a:solidFill>
          </c:spPr>
          <c:invertIfNegative val="0"/>
          <c:cat>
            <c:numRef>
              <c:f>'نرخ واقعی تسهیلات'!$A$28:$A$41</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cat>
          <c:val>
            <c:numRef>
              <c:f>'نرخ واقعی تسهیلات'!$M$28:$M$41</c:f>
              <c:numCache>
                <c:formatCode>General</c:formatCode>
                <c:ptCount val="14"/>
                <c:pt idx="0">
                  <c:v>6.6</c:v>
                </c:pt>
                <c:pt idx="1">
                  <c:v>1.1999999999999993</c:v>
                </c:pt>
                <c:pt idx="2">
                  <c:v>-0.59999999999999964</c:v>
                </c:pt>
                <c:pt idx="3">
                  <c:v>-1.1999999999999993</c:v>
                </c:pt>
                <c:pt idx="4">
                  <c:v>5.6</c:v>
                </c:pt>
                <c:pt idx="5">
                  <c:v>2.0999999999999996</c:v>
                </c:pt>
                <c:pt idx="6">
                  <c:v>-6.3999999999999986</c:v>
                </c:pt>
                <c:pt idx="7">
                  <c:v>-13.399999999999999</c:v>
                </c:pt>
                <c:pt idx="8">
                  <c:v>1.1999999999999993</c:v>
                </c:pt>
                <c:pt idx="9">
                  <c:v>1.5999999999999996</c:v>
                </c:pt>
                <c:pt idx="10">
                  <c:v>-7.5</c:v>
                </c:pt>
                <c:pt idx="11">
                  <c:v>-16.5</c:v>
                </c:pt>
                <c:pt idx="12">
                  <c:v>-20.700000000000003</c:v>
                </c:pt>
                <c:pt idx="13">
                  <c:v>6.4</c:v>
                </c:pt>
              </c:numCache>
            </c:numRef>
          </c:val>
        </c:ser>
        <c:ser>
          <c:idx val="1"/>
          <c:order val="1"/>
          <c:tx>
            <c:strRef>
              <c:f>'نرخ واقعی تسهیلات'!$N$4</c:f>
              <c:strCache>
                <c:ptCount val="1"/>
                <c:pt idx="0">
                  <c:v> Commercial and Services</c:v>
                </c:pt>
              </c:strCache>
            </c:strRef>
          </c:tx>
          <c:spPr>
            <a:solidFill>
              <a:srgbClr val="00B0F0"/>
            </a:solidFill>
          </c:spPr>
          <c:invertIfNegative val="0"/>
          <c:cat>
            <c:numRef>
              <c:f>'نرخ واقعی تسهیلات'!$A$28:$A$41</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cat>
          <c:val>
            <c:numRef>
              <c:f>'نرخ واقعی تسهیلات'!$N$28:$N$41</c:f>
              <c:numCache>
                <c:formatCode>General</c:formatCode>
                <c:ptCount val="14"/>
                <c:pt idx="0">
                  <c:v>11.6</c:v>
                </c:pt>
                <c:pt idx="1">
                  <c:v>6.1999999999999993</c:v>
                </c:pt>
                <c:pt idx="2">
                  <c:v>5.4</c:v>
                </c:pt>
                <c:pt idx="3">
                  <c:v>5.8000000000000007</c:v>
                </c:pt>
                <c:pt idx="4">
                  <c:v>5.6</c:v>
                </c:pt>
                <c:pt idx="5">
                  <c:v>2.0999999999999996</c:v>
                </c:pt>
                <c:pt idx="6">
                  <c:v>-6.3999999999999986</c:v>
                </c:pt>
                <c:pt idx="7">
                  <c:v>-13.399999999999999</c:v>
                </c:pt>
                <c:pt idx="8">
                  <c:v>1.1999999999999993</c:v>
                </c:pt>
                <c:pt idx="9">
                  <c:v>-0.40000000000000036</c:v>
                </c:pt>
                <c:pt idx="10">
                  <c:v>-6.5</c:v>
                </c:pt>
                <c:pt idx="11">
                  <c:v>-15.5</c:v>
                </c:pt>
                <c:pt idx="12">
                  <c:v>-19.700000000000003</c:v>
                </c:pt>
                <c:pt idx="13">
                  <c:v>6.4</c:v>
                </c:pt>
              </c:numCache>
            </c:numRef>
          </c:val>
        </c:ser>
        <c:ser>
          <c:idx val="2"/>
          <c:order val="2"/>
          <c:tx>
            <c:strRef>
              <c:f>'نرخ واقعی تسهیلات'!$O$4</c:f>
              <c:strCache>
                <c:ptCount val="1"/>
                <c:pt idx="0">
                  <c:v>Real Estate</c:v>
                </c:pt>
              </c:strCache>
            </c:strRef>
          </c:tx>
          <c:invertIfNegative val="0"/>
          <c:cat>
            <c:numRef>
              <c:f>'نرخ واقعی تسهیلات'!$A$28:$A$41</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cat>
          <c:val>
            <c:numRef>
              <c:f>'نرخ واقعی تسهیلات'!$O$28:$O$41</c:f>
              <c:numCache>
                <c:formatCode>General</c:formatCode>
                <c:ptCount val="14"/>
                <c:pt idx="0">
                  <c:v>4.5999999999999996</c:v>
                </c:pt>
                <c:pt idx="1">
                  <c:v>-0.80000000000000071</c:v>
                </c:pt>
                <c:pt idx="2">
                  <c:v>-0.59999999999999964</c:v>
                </c:pt>
                <c:pt idx="3">
                  <c:v>-0.19999999999999929</c:v>
                </c:pt>
                <c:pt idx="4">
                  <c:v>4.5999999999999996</c:v>
                </c:pt>
                <c:pt idx="5">
                  <c:v>1.0999999999999996</c:v>
                </c:pt>
                <c:pt idx="6">
                  <c:v>-7.3999999999999986</c:v>
                </c:pt>
                <c:pt idx="7">
                  <c:v>-14.399999999999999</c:v>
                </c:pt>
                <c:pt idx="8">
                  <c:v>0.19999999999999929</c:v>
                </c:pt>
                <c:pt idx="9">
                  <c:v>1.5999999999999996</c:v>
                </c:pt>
                <c:pt idx="10">
                  <c:v>-6.5</c:v>
                </c:pt>
                <c:pt idx="11">
                  <c:v>-15.5</c:v>
                </c:pt>
                <c:pt idx="12">
                  <c:v>-21.700000000000003</c:v>
                </c:pt>
                <c:pt idx="13">
                  <c:v>6.4</c:v>
                </c:pt>
              </c:numCache>
            </c:numRef>
          </c:val>
        </c:ser>
        <c:ser>
          <c:idx val="3"/>
          <c:order val="3"/>
          <c:tx>
            <c:strRef>
              <c:f>'نرخ واقعی تسهیلات'!$P$4</c:f>
              <c:strCache>
                <c:ptCount val="1"/>
                <c:pt idx="0">
                  <c:v>Industry</c:v>
                </c:pt>
              </c:strCache>
            </c:strRef>
          </c:tx>
          <c:invertIfNegative val="0"/>
          <c:cat>
            <c:numRef>
              <c:f>'نرخ واقعی تسهیلات'!$A$28:$A$41</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cat>
          <c:val>
            <c:numRef>
              <c:f>'نرخ واقعی تسهیلات'!$P$28:$P$41</c:f>
              <c:numCache>
                <c:formatCode>General</c:formatCode>
                <c:ptCount val="14"/>
                <c:pt idx="0">
                  <c:v>6.6</c:v>
                </c:pt>
                <c:pt idx="1">
                  <c:v>1.1999999999999993</c:v>
                </c:pt>
                <c:pt idx="2">
                  <c:v>0.40000000000000036</c:v>
                </c:pt>
                <c:pt idx="3">
                  <c:v>-0.19999999999999929</c:v>
                </c:pt>
                <c:pt idx="4">
                  <c:v>5.6</c:v>
                </c:pt>
                <c:pt idx="5">
                  <c:v>2.0999999999999996</c:v>
                </c:pt>
                <c:pt idx="6">
                  <c:v>-6.3999999999999986</c:v>
                </c:pt>
                <c:pt idx="7">
                  <c:v>-13.399999999999999</c:v>
                </c:pt>
                <c:pt idx="8">
                  <c:v>1.1999999999999993</c:v>
                </c:pt>
                <c:pt idx="9">
                  <c:v>1.5999999999999996</c:v>
                </c:pt>
                <c:pt idx="10">
                  <c:v>-6.5</c:v>
                </c:pt>
                <c:pt idx="11">
                  <c:v>-15.5</c:v>
                </c:pt>
                <c:pt idx="12">
                  <c:v>-19.700000000000003</c:v>
                </c:pt>
                <c:pt idx="13">
                  <c:v>6.4</c:v>
                </c:pt>
              </c:numCache>
            </c:numRef>
          </c:val>
        </c:ser>
        <c:ser>
          <c:idx val="4"/>
          <c:order val="4"/>
          <c:tx>
            <c:strRef>
              <c:f>'نرخ واقعی تسهیلات'!$Q$4</c:f>
              <c:strCache>
                <c:ptCount val="1"/>
                <c:pt idx="0">
                  <c:v>Agriculture</c:v>
                </c:pt>
              </c:strCache>
            </c:strRef>
          </c:tx>
          <c:invertIfNegative val="0"/>
          <c:cat>
            <c:numRef>
              <c:f>'نرخ واقعی تسهیلات'!$A$28:$A$41</c:f>
              <c:numCache>
                <c:formatCode>General</c:formatCode>
                <c:ptCount val="14"/>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numCache>
            </c:numRef>
          </c:cat>
          <c:val>
            <c:numRef>
              <c:f>'نرخ واقعی تسهیلات'!$Q$28:$Q$41</c:f>
              <c:numCache>
                <c:formatCode>General</c:formatCode>
                <c:ptCount val="14"/>
                <c:pt idx="0">
                  <c:v>3.5999999999999996</c:v>
                </c:pt>
                <c:pt idx="1">
                  <c:v>-1.8000000000000007</c:v>
                </c:pt>
                <c:pt idx="2">
                  <c:v>-2.0999999999999996</c:v>
                </c:pt>
                <c:pt idx="3">
                  <c:v>-1.6999999999999993</c:v>
                </c:pt>
                <c:pt idx="4">
                  <c:v>5.6</c:v>
                </c:pt>
                <c:pt idx="5">
                  <c:v>2.0999999999999996</c:v>
                </c:pt>
                <c:pt idx="6">
                  <c:v>-6.3999999999999986</c:v>
                </c:pt>
                <c:pt idx="7">
                  <c:v>-13.399999999999999</c:v>
                </c:pt>
                <c:pt idx="8">
                  <c:v>1.1999999999999993</c:v>
                </c:pt>
                <c:pt idx="9">
                  <c:v>1.5999999999999996</c:v>
                </c:pt>
                <c:pt idx="10">
                  <c:v>-6.5</c:v>
                </c:pt>
                <c:pt idx="11">
                  <c:v>-15.5</c:v>
                </c:pt>
                <c:pt idx="12">
                  <c:v>-19.700000000000003</c:v>
                </c:pt>
                <c:pt idx="13">
                  <c:v>6.4</c:v>
                </c:pt>
              </c:numCache>
            </c:numRef>
          </c:val>
        </c:ser>
        <c:dLbls>
          <c:showLegendKey val="0"/>
          <c:showVal val="0"/>
          <c:showCatName val="0"/>
          <c:showSerName val="0"/>
          <c:showPercent val="0"/>
          <c:showBubbleSize val="0"/>
        </c:dLbls>
        <c:gapWidth val="75"/>
        <c:shape val="cylinder"/>
        <c:axId val="180692744"/>
        <c:axId val="180693136"/>
        <c:axId val="0"/>
      </c:bar3DChart>
      <c:catAx>
        <c:axId val="180692744"/>
        <c:scaling>
          <c:orientation val="minMax"/>
        </c:scaling>
        <c:delete val="0"/>
        <c:axPos val="b"/>
        <c:numFmt formatCode="0" sourceLinked="0"/>
        <c:majorTickMark val="none"/>
        <c:minorTickMark val="none"/>
        <c:tickLblPos val="nextTo"/>
        <c:txPr>
          <a:bodyPr rot="-5400000" vert="horz"/>
          <a:lstStyle/>
          <a:p>
            <a:pPr>
              <a:defRPr sz="1100"/>
            </a:pPr>
            <a:endParaRPr lang="en-US"/>
          </a:p>
        </c:txPr>
        <c:crossAx val="180693136"/>
        <c:crosses val="autoZero"/>
        <c:auto val="1"/>
        <c:lblAlgn val="ctr"/>
        <c:lblOffset val="100"/>
        <c:noMultiLvlLbl val="0"/>
      </c:catAx>
      <c:valAx>
        <c:axId val="180693136"/>
        <c:scaling>
          <c:orientation val="minMax"/>
        </c:scaling>
        <c:delete val="0"/>
        <c:axPos val="l"/>
        <c:majorGridlines/>
        <c:numFmt formatCode="#,##0" sourceLinked="0"/>
        <c:majorTickMark val="none"/>
        <c:minorTickMark val="none"/>
        <c:tickLblPos val="nextTo"/>
        <c:spPr>
          <a:ln w="9525">
            <a:noFill/>
          </a:ln>
        </c:spPr>
        <c:txPr>
          <a:bodyPr/>
          <a:lstStyle/>
          <a:p>
            <a:pPr>
              <a:defRPr sz="1200"/>
            </a:pPr>
            <a:endParaRPr lang="en-US"/>
          </a:p>
        </c:txPr>
        <c:crossAx val="180692744"/>
        <c:crosses val="autoZero"/>
        <c:crossBetween val="between"/>
      </c:valAx>
    </c:plotArea>
    <c:legend>
      <c:legendPos val="b"/>
      <c:layout/>
      <c:overlay val="0"/>
      <c:txPr>
        <a:bodyPr/>
        <a:lstStyle/>
        <a:p>
          <a:pPr>
            <a:defRPr sz="1600">
              <a:cs typeface="B Nazanin" pitchFamily="2" charset="-78"/>
            </a:defRPr>
          </a:pPr>
          <a:endParaRPr lang="en-US"/>
        </a:p>
      </c:txPr>
    </c:legend>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'مطالبات به تسهیلات'!$A$24</c:f>
              <c:strCache>
                <c:ptCount val="1"/>
                <c:pt idx="0">
                  <c:v>Claims to GDP</c:v>
                </c:pt>
              </c:strCache>
            </c:strRef>
          </c:tx>
          <c:spPr>
            <a:ln w="28575" cap="rnd">
              <a:solidFill>
                <a:schemeClr val="accent1"/>
              </a:solidFill>
              <a:round/>
            </a:ln>
            <a:effectLst/>
          </c:spPr>
          <c:marker>
            <c:symbol val="none"/>
          </c:marker>
          <c:cat>
            <c:numRef>
              <c:f>'مطالبات به تسهیلات'!$B$23:$J$23</c:f>
              <c:numCache>
                <c:formatCode>0</c:formatCode>
                <c:ptCount val="9"/>
                <c:pt idx="1">
                  <c:v>2006</c:v>
                </c:pt>
                <c:pt idx="2">
                  <c:v>2007</c:v>
                </c:pt>
                <c:pt idx="3">
                  <c:v>2008</c:v>
                </c:pt>
                <c:pt idx="4">
                  <c:v>2009</c:v>
                </c:pt>
                <c:pt idx="5">
                  <c:v>2010</c:v>
                </c:pt>
                <c:pt idx="6">
                  <c:v>2011</c:v>
                </c:pt>
                <c:pt idx="7">
                  <c:v>2012</c:v>
                </c:pt>
                <c:pt idx="8">
                  <c:v>2013</c:v>
                </c:pt>
              </c:numCache>
            </c:numRef>
          </c:cat>
          <c:val>
            <c:numRef>
              <c:f>'مطالبات به تسهیلات'!$B$24:$J$24</c:f>
              <c:numCache>
                <c:formatCode>0.00</c:formatCode>
                <c:ptCount val="9"/>
                <c:pt idx="1">
                  <c:v>6.8655270831884119</c:v>
                </c:pt>
                <c:pt idx="2">
                  <c:v>8.13821255402123</c:v>
                </c:pt>
                <c:pt idx="3">
                  <c:v>9.3312429033356086</c:v>
                </c:pt>
                <c:pt idx="4">
                  <c:v>12.128495423702905</c:v>
                </c:pt>
                <c:pt idx="5">
                  <c:v>9.4258870071904717</c:v>
                </c:pt>
                <c:pt idx="6">
                  <c:v>9.2480059270149901</c:v>
                </c:pt>
                <c:pt idx="7">
                  <c:v>8.5891138579845183</c:v>
                </c:pt>
                <c:pt idx="8">
                  <c:v>8.1160670582481185</c:v>
                </c:pt>
              </c:numCache>
            </c:numRef>
          </c:val>
          <c:smooth val="0"/>
        </c:ser>
        <c:ser>
          <c:idx val="1"/>
          <c:order val="1"/>
          <c:tx>
            <c:strRef>
              <c:f>'مطالبات به تسهیلات'!$A$25</c:f>
              <c:strCache>
                <c:ptCount val="1"/>
                <c:pt idx="0">
                  <c:v>Claims to Gdp-without Oil</c:v>
                </c:pt>
              </c:strCache>
            </c:strRef>
          </c:tx>
          <c:spPr>
            <a:ln w="28575" cap="rnd">
              <a:solidFill>
                <a:schemeClr val="accent2"/>
              </a:solidFill>
              <a:round/>
            </a:ln>
            <a:effectLst/>
          </c:spPr>
          <c:marker>
            <c:symbol val="none"/>
          </c:marker>
          <c:cat>
            <c:numRef>
              <c:f>'مطالبات به تسهیلات'!$B$23:$J$23</c:f>
              <c:numCache>
                <c:formatCode>0</c:formatCode>
                <c:ptCount val="9"/>
                <c:pt idx="1">
                  <c:v>2006</c:v>
                </c:pt>
                <c:pt idx="2">
                  <c:v>2007</c:v>
                </c:pt>
                <c:pt idx="3">
                  <c:v>2008</c:v>
                </c:pt>
                <c:pt idx="4">
                  <c:v>2009</c:v>
                </c:pt>
                <c:pt idx="5">
                  <c:v>2010</c:v>
                </c:pt>
                <c:pt idx="6">
                  <c:v>2011</c:v>
                </c:pt>
                <c:pt idx="7">
                  <c:v>2012</c:v>
                </c:pt>
                <c:pt idx="8">
                  <c:v>2013</c:v>
                </c:pt>
              </c:numCache>
            </c:numRef>
          </c:cat>
          <c:val>
            <c:numRef>
              <c:f>'مطالبات به تسهیلات'!$B$25:$J$25</c:f>
              <c:numCache>
                <c:formatCode>0.00</c:formatCode>
                <c:ptCount val="9"/>
                <c:pt idx="1">
                  <c:v>9.4212164005834342</c:v>
                </c:pt>
                <c:pt idx="2">
                  <c:v>11.285117232992558</c:v>
                </c:pt>
                <c:pt idx="3">
                  <c:v>12.470993562443661</c:v>
                </c:pt>
                <c:pt idx="4">
                  <c:v>15.250652693200969</c:v>
                </c:pt>
                <c:pt idx="5">
                  <c:v>11.796194088008637</c:v>
                </c:pt>
                <c:pt idx="6">
                  <c:v>12.338361805566256</c:v>
                </c:pt>
                <c:pt idx="7">
                  <c:v>10.277050328423384</c:v>
                </c:pt>
                <c:pt idx="8">
                  <c:v>9.7800475647001761</c:v>
                </c:pt>
              </c:numCache>
            </c:numRef>
          </c:val>
          <c:smooth val="0"/>
        </c:ser>
        <c:dLbls>
          <c:showLegendKey val="0"/>
          <c:showVal val="0"/>
          <c:showCatName val="0"/>
          <c:showSerName val="0"/>
          <c:showPercent val="0"/>
          <c:showBubbleSize val="0"/>
        </c:dLbls>
        <c:smooth val="0"/>
        <c:axId val="180693920"/>
        <c:axId val="180694312"/>
      </c:lineChart>
      <c:catAx>
        <c:axId val="180693920"/>
        <c:scaling>
          <c:orientation val="minMax"/>
        </c:scaling>
        <c:delete val="0"/>
        <c:axPos val="b"/>
        <c:numFmt formatCode="0"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694312"/>
        <c:crosses val="autoZero"/>
        <c:auto val="1"/>
        <c:lblAlgn val="ctr"/>
        <c:lblOffset val="100"/>
        <c:noMultiLvlLbl val="0"/>
      </c:catAx>
      <c:valAx>
        <c:axId val="18069431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693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xPr>
        <a:bodyPr/>
        <a:lstStyle/>
        <a:p>
          <a:pPr>
            <a:defRPr sz="2000" b="0"/>
          </a:pPr>
          <a:endParaRPr lang="en-US"/>
        </a:p>
      </c:txPr>
    </c:title>
    <c:autoTitleDeleted val="0"/>
    <c:plotArea>
      <c:layout/>
      <c:lineChart>
        <c:grouping val="standard"/>
        <c:varyColors val="0"/>
        <c:ser>
          <c:idx val="0"/>
          <c:order val="0"/>
          <c:tx>
            <c:strRef>
              <c:f>'درامد ملی سرانه'!$E$3</c:f>
              <c:strCache>
                <c:ptCount val="1"/>
                <c:pt idx="0">
                  <c:v>Income per capita growth rate</c:v>
                </c:pt>
              </c:strCache>
            </c:strRef>
          </c:tx>
          <c:spPr>
            <a:ln>
              <a:solidFill>
                <a:schemeClr val="accent3"/>
              </a:solidFill>
            </a:ln>
          </c:spPr>
          <c:marker>
            <c:symbol val="none"/>
          </c:marker>
          <c:cat>
            <c:numRef>
              <c:f>'درامد ملی سرانه'!$A$29:$A$40</c:f>
              <c:numCache>
                <c:formatCode>General</c:formatCode>
                <c:ptCount val="12"/>
                <c:pt idx="0">
                  <c:v>2002</c:v>
                </c:pt>
                <c:pt idx="1">
                  <c:v>2003</c:v>
                </c:pt>
                <c:pt idx="2">
                  <c:v>2004</c:v>
                </c:pt>
                <c:pt idx="3">
                  <c:v>2005</c:v>
                </c:pt>
                <c:pt idx="4">
                  <c:v>2006</c:v>
                </c:pt>
                <c:pt idx="5">
                  <c:v>2007</c:v>
                </c:pt>
                <c:pt idx="6">
                  <c:v>2008</c:v>
                </c:pt>
                <c:pt idx="7">
                  <c:v>2009</c:v>
                </c:pt>
                <c:pt idx="8">
                  <c:v>2010</c:v>
                </c:pt>
                <c:pt idx="9">
                  <c:v>2011</c:v>
                </c:pt>
                <c:pt idx="10">
                  <c:v>2012</c:v>
                </c:pt>
                <c:pt idx="11">
                  <c:v>2013</c:v>
                </c:pt>
              </c:numCache>
            </c:numRef>
          </c:cat>
          <c:val>
            <c:numRef>
              <c:f>'درامد ملی سرانه'!$E$29:$E$40</c:f>
              <c:numCache>
                <c:formatCode>General</c:formatCode>
                <c:ptCount val="12"/>
                <c:pt idx="0">
                  <c:v>15.749979677406008</c:v>
                </c:pt>
                <c:pt idx="1">
                  <c:v>5.3324136475529347</c:v>
                </c:pt>
                <c:pt idx="2">
                  <c:v>5.6691880502105443</c:v>
                </c:pt>
                <c:pt idx="3">
                  <c:v>11.258351162512731</c:v>
                </c:pt>
                <c:pt idx="4">
                  <c:v>4.503069342559094</c:v>
                </c:pt>
                <c:pt idx="5">
                  <c:v>10.486091390983903</c:v>
                </c:pt>
                <c:pt idx="6">
                  <c:v>-1.8968008523092581</c:v>
                </c:pt>
                <c:pt idx="7">
                  <c:v>-5.3579796091808962</c:v>
                </c:pt>
                <c:pt idx="8">
                  <c:v>8.3785649124465049</c:v>
                </c:pt>
                <c:pt idx="9">
                  <c:v>4.9338435548538815</c:v>
                </c:pt>
                <c:pt idx="10">
                  <c:v>-18.102157675530055</c:v>
                </c:pt>
                <c:pt idx="11">
                  <c:v>-3.6948885270596254</c:v>
                </c:pt>
              </c:numCache>
            </c:numRef>
          </c:val>
          <c:smooth val="0"/>
        </c:ser>
        <c:dLbls>
          <c:showLegendKey val="0"/>
          <c:showVal val="0"/>
          <c:showCatName val="0"/>
          <c:showSerName val="0"/>
          <c:showPercent val="0"/>
          <c:showBubbleSize val="0"/>
        </c:dLbls>
        <c:smooth val="0"/>
        <c:axId val="180911064"/>
        <c:axId val="180911456"/>
      </c:lineChart>
      <c:catAx>
        <c:axId val="180911064"/>
        <c:scaling>
          <c:orientation val="minMax"/>
        </c:scaling>
        <c:delete val="0"/>
        <c:axPos val="b"/>
        <c:numFmt formatCode="0" sourceLinked="0"/>
        <c:majorTickMark val="none"/>
        <c:minorTickMark val="none"/>
        <c:tickLblPos val="nextTo"/>
        <c:txPr>
          <a:bodyPr rot="-5400000" vert="horz"/>
          <a:lstStyle/>
          <a:p>
            <a:pPr>
              <a:defRPr/>
            </a:pPr>
            <a:endParaRPr lang="en-US"/>
          </a:p>
        </c:txPr>
        <c:crossAx val="180911456"/>
        <c:crosses val="autoZero"/>
        <c:auto val="1"/>
        <c:lblAlgn val="ctr"/>
        <c:lblOffset val="100"/>
        <c:noMultiLvlLbl val="0"/>
      </c:catAx>
      <c:valAx>
        <c:axId val="180911456"/>
        <c:scaling>
          <c:orientation val="minMax"/>
        </c:scaling>
        <c:delete val="0"/>
        <c:axPos val="l"/>
        <c:majorGridlines>
          <c:spPr>
            <a:ln>
              <a:solidFill>
                <a:schemeClr val="bg1">
                  <a:lumMod val="85000"/>
                </a:schemeClr>
              </a:solidFill>
            </a:ln>
          </c:spPr>
        </c:majorGridlines>
        <c:title>
          <c:layout/>
          <c:overlay val="0"/>
        </c:title>
        <c:numFmt formatCode="#,##0" sourceLinked="0"/>
        <c:majorTickMark val="none"/>
        <c:minorTickMark val="none"/>
        <c:tickLblPos val="nextTo"/>
        <c:spPr>
          <a:ln w="9525">
            <a:noFill/>
          </a:ln>
        </c:spPr>
        <c:crossAx val="180911064"/>
        <c:crosses val="autoZero"/>
        <c:crossBetween val="between"/>
      </c:valAx>
    </c:plotArea>
    <c:legend>
      <c:legendPos val="b"/>
      <c:layout/>
      <c:overlay val="0"/>
      <c:txPr>
        <a:bodyPr/>
        <a:lstStyle/>
        <a:p>
          <a:pPr>
            <a:defRPr sz="1600"/>
          </a:pPr>
          <a:endParaRPr lang="en-US"/>
        </a:p>
      </c:txPr>
    </c:legend>
    <c:plotVisOnly val="1"/>
    <c:dispBlanksAs val="gap"/>
    <c:showDLblsOverMax val="0"/>
  </c:chart>
  <c:txPr>
    <a:bodyPr/>
    <a:lstStyle/>
    <a:p>
      <a:pPr>
        <a:defRPr sz="14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'بعد خانوار'!$A$3</c:f>
              <c:strCache>
                <c:ptCount val="1"/>
                <c:pt idx="0">
                  <c:v>Rural</c:v>
                </c:pt>
              </c:strCache>
            </c:strRef>
          </c:tx>
          <c:spPr>
            <a:ln w="28575" cap="rnd">
              <a:solidFill>
                <a:schemeClr val="accent1"/>
              </a:solidFill>
              <a:round/>
            </a:ln>
            <a:effectLst/>
          </c:spPr>
          <c:marker>
            <c:symbol val="none"/>
          </c:marker>
          <c:cat>
            <c:numRef>
              <c:f>'بعد خانوار'!$B$2:$X$2</c:f>
              <c:numCache>
                <c:formatCode>General</c:formatCode>
                <c:ptCount val="23"/>
                <c:pt idx="0">
                  <c:v>1370</c:v>
                </c:pt>
                <c:pt idx="1">
                  <c:v>1371</c:v>
                </c:pt>
                <c:pt idx="2">
                  <c:v>1372</c:v>
                </c:pt>
                <c:pt idx="3">
                  <c:v>1373</c:v>
                </c:pt>
                <c:pt idx="4">
                  <c:v>1374</c:v>
                </c:pt>
                <c:pt idx="5">
                  <c:v>1375</c:v>
                </c:pt>
                <c:pt idx="6">
                  <c:v>1376</c:v>
                </c:pt>
                <c:pt idx="7">
                  <c:v>1377</c:v>
                </c:pt>
                <c:pt idx="8">
                  <c:v>1378</c:v>
                </c:pt>
                <c:pt idx="9">
                  <c:v>1379</c:v>
                </c:pt>
                <c:pt idx="10">
                  <c:v>1380</c:v>
                </c:pt>
                <c:pt idx="11">
                  <c:v>1381</c:v>
                </c:pt>
                <c:pt idx="12">
                  <c:v>1382</c:v>
                </c:pt>
                <c:pt idx="13">
                  <c:v>1383</c:v>
                </c:pt>
                <c:pt idx="14">
                  <c:v>1384</c:v>
                </c:pt>
                <c:pt idx="15">
                  <c:v>1385</c:v>
                </c:pt>
                <c:pt idx="16">
                  <c:v>1386</c:v>
                </c:pt>
                <c:pt idx="17">
                  <c:v>1387</c:v>
                </c:pt>
                <c:pt idx="18">
                  <c:v>1388</c:v>
                </c:pt>
                <c:pt idx="19">
                  <c:v>1389</c:v>
                </c:pt>
                <c:pt idx="20">
                  <c:v>1390</c:v>
                </c:pt>
                <c:pt idx="21">
                  <c:v>1391</c:v>
                </c:pt>
                <c:pt idx="22">
                  <c:v>1392</c:v>
                </c:pt>
              </c:numCache>
            </c:numRef>
          </c:cat>
          <c:val>
            <c:numRef>
              <c:f>'بعد خانوار'!$B$3:$X$3</c:f>
              <c:numCache>
                <c:formatCode>0.0</c:formatCode>
                <c:ptCount val="23"/>
                <c:pt idx="0">
                  <c:v>5.8</c:v>
                </c:pt>
                <c:pt idx="1">
                  <c:v>5.7</c:v>
                </c:pt>
                <c:pt idx="2">
                  <c:v>5.5</c:v>
                </c:pt>
                <c:pt idx="3">
                  <c:v>5.66</c:v>
                </c:pt>
                <c:pt idx="4" formatCode="0.00">
                  <c:v>5.66</c:v>
                </c:pt>
                <c:pt idx="5" formatCode="0.00">
                  <c:v>5.56</c:v>
                </c:pt>
                <c:pt idx="6" formatCode="0.00">
                  <c:v>5.43</c:v>
                </c:pt>
                <c:pt idx="7" formatCode="0.00">
                  <c:v>5.43</c:v>
                </c:pt>
                <c:pt idx="8" formatCode="0.00">
                  <c:v>5.37</c:v>
                </c:pt>
                <c:pt idx="9" formatCode="0.00">
                  <c:v>5.27</c:v>
                </c:pt>
                <c:pt idx="10" formatCode="0.00">
                  <c:v>5.18</c:v>
                </c:pt>
                <c:pt idx="11" formatCode="0.00">
                  <c:v>5.07</c:v>
                </c:pt>
                <c:pt idx="12" formatCode="0.00">
                  <c:v>4.92</c:v>
                </c:pt>
                <c:pt idx="13" formatCode="0.00">
                  <c:v>4.87</c:v>
                </c:pt>
                <c:pt idx="14" formatCode="0.00">
                  <c:v>4.7300000000000004</c:v>
                </c:pt>
                <c:pt idx="15" formatCode="0.00">
                  <c:v>4.62</c:v>
                </c:pt>
                <c:pt idx="16" formatCode="0.00">
                  <c:v>4.49</c:v>
                </c:pt>
                <c:pt idx="17" formatCode="0.00">
                  <c:v>4.2699999999999996</c:v>
                </c:pt>
                <c:pt idx="18" formatCode="0.00">
                  <c:v>4.24</c:v>
                </c:pt>
                <c:pt idx="19" formatCode="0.00">
                  <c:v>4.09</c:v>
                </c:pt>
                <c:pt idx="20" formatCode="0.00">
                  <c:v>4.03</c:v>
                </c:pt>
                <c:pt idx="21" formatCode="General">
                  <c:v>3.91</c:v>
                </c:pt>
                <c:pt idx="22" formatCode="General">
                  <c:v>3.77</c:v>
                </c:pt>
              </c:numCache>
            </c:numRef>
          </c:val>
          <c:smooth val="0"/>
        </c:ser>
        <c:ser>
          <c:idx val="1"/>
          <c:order val="1"/>
          <c:tx>
            <c:strRef>
              <c:f>'بعد خانوار'!$A$4</c:f>
              <c:strCache>
                <c:ptCount val="1"/>
                <c:pt idx="0">
                  <c:v>Urban</c:v>
                </c:pt>
              </c:strCache>
            </c:strRef>
          </c:tx>
          <c:spPr>
            <a:ln w="28575" cap="rnd">
              <a:solidFill>
                <a:schemeClr val="accent2"/>
              </a:solidFill>
              <a:round/>
            </a:ln>
            <a:effectLst/>
          </c:spPr>
          <c:marker>
            <c:symbol val="none"/>
          </c:marker>
          <c:cat>
            <c:numRef>
              <c:f>'بعد خانوار'!$B$2:$X$2</c:f>
              <c:numCache>
                <c:formatCode>General</c:formatCode>
                <c:ptCount val="23"/>
                <c:pt idx="0">
                  <c:v>1370</c:v>
                </c:pt>
                <c:pt idx="1">
                  <c:v>1371</c:v>
                </c:pt>
                <c:pt idx="2">
                  <c:v>1372</c:v>
                </c:pt>
                <c:pt idx="3">
                  <c:v>1373</c:v>
                </c:pt>
                <c:pt idx="4">
                  <c:v>1374</c:v>
                </c:pt>
                <c:pt idx="5">
                  <c:v>1375</c:v>
                </c:pt>
                <c:pt idx="6">
                  <c:v>1376</c:v>
                </c:pt>
                <c:pt idx="7">
                  <c:v>1377</c:v>
                </c:pt>
                <c:pt idx="8">
                  <c:v>1378</c:v>
                </c:pt>
                <c:pt idx="9">
                  <c:v>1379</c:v>
                </c:pt>
                <c:pt idx="10">
                  <c:v>1380</c:v>
                </c:pt>
                <c:pt idx="11">
                  <c:v>1381</c:v>
                </c:pt>
                <c:pt idx="12">
                  <c:v>1382</c:v>
                </c:pt>
                <c:pt idx="13">
                  <c:v>1383</c:v>
                </c:pt>
                <c:pt idx="14">
                  <c:v>1384</c:v>
                </c:pt>
                <c:pt idx="15">
                  <c:v>1385</c:v>
                </c:pt>
                <c:pt idx="16">
                  <c:v>1386</c:v>
                </c:pt>
                <c:pt idx="17">
                  <c:v>1387</c:v>
                </c:pt>
                <c:pt idx="18">
                  <c:v>1388</c:v>
                </c:pt>
                <c:pt idx="19">
                  <c:v>1389</c:v>
                </c:pt>
                <c:pt idx="20">
                  <c:v>1390</c:v>
                </c:pt>
                <c:pt idx="21">
                  <c:v>1391</c:v>
                </c:pt>
                <c:pt idx="22">
                  <c:v>1392</c:v>
                </c:pt>
              </c:numCache>
            </c:numRef>
          </c:cat>
          <c:val>
            <c:numRef>
              <c:f>'بعد خانوار'!$B$4:$X$4</c:f>
              <c:numCache>
                <c:formatCode>0.0</c:formatCode>
                <c:ptCount val="23"/>
                <c:pt idx="0">
                  <c:v>5.0999999999999996</c:v>
                </c:pt>
                <c:pt idx="1">
                  <c:v>4.9000000000000004</c:v>
                </c:pt>
                <c:pt idx="2">
                  <c:v>4.8899999999999997</c:v>
                </c:pt>
                <c:pt idx="3">
                  <c:v>4.97</c:v>
                </c:pt>
                <c:pt idx="4" formatCode="0.00">
                  <c:v>4.99</c:v>
                </c:pt>
                <c:pt idx="5" formatCode="0.00">
                  <c:v>4.8</c:v>
                </c:pt>
                <c:pt idx="6" formatCode="0.00">
                  <c:v>4.75</c:v>
                </c:pt>
                <c:pt idx="7" formatCode="0.00">
                  <c:v>4.72</c:v>
                </c:pt>
                <c:pt idx="8" formatCode="0.00">
                  <c:v>4.76</c:v>
                </c:pt>
                <c:pt idx="9" formatCode="0.00">
                  <c:v>4.5199999999999996</c:v>
                </c:pt>
                <c:pt idx="10" formatCode="0.00">
                  <c:v>4.47</c:v>
                </c:pt>
                <c:pt idx="11" formatCode="0.00">
                  <c:v>4.41</c:v>
                </c:pt>
                <c:pt idx="12" formatCode="0.00">
                  <c:v>4.4000000000000004</c:v>
                </c:pt>
                <c:pt idx="13" formatCode="0.00">
                  <c:v>4.29</c:v>
                </c:pt>
                <c:pt idx="14" formatCode="0.00">
                  <c:v>4.07</c:v>
                </c:pt>
                <c:pt idx="15" formatCode="0.00">
                  <c:v>3.98</c:v>
                </c:pt>
                <c:pt idx="16" formatCode="0.00">
                  <c:v>3.87</c:v>
                </c:pt>
                <c:pt idx="17" formatCode="0.00">
                  <c:v>3.83</c:v>
                </c:pt>
                <c:pt idx="18" formatCode="0.00">
                  <c:v>3.78</c:v>
                </c:pt>
                <c:pt idx="19" formatCode="0.00">
                  <c:v>3.69</c:v>
                </c:pt>
                <c:pt idx="20" formatCode="0.00">
                  <c:v>3.66</c:v>
                </c:pt>
                <c:pt idx="21" formatCode="General">
                  <c:v>3.61</c:v>
                </c:pt>
                <c:pt idx="22" formatCode="General">
                  <c:v>3.48</c:v>
                </c:pt>
              </c:numCache>
            </c:numRef>
          </c:val>
          <c:smooth val="0"/>
        </c:ser>
        <c:dLbls>
          <c:showLegendKey val="0"/>
          <c:showVal val="0"/>
          <c:showCatName val="0"/>
          <c:showSerName val="0"/>
          <c:showPercent val="0"/>
          <c:showBubbleSize val="0"/>
        </c:dLbls>
        <c:smooth val="0"/>
        <c:axId val="180912240"/>
        <c:axId val="180912632"/>
      </c:lineChart>
      <c:catAx>
        <c:axId val="180912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2632"/>
        <c:crosses val="autoZero"/>
        <c:auto val="1"/>
        <c:lblAlgn val="ctr"/>
        <c:lblOffset val="100"/>
        <c:noMultiLvlLbl val="0"/>
      </c:catAx>
      <c:valAx>
        <c:axId val="180912632"/>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224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اشتغال!$D$7</c:f>
              <c:strCache>
                <c:ptCount val="1"/>
                <c:pt idx="0">
                  <c:v>Total</c:v>
                </c:pt>
              </c:strCache>
            </c:strRef>
          </c:tx>
          <c:spPr>
            <a:ln w="28575" cap="rnd">
              <a:solidFill>
                <a:schemeClr val="accent1"/>
              </a:solidFill>
              <a:round/>
            </a:ln>
            <a:effectLst/>
          </c:spPr>
          <c:marker>
            <c:symbol val="none"/>
          </c:marker>
          <c:cat>
            <c:numRef>
              <c:f>اشتغال!$E$6:$N$6</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اشتغال!$E$7:$N$7</c:f>
              <c:numCache>
                <c:formatCode>General</c:formatCode>
                <c:ptCount val="10"/>
                <c:pt idx="0">
                  <c:v>11.5</c:v>
                </c:pt>
                <c:pt idx="1">
                  <c:v>11.3</c:v>
                </c:pt>
                <c:pt idx="2">
                  <c:v>10.5</c:v>
                </c:pt>
                <c:pt idx="3">
                  <c:v>10.4</c:v>
                </c:pt>
                <c:pt idx="4">
                  <c:v>11.9</c:v>
                </c:pt>
                <c:pt idx="5">
                  <c:v>13.5</c:v>
                </c:pt>
                <c:pt idx="6">
                  <c:v>12.3</c:v>
                </c:pt>
                <c:pt idx="7">
                  <c:v>12.1</c:v>
                </c:pt>
                <c:pt idx="8">
                  <c:v>10.4</c:v>
                </c:pt>
                <c:pt idx="9">
                  <c:v>10.6</c:v>
                </c:pt>
              </c:numCache>
            </c:numRef>
          </c:val>
          <c:smooth val="0"/>
        </c:ser>
        <c:ser>
          <c:idx val="1"/>
          <c:order val="1"/>
          <c:tx>
            <c:strRef>
              <c:f>اشتغال!$D$8</c:f>
              <c:strCache>
                <c:ptCount val="1"/>
                <c:pt idx="0">
                  <c:v>Urban</c:v>
                </c:pt>
              </c:strCache>
            </c:strRef>
          </c:tx>
          <c:spPr>
            <a:ln w="28575" cap="rnd">
              <a:solidFill>
                <a:schemeClr val="accent2"/>
              </a:solidFill>
              <a:round/>
            </a:ln>
            <a:effectLst/>
          </c:spPr>
          <c:marker>
            <c:symbol val="none"/>
          </c:marker>
          <c:cat>
            <c:numRef>
              <c:f>اشتغال!$E$6:$N$6</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اشتغال!$E$8:$N$8</c:f>
              <c:numCache>
                <c:formatCode>General</c:formatCode>
                <c:ptCount val="10"/>
                <c:pt idx="0">
                  <c:v>13.8</c:v>
                </c:pt>
                <c:pt idx="1">
                  <c:v>13.4</c:v>
                </c:pt>
                <c:pt idx="2">
                  <c:v>12.5</c:v>
                </c:pt>
                <c:pt idx="3">
                  <c:v>12</c:v>
                </c:pt>
                <c:pt idx="4">
                  <c:v>13.5</c:v>
                </c:pt>
                <c:pt idx="5">
                  <c:v>15.3</c:v>
                </c:pt>
                <c:pt idx="6">
                  <c:v>13.7</c:v>
                </c:pt>
                <c:pt idx="7">
                  <c:v>13.8</c:v>
                </c:pt>
                <c:pt idx="8">
                  <c:v>11.8</c:v>
                </c:pt>
                <c:pt idx="9">
                  <c:v>11.6</c:v>
                </c:pt>
              </c:numCache>
            </c:numRef>
          </c:val>
          <c:smooth val="0"/>
        </c:ser>
        <c:ser>
          <c:idx val="2"/>
          <c:order val="2"/>
          <c:tx>
            <c:strRef>
              <c:f>اشتغال!$D$9</c:f>
              <c:strCache>
                <c:ptCount val="1"/>
                <c:pt idx="0">
                  <c:v>Rural</c:v>
                </c:pt>
              </c:strCache>
            </c:strRef>
          </c:tx>
          <c:spPr>
            <a:ln w="28575" cap="rnd">
              <a:solidFill>
                <a:srgbClr val="00B0F0"/>
              </a:solidFill>
              <a:round/>
            </a:ln>
            <a:effectLst/>
          </c:spPr>
          <c:marker>
            <c:symbol val="none"/>
          </c:marker>
          <c:cat>
            <c:numRef>
              <c:f>اشتغال!$E$6:$N$6</c:f>
              <c:numCache>
                <c:formatCode>General</c:formatCode>
                <c:ptCount val="10"/>
                <c:pt idx="0">
                  <c:v>2005</c:v>
                </c:pt>
                <c:pt idx="1">
                  <c:v>2006</c:v>
                </c:pt>
                <c:pt idx="2">
                  <c:v>2007</c:v>
                </c:pt>
                <c:pt idx="3">
                  <c:v>2008</c:v>
                </c:pt>
                <c:pt idx="4">
                  <c:v>2009</c:v>
                </c:pt>
                <c:pt idx="5">
                  <c:v>2010</c:v>
                </c:pt>
                <c:pt idx="6">
                  <c:v>2011</c:v>
                </c:pt>
                <c:pt idx="7">
                  <c:v>2012</c:v>
                </c:pt>
                <c:pt idx="8">
                  <c:v>2013</c:v>
                </c:pt>
                <c:pt idx="9">
                  <c:v>2014</c:v>
                </c:pt>
              </c:numCache>
            </c:numRef>
          </c:cat>
          <c:val>
            <c:numRef>
              <c:f>اشتغال!$E$9:$N$9</c:f>
              <c:numCache>
                <c:formatCode>General</c:formatCode>
                <c:ptCount val="10"/>
                <c:pt idx="0">
                  <c:v>7.1</c:v>
                </c:pt>
                <c:pt idx="1">
                  <c:v>7.1</c:v>
                </c:pt>
                <c:pt idx="2">
                  <c:v>6.6</c:v>
                </c:pt>
                <c:pt idx="3">
                  <c:v>7.2</c:v>
                </c:pt>
                <c:pt idx="4">
                  <c:v>8.3000000000000007</c:v>
                </c:pt>
                <c:pt idx="5">
                  <c:v>9.1</c:v>
                </c:pt>
                <c:pt idx="6">
                  <c:v>8.9</c:v>
                </c:pt>
                <c:pt idx="7">
                  <c:v>8.1999999999999993</c:v>
                </c:pt>
                <c:pt idx="8">
                  <c:v>7</c:v>
                </c:pt>
                <c:pt idx="9">
                  <c:v>7.9</c:v>
                </c:pt>
              </c:numCache>
            </c:numRef>
          </c:val>
          <c:smooth val="0"/>
        </c:ser>
        <c:dLbls>
          <c:showLegendKey val="0"/>
          <c:showVal val="0"/>
          <c:showCatName val="0"/>
          <c:showSerName val="0"/>
          <c:showPercent val="0"/>
          <c:showBubbleSize val="0"/>
        </c:dLbls>
        <c:smooth val="0"/>
        <c:axId val="180913416"/>
        <c:axId val="180913808"/>
      </c:lineChart>
      <c:catAx>
        <c:axId val="180913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3808"/>
        <c:crosses val="autoZero"/>
        <c:auto val="1"/>
        <c:lblAlgn val="ctr"/>
        <c:lblOffset val="100"/>
        <c:noMultiLvlLbl val="0"/>
      </c:catAx>
      <c:valAx>
        <c:axId val="18091380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smtClean="0"/>
                  <a:t>%</a:t>
                </a:r>
                <a:endParaRPr lang="en-US" sz="1800" dirty="0"/>
              </a:p>
            </c:rich>
          </c:tx>
          <c:layout>
            <c:manualLayout>
              <c:xMode val="edge"/>
              <c:yMode val="edge"/>
              <c:x val="0"/>
              <c:y val="0.5040119228053880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34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67494583123258"/>
          <c:y val="8.5287869875548095E-2"/>
          <c:w val="0.87221693812020784"/>
          <c:h val="0.76283675353437697"/>
        </c:manualLayout>
      </c:layout>
      <c:lineChart>
        <c:grouping val="standard"/>
        <c:varyColors val="0"/>
        <c:ser>
          <c:idx val="0"/>
          <c:order val="0"/>
          <c:tx>
            <c:strRef>
              <c:f>اشتغال!$D$17</c:f>
              <c:strCache>
                <c:ptCount val="1"/>
                <c:pt idx="0">
                  <c:v>Total</c:v>
                </c:pt>
              </c:strCache>
            </c:strRef>
          </c:tx>
          <c:spPr>
            <a:ln w="28575" cap="rnd">
              <a:solidFill>
                <a:schemeClr val="accent1"/>
              </a:solidFill>
              <a:round/>
            </a:ln>
            <a:effectLst/>
          </c:spPr>
          <c:marker>
            <c:symbol val="none"/>
          </c:marker>
          <c:cat>
            <c:numRef>
              <c:f>اشتغال!$E$16:$N$16</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اشتغال!$E$17:$N$17</c:f>
              <c:numCache>
                <c:formatCode>General</c:formatCode>
                <c:ptCount val="10"/>
                <c:pt idx="0">
                  <c:v>41</c:v>
                </c:pt>
                <c:pt idx="1">
                  <c:v>40.4</c:v>
                </c:pt>
                <c:pt idx="2">
                  <c:v>39.799999999999997</c:v>
                </c:pt>
                <c:pt idx="3">
                  <c:v>38</c:v>
                </c:pt>
                <c:pt idx="4">
                  <c:v>38.9</c:v>
                </c:pt>
                <c:pt idx="5">
                  <c:v>38.299999999999997</c:v>
                </c:pt>
                <c:pt idx="6">
                  <c:v>36.9</c:v>
                </c:pt>
                <c:pt idx="7">
                  <c:v>37.4</c:v>
                </c:pt>
                <c:pt idx="8">
                  <c:v>37.6</c:v>
                </c:pt>
                <c:pt idx="9">
                  <c:v>37.200000000000003</c:v>
                </c:pt>
              </c:numCache>
            </c:numRef>
          </c:val>
          <c:smooth val="0"/>
        </c:ser>
        <c:ser>
          <c:idx val="1"/>
          <c:order val="1"/>
          <c:tx>
            <c:strRef>
              <c:f>اشتغال!$D$18</c:f>
              <c:strCache>
                <c:ptCount val="1"/>
                <c:pt idx="0">
                  <c:v>Urban</c:v>
                </c:pt>
              </c:strCache>
            </c:strRef>
          </c:tx>
          <c:spPr>
            <a:ln w="28575" cap="rnd">
              <a:solidFill>
                <a:schemeClr val="accent3"/>
              </a:solidFill>
              <a:round/>
            </a:ln>
            <a:effectLst/>
          </c:spPr>
          <c:marker>
            <c:symbol val="none"/>
          </c:marker>
          <c:cat>
            <c:numRef>
              <c:f>اشتغال!$E$16:$N$16</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اشتغال!$E$18:$N$18</c:f>
              <c:numCache>
                <c:formatCode>General</c:formatCode>
                <c:ptCount val="10"/>
                <c:pt idx="0">
                  <c:v>39.4</c:v>
                </c:pt>
                <c:pt idx="1">
                  <c:v>38.799999999999997</c:v>
                </c:pt>
                <c:pt idx="2">
                  <c:v>38.200000000000003</c:v>
                </c:pt>
                <c:pt idx="3">
                  <c:v>36.5</c:v>
                </c:pt>
                <c:pt idx="4">
                  <c:v>37.700000000000003</c:v>
                </c:pt>
                <c:pt idx="5">
                  <c:v>37.299999999999997</c:v>
                </c:pt>
                <c:pt idx="6">
                  <c:v>35.799999999999997</c:v>
                </c:pt>
                <c:pt idx="7">
                  <c:v>36.5</c:v>
                </c:pt>
                <c:pt idx="8">
                  <c:v>36.9</c:v>
                </c:pt>
                <c:pt idx="9">
                  <c:v>36.5</c:v>
                </c:pt>
              </c:numCache>
            </c:numRef>
          </c:val>
          <c:smooth val="0"/>
        </c:ser>
        <c:ser>
          <c:idx val="2"/>
          <c:order val="2"/>
          <c:tx>
            <c:strRef>
              <c:f>اشتغال!$D$19</c:f>
              <c:strCache>
                <c:ptCount val="1"/>
                <c:pt idx="0">
                  <c:v>Rural</c:v>
                </c:pt>
              </c:strCache>
            </c:strRef>
          </c:tx>
          <c:spPr>
            <a:ln w="28575" cap="rnd">
              <a:solidFill>
                <a:srgbClr val="00B0F0"/>
              </a:solidFill>
              <a:round/>
            </a:ln>
            <a:effectLst/>
          </c:spPr>
          <c:marker>
            <c:symbol val="none"/>
          </c:marker>
          <c:cat>
            <c:numRef>
              <c:f>اشتغال!$E$16:$N$16</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اشتغال!$E$19:$N$19</c:f>
              <c:numCache>
                <c:formatCode>General</c:formatCode>
                <c:ptCount val="10"/>
                <c:pt idx="0">
                  <c:v>44.7</c:v>
                </c:pt>
                <c:pt idx="1">
                  <c:v>43.9</c:v>
                </c:pt>
                <c:pt idx="2">
                  <c:v>43.6</c:v>
                </c:pt>
                <c:pt idx="3">
                  <c:v>41.5</c:v>
                </c:pt>
                <c:pt idx="4">
                  <c:v>41.9</c:v>
                </c:pt>
                <c:pt idx="5">
                  <c:v>40.799999999999997</c:v>
                </c:pt>
                <c:pt idx="6">
                  <c:v>39.799999999999997</c:v>
                </c:pt>
                <c:pt idx="7">
                  <c:v>40</c:v>
                </c:pt>
                <c:pt idx="8">
                  <c:v>39.700000000000003</c:v>
                </c:pt>
                <c:pt idx="9">
                  <c:v>39.1</c:v>
                </c:pt>
              </c:numCache>
            </c:numRef>
          </c:val>
          <c:smooth val="0"/>
        </c:ser>
        <c:dLbls>
          <c:showLegendKey val="0"/>
          <c:showVal val="0"/>
          <c:showCatName val="0"/>
          <c:showSerName val="0"/>
          <c:showPercent val="0"/>
          <c:showBubbleSize val="0"/>
        </c:dLbls>
        <c:smooth val="0"/>
        <c:axId val="180914592"/>
        <c:axId val="180914984"/>
      </c:lineChart>
      <c:catAx>
        <c:axId val="1809145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4984"/>
        <c:crosses val="autoZero"/>
        <c:auto val="1"/>
        <c:lblAlgn val="ctr"/>
        <c:lblOffset val="100"/>
        <c:noMultiLvlLbl val="0"/>
      </c:catAx>
      <c:valAx>
        <c:axId val="180914984"/>
        <c:scaling>
          <c:orientation val="minMax"/>
          <c:min val="3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smtClean="0"/>
                  <a:t>%</a:t>
                </a:r>
                <a:endParaRPr lang="en-US" sz="1800" dirty="0"/>
              </a:p>
            </c:rich>
          </c:tx>
          <c:layout>
            <c:manualLayout>
              <c:xMode val="edge"/>
              <c:yMode val="edge"/>
              <c:x val="1.361656626240202E-3"/>
              <c:y val="0.4892208193211783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45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r>
              <a:rPr lang="en-US"/>
              <a:t>Number of working force in families</a:t>
            </a:r>
          </a:p>
        </c:rich>
      </c:tx>
      <c:layout/>
      <c:overlay val="0"/>
      <c:spPr>
        <a:noFill/>
        <a:ln>
          <a:noFill/>
        </a:ln>
        <a:effectLst/>
      </c:spPr>
      <c:txPr>
        <a:bodyPr rot="0" spcFirstLastPara="1" vertOverflow="ellipsis" vert="horz" wrap="square" anchor="ctr" anchorCtr="1"/>
        <a:lstStyle/>
        <a:p>
          <a:pPr>
            <a:defRPr sz="168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Sheet1!$C$2</c:f>
              <c:strCache>
                <c:ptCount val="1"/>
                <c:pt idx="0">
                  <c:v>0</c:v>
                </c:pt>
              </c:strCache>
            </c:strRef>
          </c:tx>
          <c:spPr>
            <a:ln w="28575" cap="rnd">
              <a:solidFill>
                <a:schemeClr val="accent1"/>
              </a:solidFill>
              <a:round/>
            </a:ln>
            <a:effectLst/>
          </c:spPr>
          <c:marker>
            <c:symbol val="none"/>
          </c:marker>
          <c:cat>
            <c:numRef>
              <c:f>Sheet1!$B$3:$B$6</c:f>
              <c:numCache>
                <c:formatCode>General</c:formatCode>
                <c:ptCount val="4"/>
                <c:pt idx="0">
                  <c:v>2011</c:v>
                </c:pt>
                <c:pt idx="1">
                  <c:v>2012</c:v>
                </c:pt>
                <c:pt idx="2">
                  <c:v>2013</c:v>
                </c:pt>
                <c:pt idx="3">
                  <c:v>2014</c:v>
                </c:pt>
              </c:numCache>
            </c:numRef>
          </c:cat>
          <c:val>
            <c:numRef>
              <c:f>Sheet1!$C$3:$C$6</c:f>
              <c:numCache>
                <c:formatCode>General</c:formatCode>
                <c:ptCount val="4"/>
                <c:pt idx="0">
                  <c:v>21</c:v>
                </c:pt>
                <c:pt idx="1">
                  <c:v>23.3</c:v>
                </c:pt>
                <c:pt idx="2">
                  <c:v>24</c:v>
                </c:pt>
                <c:pt idx="3">
                  <c:v>23.7</c:v>
                </c:pt>
              </c:numCache>
            </c:numRef>
          </c:val>
          <c:smooth val="0"/>
        </c:ser>
        <c:ser>
          <c:idx val="1"/>
          <c:order val="1"/>
          <c:tx>
            <c:strRef>
              <c:f>Sheet1!$D$2</c:f>
              <c:strCache>
                <c:ptCount val="1"/>
                <c:pt idx="0">
                  <c:v>1</c:v>
                </c:pt>
              </c:strCache>
            </c:strRef>
          </c:tx>
          <c:spPr>
            <a:ln w="28575" cap="rnd">
              <a:solidFill>
                <a:schemeClr val="accent2"/>
              </a:solidFill>
              <a:round/>
            </a:ln>
            <a:effectLst/>
          </c:spPr>
          <c:marker>
            <c:symbol val="none"/>
          </c:marker>
          <c:cat>
            <c:numRef>
              <c:f>Sheet1!$B$3:$B$6</c:f>
              <c:numCache>
                <c:formatCode>General</c:formatCode>
                <c:ptCount val="4"/>
                <c:pt idx="0">
                  <c:v>2011</c:v>
                </c:pt>
                <c:pt idx="1">
                  <c:v>2012</c:v>
                </c:pt>
                <c:pt idx="2">
                  <c:v>2013</c:v>
                </c:pt>
                <c:pt idx="3">
                  <c:v>2014</c:v>
                </c:pt>
              </c:numCache>
            </c:numRef>
          </c:cat>
          <c:val>
            <c:numRef>
              <c:f>Sheet1!$D$3:$D$6</c:f>
              <c:numCache>
                <c:formatCode>General</c:formatCode>
                <c:ptCount val="4"/>
                <c:pt idx="0">
                  <c:v>59.5</c:v>
                </c:pt>
                <c:pt idx="1">
                  <c:v>57.5</c:v>
                </c:pt>
                <c:pt idx="2">
                  <c:v>57</c:v>
                </c:pt>
                <c:pt idx="3">
                  <c:v>58</c:v>
                </c:pt>
              </c:numCache>
            </c:numRef>
          </c:val>
          <c:smooth val="0"/>
        </c:ser>
        <c:ser>
          <c:idx val="2"/>
          <c:order val="2"/>
          <c:tx>
            <c:strRef>
              <c:f>Sheet1!$E$2</c:f>
              <c:strCache>
                <c:ptCount val="1"/>
                <c:pt idx="0">
                  <c:v>2</c:v>
                </c:pt>
              </c:strCache>
            </c:strRef>
          </c:tx>
          <c:spPr>
            <a:ln w="28575" cap="rnd">
              <a:solidFill>
                <a:srgbClr val="00B0F0"/>
              </a:solidFill>
              <a:round/>
            </a:ln>
            <a:effectLst/>
          </c:spPr>
          <c:marker>
            <c:symbol val="none"/>
          </c:marker>
          <c:cat>
            <c:numRef>
              <c:f>Sheet1!$B$3:$B$6</c:f>
              <c:numCache>
                <c:formatCode>General</c:formatCode>
                <c:ptCount val="4"/>
                <c:pt idx="0">
                  <c:v>2011</c:v>
                </c:pt>
                <c:pt idx="1">
                  <c:v>2012</c:v>
                </c:pt>
                <c:pt idx="2">
                  <c:v>2013</c:v>
                </c:pt>
                <c:pt idx="3">
                  <c:v>2014</c:v>
                </c:pt>
              </c:numCache>
            </c:numRef>
          </c:cat>
          <c:val>
            <c:numRef>
              <c:f>Sheet1!$E$3:$E$6</c:f>
              <c:numCache>
                <c:formatCode>General</c:formatCode>
                <c:ptCount val="4"/>
                <c:pt idx="0">
                  <c:v>15.9</c:v>
                </c:pt>
                <c:pt idx="1">
                  <c:v>15.8</c:v>
                </c:pt>
                <c:pt idx="2">
                  <c:v>15.5</c:v>
                </c:pt>
                <c:pt idx="3">
                  <c:v>15.2</c:v>
                </c:pt>
              </c:numCache>
            </c:numRef>
          </c:val>
          <c:smooth val="0"/>
        </c:ser>
        <c:ser>
          <c:idx val="3"/>
          <c:order val="3"/>
          <c:tx>
            <c:strRef>
              <c:f>Sheet1!$F$2</c:f>
              <c:strCache>
                <c:ptCount val="1"/>
                <c:pt idx="0">
                  <c:v>3 and more</c:v>
                </c:pt>
              </c:strCache>
            </c:strRef>
          </c:tx>
          <c:spPr>
            <a:ln w="28575" cap="rnd">
              <a:solidFill>
                <a:srgbClr val="92D050"/>
              </a:solidFill>
              <a:round/>
            </a:ln>
            <a:effectLst/>
          </c:spPr>
          <c:marker>
            <c:symbol val="none"/>
          </c:marker>
          <c:cat>
            <c:numRef>
              <c:f>Sheet1!$B$3:$B$6</c:f>
              <c:numCache>
                <c:formatCode>General</c:formatCode>
                <c:ptCount val="4"/>
                <c:pt idx="0">
                  <c:v>2011</c:v>
                </c:pt>
                <c:pt idx="1">
                  <c:v>2012</c:v>
                </c:pt>
                <c:pt idx="2">
                  <c:v>2013</c:v>
                </c:pt>
                <c:pt idx="3">
                  <c:v>2014</c:v>
                </c:pt>
              </c:numCache>
            </c:numRef>
          </c:cat>
          <c:val>
            <c:numRef>
              <c:f>Sheet1!$F$3:$F$6</c:f>
              <c:numCache>
                <c:formatCode>General</c:formatCode>
                <c:ptCount val="4"/>
                <c:pt idx="0">
                  <c:v>3.6</c:v>
                </c:pt>
                <c:pt idx="1">
                  <c:v>3.4</c:v>
                </c:pt>
                <c:pt idx="2">
                  <c:v>3.5</c:v>
                </c:pt>
                <c:pt idx="3">
                  <c:v>3.1</c:v>
                </c:pt>
              </c:numCache>
            </c:numRef>
          </c:val>
          <c:smooth val="0"/>
        </c:ser>
        <c:dLbls>
          <c:showLegendKey val="0"/>
          <c:showVal val="0"/>
          <c:showCatName val="0"/>
          <c:showSerName val="0"/>
          <c:showPercent val="0"/>
          <c:showBubbleSize val="0"/>
        </c:dLbls>
        <c:smooth val="0"/>
        <c:axId val="180915768"/>
        <c:axId val="180916160"/>
      </c:lineChart>
      <c:catAx>
        <c:axId val="1809157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6160"/>
        <c:crosses val="autoZero"/>
        <c:auto val="1"/>
        <c:lblAlgn val="ctr"/>
        <c:lblOffset val="100"/>
        <c:noMultiLvlLbl val="0"/>
      </c:catAx>
      <c:valAx>
        <c:axId val="18091616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8091576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sz="1400"/>
      </a:pPr>
      <a:endParaRPr lang="en-US"/>
    </a:p>
  </c:txPr>
  <c:externalData r:id="rId3">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smtClean="0"/>
              <a:t>Market</a:t>
            </a:r>
            <a:r>
              <a:rPr lang="en-US" baseline="0" dirty="0" smtClean="0"/>
              <a:t> exchange rate</a:t>
            </a:r>
            <a:r>
              <a:rPr lang="en-US" sz="1600" baseline="0" dirty="0" smtClean="0"/>
              <a:t> (national currency)</a:t>
            </a:r>
            <a:endParaRPr lang="en-US" dirty="0"/>
          </a:p>
        </c:rich>
      </c:tx>
      <c:overlay val="0"/>
    </c:title>
    <c:autoTitleDeleted val="0"/>
    <c:plotArea>
      <c:layout/>
      <c:lineChart>
        <c:grouping val="standard"/>
        <c:varyColors val="0"/>
        <c:ser>
          <c:idx val="0"/>
          <c:order val="0"/>
          <c:tx>
            <c:strRef>
              <c:f>Sheet1!$C$4</c:f>
              <c:strCache>
                <c:ptCount val="1"/>
                <c:pt idx="0">
                  <c:v>Currency Market Price</c:v>
                </c:pt>
              </c:strCache>
            </c:strRef>
          </c:tx>
          <c:spPr>
            <a:ln>
              <a:solidFill>
                <a:schemeClr val="accent3"/>
              </a:solidFill>
            </a:ln>
          </c:spPr>
          <c:marker>
            <c:symbol val="none"/>
          </c:marker>
          <c:cat>
            <c:strRef>
              <c:f>Sheet1!$D$5:$D$44</c:f>
              <c:strCache>
                <c:ptCount val="40"/>
                <c:pt idx="0">
                  <c:v>2005-1</c:v>
                </c:pt>
                <c:pt idx="1">
                  <c:v>2005-2</c:v>
                </c:pt>
                <c:pt idx="2">
                  <c:v>2005-3</c:v>
                </c:pt>
                <c:pt idx="3">
                  <c:v>2005-4</c:v>
                </c:pt>
                <c:pt idx="4">
                  <c:v>2006-1</c:v>
                </c:pt>
                <c:pt idx="5">
                  <c:v>2006-2</c:v>
                </c:pt>
                <c:pt idx="6">
                  <c:v>2006-3</c:v>
                </c:pt>
                <c:pt idx="7">
                  <c:v>2006-4</c:v>
                </c:pt>
                <c:pt idx="8">
                  <c:v>2007-1</c:v>
                </c:pt>
                <c:pt idx="9">
                  <c:v>2007-2</c:v>
                </c:pt>
                <c:pt idx="10">
                  <c:v>2007-3</c:v>
                </c:pt>
                <c:pt idx="11">
                  <c:v>2007-4</c:v>
                </c:pt>
                <c:pt idx="12">
                  <c:v>2008-1</c:v>
                </c:pt>
                <c:pt idx="13">
                  <c:v>2008-2</c:v>
                </c:pt>
                <c:pt idx="14">
                  <c:v>2008-3</c:v>
                </c:pt>
                <c:pt idx="15">
                  <c:v>2008-4</c:v>
                </c:pt>
                <c:pt idx="16">
                  <c:v>2009-1</c:v>
                </c:pt>
                <c:pt idx="17">
                  <c:v>2009-2</c:v>
                </c:pt>
                <c:pt idx="18">
                  <c:v>2009-3</c:v>
                </c:pt>
                <c:pt idx="19">
                  <c:v>2009-4</c:v>
                </c:pt>
                <c:pt idx="20">
                  <c:v>2010-1</c:v>
                </c:pt>
                <c:pt idx="21">
                  <c:v>2010-2</c:v>
                </c:pt>
                <c:pt idx="22">
                  <c:v>2010-3</c:v>
                </c:pt>
                <c:pt idx="23">
                  <c:v>2010-4</c:v>
                </c:pt>
                <c:pt idx="24">
                  <c:v>2011-1</c:v>
                </c:pt>
                <c:pt idx="25">
                  <c:v>2011-2</c:v>
                </c:pt>
                <c:pt idx="26">
                  <c:v>2011-3</c:v>
                </c:pt>
                <c:pt idx="27">
                  <c:v>2011-4</c:v>
                </c:pt>
                <c:pt idx="28">
                  <c:v>2012-1</c:v>
                </c:pt>
                <c:pt idx="29">
                  <c:v>2012-2</c:v>
                </c:pt>
                <c:pt idx="30">
                  <c:v>2012-3</c:v>
                </c:pt>
                <c:pt idx="31">
                  <c:v>2012-4</c:v>
                </c:pt>
                <c:pt idx="32">
                  <c:v>2013-1</c:v>
                </c:pt>
                <c:pt idx="33">
                  <c:v>2013-2</c:v>
                </c:pt>
                <c:pt idx="34">
                  <c:v>2013-3</c:v>
                </c:pt>
                <c:pt idx="35">
                  <c:v>2013-4</c:v>
                </c:pt>
                <c:pt idx="36">
                  <c:v>2014-1</c:v>
                </c:pt>
                <c:pt idx="37">
                  <c:v>2014-2</c:v>
                </c:pt>
                <c:pt idx="38">
                  <c:v>2014-3</c:v>
                </c:pt>
                <c:pt idx="39">
                  <c:v>2014-4</c:v>
                </c:pt>
              </c:strCache>
            </c:strRef>
          </c:cat>
          <c:val>
            <c:numRef>
              <c:f>Sheet1!$C$5:$C$44</c:f>
              <c:numCache>
                <c:formatCode>#,##0</c:formatCode>
                <c:ptCount val="40"/>
                <c:pt idx="0">
                  <c:v>8882</c:v>
                </c:pt>
                <c:pt idx="1">
                  <c:v>8987</c:v>
                </c:pt>
                <c:pt idx="2">
                  <c:v>9034</c:v>
                </c:pt>
                <c:pt idx="3">
                  <c:v>9099</c:v>
                </c:pt>
                <c:pt idx="4">
                  <c:v>9152</c:v>
                </c:pt>
                <c:pt idx="5">
                  <c:v>9174</c:v>
                </c:pt>
                <c:pt idx="6">
                  <c:v>9219</c:v>
                </c:pt>
                <c:pt idx="7">
                  <c:v>9263</c:v>
                </c:pt>
                <c:pt idx="8">
                  <c:v>9311</c:v>
                </c:pt>
                <c:pt idx="9">
                  <c:v>9304</c:v>
                </c:pt>
                <c:pt idx="10">
                  <c:v>9369</c:v>
                </c:pt>
                <c:pt idx="11">
                  <c:v>9435</c:v>
                </c:pt>
                <c:pt idx="12">
                  <c:v>9305</c:v>
                </c:pt>
                <c:pt idx="13">
                  <c:v>9328</c:v>
                </c:pt>
                <c:pt idx="14">
                  <c:v>9723</c:v>
                </c:pt>
                <c:pt idx="15">
                  <c:v>10174</c:v>
                </c:pt>
                <c:pt idx="16">
                  <c:v>9888</c:v>
                </c:pt>
                <c:pt idx="17">
                  <c:v>9808</c:v>
                </c:pt>
                <c:pt idx="18">
                  <c:v>9959</c:v>
                </c:pt>
                <c:pt idx="19">
                  <c:v>10004</c:v>
                </c:pt>
                <c:pt idx="20">
                  <c:v>10052</c:v>
                </c:pt>
                <c:pt idx="21">
                  <c:v>10463</c:v>
                </c:pt>
                <c:pt idx="22">
                  <c:v>10552</c:v>
                </c:pt>
                <c:pt idx="23">
                  <c:v>10446</c:v>
                </c:pt>
                <c:pt idx="24">
                  <c:v>10337</c:v>
                </c:pt>
                <c:pt idx="25" formatCode="General">
                  <c:v>11888</c:v>
                </c:pt>
                <c:pt idx="26" formatCode="General">
                  <c:v>12339</c:v>
                </c:pt>
                <c:pt idx="27" formatCode="General">
                  <c:v>13715</c:v>
                </c:pt>
                <c:pt idx="28" formatCode="General">
                  <c:v>18926</c:v>
                </c:pt>
                <c:pt idx="29" formatCode="General">
                  <c:v>17698</c:v>
                </c:pt>
                <c:pt idx="30" formatCode="General">
                  <c:v>23214</c:v>
                </c:pt>
                <c:pt idx="31" formatCode="General">
                  <c:v>29543</c:v>
                </c:pt>
                <c:pt idx="32" formatCode="General">
                  <c:v>35730</c:v>
                </c:pt>
                <c:pt idx="33" formatCode="General">
                  <c:v>35797</c:v>
                </c:pt>
                <c:pt idx="34" formatCode="General">
                  <c:v>31775</c:v>
                </c:pt>
                <c:pt idx="35" formatCode="General">
                  <c:v>29498</c:v>
                </c:pt>
                <c:pt idx="36" formatCode="General">
                  <c:v>30266</c:v>
                </c:pt>
                <c:pt idx="37" formatCode="General">
                  <c:v>32584</c:v>
                </c:pt>
                <c:pt idx="38" formatCode="General">
                  <c:v>32290</c:v>
                </c:pt>
                <c:pt idx="39" formatCode="General">
                  <c:v>35650</c:v>
                </c:pt>
              </c:numCache>
            </c:numRef>
          </c:val>
          <c:smooth val="0"/>
        </c:ser>
        <c:dLbls>
          <c:showLegendKey val="0"/>
          <c:showVal val="0"/>
          <c:showCatName val="0"/>
          <c:showSerName val="0"/>
          <c:showPercent val="0"/>
          <c:showBubbleSize val="0"/>
        </c:dLbls>
        <c:smooth val="0"/>
        <c:axId val="180916944"/>
        <c:axId val="180917336"/>
      </c:lineChart>
      <c:catAx>
        <c:axId val="180916944"/>
        <c:scaling>
          <c:orientation val="minMax"/>
        </c:scaling>
        <c:delete val="0"/>
        <c:axPos val="b"/>
        <c:numFmt formatCode="General" sourceLinked="0"/>
        <c:majorTickMark val="out"/>
        <c:minorTickMark val="none"/>
        <c:tickLblPos val="nextTo"/>
        <c:crossAx val="180917336"/>
        <c:crosses val="autoZero"/>
        <c:auto val="1"/>
        <c:lblAlgn val="ctr"/>
        <c:lblOffset val="100"/>
        <c:noMultiLvlLbl val="0"/>
      </c:catAx>
      <c:valAx>
        <c:axId val="180917336"/>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80916944"/>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Gold </a:t>
            </a:r>
            <a:r>
              <a:rPr lang="en-US" dirty="0" smtClean="0"/>
              <a:t>Coin Price</a:t>
            </a:r>
            <a:r>
              <a:rPr lang="en-US" sz="1600" dirty="0" smtClean="0"/>
              <a:t> (national Currency)</a:t>
            </a:r>
            <a:endParaRPr lang="en-US" dirty="0"/>
          </a:p>
        </c:rich>
      </c:tx>
      <c:overlay val="0"/>
    </c:title>
    <c:autoTitleDeleted val="0"/>
    <c:plotArea>
      <c:layout/>
      <c:lineChart>
        <c:grouping val="standard"/>
        <c:varyColors val="0"/>
        <c:ser>
          <c:idx val="0"/>
          <c:order val="0"/>
          <c:tx>
            <c:strRef>
              <c:f>Sheet1!$B$4</c:f>
              <c:strCache>
                <c:ptCount val="1"/>
                <c:pt idx="0">
                  <c:v>Gold Coin</c:v>
                </c:pt>
              </c:strCache>
            </c:strRef>
          </c:tx>
          <c:spPr>
            <a:ln>
              <a:solidFill>
                <a:schemeClr val="accent3"/>
              </a:solidFill>
            </a:ln>
          </c:spPr>
          <c:marker>
            <c:symbol val="none"/>
          </c:marker>
          <c:cat>
            <c:strRef>
              <c:f>Sheet1!$D$5:$D$44</c:f>
              <c:strCache>
                <c:ptCount val="40"/>
                <c:pt idx="0">
                  <c:v>2005-1</c:v>
                </c:pt>
                <c:pt idx="1">
                  <c:v>2005-2</c:v>
                </c:pt>
                <c:pt idx="2">
                  <c:v>2005-3</c:v>
                </c:pt>
                <c:pt idx="3">
                  <c:v>2005-4</c:v>
                </c:pt>
                <c:pt idx="4">
                  <c:v>2006-1</c:v>
                </c:pt>
                <c:pt idx="5">
                  <c:v>2006-2</c:v>
                </c:pt>
                <c:pt idx="6">
                  <c:v>2006-3</c:v>
                </c:pt>
                <c:pt idx="7">
                  <c:v>2006-4</c:v>
                </c:pt>
                <c:pt idx="8">
                  <c:v>2007-1</c:v>
                </c:pt>
                <c:pt idx="9">
                  <c:v>2007-2</c:v>
                </c:pt>
                <c:pt idx="10">
                  <c:v>2007-3</c:v>
                </c:pt>
                <c:pt idx="11">
                  <c:v>2007-4</c:v>
                </c:pt>
                <c:pt idx="12">
                  <c:v>2008-1</c:v>
                </c:pt>
                <c:pt idx="13">
                  <c:v>2008-2</c:v>
                </c:pt>
                <c:pt idx="14">
                  <c:v>2008-3</c:v>
                </c:pt>
                <c:pt idx="15">
                  <c:v>2008-4</c:v>
                </c:pt>
                <c:pt idx="16">
                  <c:v>2009-1</c:v>
                </c:pt>
                <c:pt idx="17">
                  <c:v>2009-2</c:v>
                </c:pt>
                <c:pt idx="18">
                  <c:v>2009-3</c:v>
                </c:pt>
                <c:pt idx="19">
                  <c:v>2009-4</c:v>
                </c:pt>
                <c:pt idx="20">
                  <c:v>2010-1</c:v>
                </c:pt>
                <c:pt idx="21">
                  <c:v>2010-2</c:v>
                </c:pt>
                <c:pt idx="22">
                  <c:v>2010-3</c:v>
                </c:pt>
                <c:pt idx="23">
                  <c:v>2010-4</c:v>
                </c:pt>
                <c:pt idx="24">
                  <c:v>2011-1</c:v>
                </c:pt>
                <c:pt idx="25">
                  <c:v>2011-2</c:v>
                </c:pt>
                <c:pt idx="26">
                  <c:v>2011-3</c:v>
                </c:pt>
                <c:pt idx="27">
                  <c:v>2011-4</c:v>
                </c:pt>
                <c:pt idx="28">
                  <c:v>2012-1</c:v>
                </c:pt>
                <c:pt idx="29">
                  <c:v>2012-2</c:v>
                </c:pt>
                <c:pt idx="30">
                  <c:v>2012-3</c:v>
                </c:pt>
                <c:pt idx="31">
                  <c:v>2012-4</c:v>
                </c:pt>
                <c:pt idx="32">
                  <c:v>2013-1</c:v>
                </c:pt>
                <c:pt idx="33">
                  <c:v>2013-2</c:v>
                </c:pt>
                <c:pt idx="34">
                  <c:v>2013-3</c:v>
                </c:pt>
                <c:pt idx="35">
                  <c:v>2013-4</c:v>
                </c:pt>
                <c:pt idx="36">
                  <c:v>2014-1</c:v>
                </c:pt>
                <c:pt idx="37">
                  <c:v>2014-2</c:v>
                </c:pt>
                <c:pt idx="38">
                  <c:v>2014-3</c:v>
                </c:pt>
                <c:pt idx="39">
                  <c:v>2014-4</c:v>
                </c:pt>
              </c:strCache>
            </c:strRef>
          </c:cat>
          <c:val>
            <c:numRef>
              <c:f>Sheet1!$B$5:$B$44</c:f>
              <c:numCache>
                <c:formatCode>#,##0</c:formatCode>
                <c:ptCount val="40"/>
                <c:pt idx="0">
                  <c:v>1258586</c:v>
                </c:pt>
                <c:pt idx="1">
                  <c:v>1169884</c:v>
                </c:pt>
                <c:pt idx="2">
                  <c:v>1162865</c:v>
                </c:pt>
                <c:pt idx="3">
                  <c:v>1238291</c:v>
                </c:pt>
                <c:pt idx="4">
                  <c:v>1500783</c:v>
                </c:pt>
                <c:pt idx="5">
                  <c:v>1628168</c:v>
                </c:pt>
                <c:pt idx="6">
                  <c:v>1626836</c:v>
                </c:pt>
                <c:pt idx="7">
                  <c:v>1642208</c:v>
                </c:pt>
                <c:pt idx="8">
                  <c:v>1821132</c:v>
                </c:pt>
                <c:pt idx="9">
                  <c:v>1690204</c:v>
                </c:pt>
                <c:pt idx="10">
                  <c:v>1667979</c:v>
                </c:pt>
                <c:pt idx="11">
                  <c:v>1968464</c:v>
                </c:pt>
                <c:pt idx="12">
                  <c:v>2629273</c:v>
                </c:pt>
                <c:pt idx="13">
                  <c:v>2382930</c:v>
                </c:pt>
                <c:pt idx="14">
                  <c:v>2267027</c:v>
                </c:pt>
                <c:pt idx="15">
                  <c:v>2289926</c:v>
                </c:pt>
                <c:pt idx="16">
                  <c:v>2244471</c:v>
                </c:pt>
                <c:pt idx="17">
                  <c:v>2196267</c:v>
                </c:pt>
                <c:pt idx="18">
                  <c:v>2309523</c:v>
                </c:pt>
                <c:pt idx="19">
                  <c:v>2744171</c:v>
                </c:pt>
                <c:pt idx="20">
                  <c:v>2880104</c:v>
                </c:pt>
                <c:pt idx="21">
                  <c:v>3067842</c:v>
                </c:pt>
                <c:pt idx="22">
                  <c:v>3248164</c:v>
                </c:pt>
                <c:pt idx="23">
                  <c:v>3760965</c:v>
                </c:pt>
                <c:pt idx="24">
                  <c:v>4411239</c:v>
                </c:pt>
                <c:pt idx="25">
                  <c:v>4520000</c:v>
                </c:pt>
                <c:pt idx="26">
                  <c:v>5850000</c:v>
                </c:pt>
                <c:pt idx="27">
                  <c:v>7900000</c:v>
                </c:pt>
                <c:pt idx="28">
                  <c:v>7070000</c:v>
                </c:pt>
                <c:pt idx="29">
                  <c:v>7040000</c:v>
                </c:pt>
                <c:pt idx="30">
                  <c:v>13800000</c:v>
                </c:pt>
                <c:pt idx="31">
                  <c:v>13100000</c:v>
                </c:pt>
                <c:pt idx="32">
                  <c:v>12600000</c:v>
                </c:pt>
                <c:pt idx="33">
                  <c:v>10100000</c:v>
                </c:pt>
                <c:pt idx="34">
                  <c:v>9550000</c:v>
                </c:pt>
                <c:pt idx="35">
                  <c:v>8500000</c:v>
                </c:pt>
                <c:pt idx="36">
                  <c:v>9790000</c:v>
                </c:pt>
                <c:pt idx="37">
                  <c:v>9480000</c:v>
                </c:pt>
                <c:pt idx="38">
                  <c:v>9370000</c:v>
                </c:pt>
                <c:pt idx="39">
                  <c:v>9920000</c:v>
                </c:pt>
              </c:numCache>
            </c:numRef>
          </c:val>
          <c:smooth val="0"/>
        </c:ser>
        <c:dLbls>
          <c:showLegendKey val="0"/>
          <c:showVal val="0"/>
          <c:showCatName val="0"/>
          <c:showSerName val="0"/>
          <c:showPercent val="0"/>
          <c:showBubbleSize val="0"/>
        </c:dLbls>
        <c:smooth val="0"/>
        <c:axId val="180918120"/>
        <c:axId val="180918512"/>
      </c:lineChart>
      <c:catAx>
        <c:axId val="180918120"/>
        <c:scaling>
          <c:orientation val="minMax"/>
        </c:scaling>
        <c:delete val="0"/>
        <c:axPos val="b"/>
        <c:numFmt formatCode="#,##0.00" sourceLinked="0"/>
        <c:majorTickMark val="out"/>
        <c:minorTickMark val="none"/>
        <c:tickLblPos val="nextTo"/>
        <c:crossAx val="180918512"/>
        <c:crosses val="autoZero"/>
        <c:auto val="1"/>
        <c:lblAlgn val="ctr"/>
        <c:lblOffset val="100"/>
        <c:noMultiLvlLbl val="0"/>
      </c:catAx>
      <c:valAx>
        <c:axId val="180918512"/>
        <c:scaling>
          <c:orientation val="minMax"/>
        </c:scaling>
        <c:delete val="0"/>
        <c:axPos val="l"/>
        <c:majorGridlines>
          <c:spPr>
            <a:ln>
              <a:solidFill>
                <a:schemeClr val="bg1">
                  <a:lumMod val="85000"/>
                </a:schemeClr>
              </a:solidFill>
            </a:ln>
          </c:spPr>
        </c:majorGridlines>
        <c:numFmt formatCode="#,##0" sourceLinked="1"/>
        <c:majorTickMark val="out"/>
        <c:minorTickMark val="none"/>
        <c:tickLblPos val="nextTo"/>
        <c:crossAx val="180918120"/>
        <c:crosses val="autoZero"/>
        <c:crossBetween val="between"/>
      </c:valAx>
    </c:plotArea>
    <c:plotVisOnly val="1"/>
    <c:dispBlanksAs val="gap"/>
    <c:showDLblsOverMax val="0"/>
  </c:chart>
  <c:txPr>
    <a:bodyPr/>
    <a:lstStyle/>
    <a:p>
      <a:pPr>
        <a:defRPr sz="16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spPr>
            <a:ln w="28575" cap="rnd">
              <a:solidFill>
                <a:schemeClr val="accent3"/>
              </a:solidFill>
              <a:round/>
            </a:ln>
            <a:effectLst/>
          </c:spPr>
          <c:marker>
            <c:symbol val="none"/>
          </c:marker>
          <c:cat>
            <c:strRef>
              <c:f>Sheet2!$A$4:$AD$4</c:f>
              <c:strCache>
                <c:ptCount val="30"/>
                <c:pt idx="0">
                  <c:v>13-3</c:v>
                </c:pt>
                <c:pt idx="1">
                  <c:v>13-4</c:v>
                </c:pt>
                <c:pt idx="2">
                  <c:v>13-5</c:v>
                </c:pt>
                <c:pt idx="3">
                  <c:v>13-6</c:v>
                </c:pt>
                <c:pt idx="4">
                  <c:v>13-7</c:v>
                </c:pt>
                <c:pt idx="5">
                  <c:v>13-8</c:v>
                </c:pt>
                <c:pt idx="6">
                  <c:v>13-9</c:v>
                </c:pt>
                <c:pt idx="7">
                  <c:v>13-10</c:v>
                </c:pt>
                <c:pt idx="8">
                  <c:v>13-11</c:v>
                </c:pt>
                <c:pt idx="9">
                  <c:v>13-12</c:v>
                </c:pt>
                <c:pt idx="10">
                  <c:v>14-1</c:v>
                </c:pt>
                <c:pt idx="11">
                  <c:v>14-2</c:v>
                </c:pt>
                <c:pt idx="12">
                  <c:v>14-3</c:v>
                </c:pt>
                <c:pt idx="13">
                  <c:v>14-4</c:v>
                </c:pt>
                <c:pt idx="14">
                  <c:v>14-5</c:v>
                </c:pt>
                <c:pt idx="15">
                  <c:v>14-6</c:v>
                </c:pt>
                <c:pt idx="16">
                  <c:v>14-7</c:v>
                </c:pt>
                <c:pt idx="17">
                  <c:v>14-8</c:v>
                </c:pt>
                <c:pt idx="18">
                  <c:v>14-9</c:v>
                </c:pt>
                <c:pt idx="19">
                  <c:v>14-10</c:v>
                </c:pt>
                <c:pt idx="20">
                  <c:v>14-11</c:v>
                </c:pt>
                <c:pt idx="21">
                  <c:v>14-12</c:v>
                </c:pt>
                <c:pt idx="22">
                  <c:v>15-1</c:v>
                </c:pt>
                <c:pt idx="23">
                  <c:v>15-2</c:v>
                </c:pt>
                <c:pt idx="24">
                  <c:v>15-3</c:v>
                </c:pt>
                <c:pt idx="25">
                  <c:v>15-4</c:v>
                </c:pt>
                <c:pt idx="26">
                  <c:v>15-5</c:v>
                </c:pt>
                <c:pt idx="27">
                  <c:v>15-6</c:v>
                </c:pt>
                <c:pt idx="28">
                  <c:v>15-7</c:v>
                </c:pt>
                <c:pt idx="29">
                  <c:v>15-8</c:v>
                </c:pt>
              </c:strCache>
            </c:strRef>
          </c:cat>
          <c:val>
            <c:numRef>
              <c:f>Sheet2!$A$5:$AD$5</c:f>
              <c:numCache>
                <c:formatCode>0.0</c:formatCode>
                <c:ptCount val="30"/>
                <c:pt idx="0">
                  <c:v>38.748091484286874</c:v>
                </c:pt>
                <c:pt idx="1">
                  <c:v>38.187391604338842</c:v>
                </c:pt>
                <c:pt idx="2">
                  <c:v>41.196206496661574</c:v>
                </c:pt>
                <c:pt idx="3">
                  <c:v>39.121139331532419</c:v>
                </c:pt>
                <c:pt idx="4">
                  <c:v>38.413260525279156</c:v>
                </c:pt>
                <c:pt idx="5">
                  <c:v>37.03709786447439</c:v>
                </c:pt>
                <c:pt idx="6">
                  <c:v>32.280773775094161</c:v>
                </c:pt>
                <c:pt idx="7">
                  <c:v>29.843317905623479</c:v>
                </c:pt>
                <c:pt idx="8">
                  <c:v>28.759254610911682</c:v>
                </c:pt>
                <c:pt idx="9">
                  <c:v>27.507474637896095</c:v>
                </c:pt>
                <c:pt idx="10">
                  <c:v>22.005556336910985</c:v>
                </c:pt>
                <c:pt idx="11">
                  <c:v>19.649472232161912</c:v>
                </c:pt>
                <c:pt idx="12">
                  <c:v>17.580938308249756</c:v>
                </c:pt>
                <c:pt idx="13">
                  <c:v>17.18267249155177</c:v>
                </c:pt>
                <c:pt idx="14">
                  <c:v>14.664792523029391</c:v>
                </c:pt>
                <c:pt idx="15">
                  <c:v>14.847572997518668</c:v>
                </c:pt>
                <c:pt idx="16">
                  <c:v>14.666544035295061</c:v>
                </c:pt>
                <c:pt idx="17">
                  <c:v>14.198228639389527</c:v>
                </c:pt>
                <c:pt idx="18">
                  <c:v>14.156012550886871</c:v>
                </c:pt>
                <c:pt idx="19">
                  <c:v>13.241062742067427</c:v>
                </c:pt>
                <c:pt idx="20">
                  <c:v>14.881433044921224</c:v>
                </c:pt>
                <c:pt idx="21">
                  <c:v>14.435028684072478</c:v>
                </c:pt>
                <c:pt idx="22">
                  <c:v>14.389975788792555</c:v>
                </c:pt>
                <c:pt idx="23">
                  <c:v>14.21540177412453</c:v>
                </c:pt>
                <c:pt idx="24">
                  <c:v>13.996205860759474</c:v>
                </c:pt>
                <c:pt idx="25">
                  <c:v>13.719002966870846</c:v>
                </c:pt>
                <c:pt idx="26">
                  <c:v>14.204730522130532</c:v>
                </c:pt>
                <c:pt idx="27">
                  <c:v>12.770491085515957</c:v>
                </c:pt>
                <c:pt idx="28">
                  <c:v>11.488709859490427</c:v>
                </c:pt>
                <c:pt idx="29">
                  <c:v>11.583289881812846</c:v>
                </c:pt>
              </c:numCache>
            </c:numRef>
          </c:val>
          <c:smooth val="0"/>
        </c:ser>
        <c:dLbls>
          <c:showLegendKey val="0"/>
          <c:showVal val="0"/>
          <c:showCatName val="0"/>
          <c:showSerName val="0"/>
          <c:showPercent val="0"/>
          <c:showBubbleSize val="0"/>
        </c:dLbls>
        <c:smooth val="0"/>
        <c:axId val="179442392"/>
        <c:axId val="179442776"/>
      </c:lineChart>
      <c:catAx>
        <c:axId val="179442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crossAx val="179442776"/>
        <c:crosses val="autoZero"/>
        <c:auto val="1"/>
        <c:lblAlgn val="ctr"/>
        <c:lblOffset val="100"/>
        <c:noMultiLvlLbl val="0"/>
      </c:catAx>
      <c:valAx>
        <c:axId val="179442776"/>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9442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GDP (Billion </a:t>
            </a:r>
            <a:r>
              <a:rPr lang="en-US" sz="1600" dirty="0" err="1" smtClean="0"/>
              <a:t>Rials</a:t>
            </a:r>
            <a:r>
              <a:rPr lang="en-US" sz="1600" dirty="0" smtClean="0"/>
              <a:t>)</a:t>
            </a:r>
            <a:endParaRPr lang="en-US" sz="1600" dirty="0"/>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تولید_ناخالص_داخلی!$F$2</c:f>
              <c:strCache>
                <c:ptCount val="1"/>
                <c:pt idx="0">
                  <c:v>GDP (current)</c:v>
                </c:pt>
              </c:strCache>
            </c:strRef>
          </c:tx>
          <c:spPr>
            <a:ln w="28575" cap="rnd">
              <a:solidFill>
                <a:schemeClr val="accent1"/>
              </a:solidFill>
              <a:round/>
            </a:ln>
            <a:effectLst/>
          </c:spPr>
          <c:marker>
            <c:symbol val="none"/>
          </c:marker>
          <c:cat>
            <c:numRef>
              <c:f>تولید_ناخالص_داخلی!$A$3:$A$37</c:f>
              <c:numCache>
                <c:formatCode>General</c:formatCode>
                <c:ptCount val="35"/>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numCache>
            </c:numRef>
          </c:cat>
          <c:val>
            <c:numRef>
              <c:f>تولید_ناخالص_داخلی!$F$3:$F$37</c:f>
              <c:numCache>
                <c:formatCode>_(* #,##0_);_(* \(#,##0\);_(* "-"??_);_(@_)</c:formatCode>
                <c:ptCount val="35"/>
                <c:pt idx="0">
                  <c:v>4987000</c:v>
                </c:pt>
                <c:pt idx="1">
                  <c:v>6068000</c:v>
                </c:pt>
                <c:pt idx="2">
                  <c:v>6299000</c:v>
                </c:pt>
                <c:pt idx="3">
                  <c:v>7656000</c:v>
                </c:pt>
                <c:pt idx="4">
                  <c:v>10078000</c:v>
                </c:pt>
                <c:pt idx="5">
                  <c:v>12438000</c:v>
                </c:pt>
                <c:pt idx="6">
                  <c:v>13559000</c:v>
                </c:pt>
                <c:pt idx="7">
                  <c:v>14423000</c:v>
                </c:pt>
                <c:pt idx="8">
                  <c:v>14661000</c:v>
                </c:pt>
                <c:pt idx="9">
                  <c:v>17924000</c:v>
                </c:pt>
                <c:pt idx="10">
                  <c:v>20200000</c:v>
                </c:pt>
                <c:pt idx="11">
                  <c:v>25079000</c:v>
                </c:pt>
                <c:pt idx="12">
                  <c:v>34506000</c:v>
                </c:pt>
                <c:pt idx="13">
                  <c:v>48428000</c:v>
                </c:pt>
                <c:pt idx="14">
                  <c:v>64502000</c:v>
                </c:pt>
                <c:pt idx="15">
                  <c:v>100124000</c:v>
                </c:pt>
                <c:pt idx="16">
                  <c:v>131771000</c:v>
                </c:pt>
                <c:pt idx="17">
                  <c:v>188184000</c:v>
                </c:pt>
                <c:pt idx="18">
                  <c:v>248972000</c:v>
                </c:pt>
                <c:pt idx="19">
                  <c:v>291769000</c:v>
                </c:pt>
                <c:pt idx="20">
                  <c:v>328522000</c:v>
                </c:pt>
                <c:pt idx="21">
                  <c:v>434385000</c:v>
                </c:pt>
                <c:pt idx="22">
                  <c:v>576493000</c:v>
                </c:pt>
                <c:pt idx="23">
                  <c:v>664620000</c:v>
                </c:pt>
                <c:pt idx="24">
                  <c:v>913835000</c:v>
                </c:pt>
                <c:pt idx="25">
                  <c:v>1124073000</c:v>
                </c:pt>
                <c:pt idx="26">
                  <c:v>1455690000</c:v>
                </c:pt>
                <c:pt idx="27">
                  <c:v>1854711300</c:v>
                </c:pt>
                <c:pt idx="28">
                  <c:v>2260529600</c:v>
                </c:pt>
                <c:pt idx="29">
                  <c:v>2861974000</c:v>
                </c:pt>
                <c:pt idx="30">
                  <c:v>3378724100</c:v>
                </c:pt>
                <c:pt idx="31">
                  <c:v>3562289400</c:v>
                </c:pt>
                <c:pt idx="32">
                  <c:v>4304264300</c:v>
                </c:pt>
                <c:pt idx="33">
                  <c:v>6104868000</c:v>
                </c:pt>
                <c:pt idx="34">
                  <c:v>6757090000</c:v>
                </c:pt>
              </c:numCache>
            </c:numRef>
          </c:val>
          <c:smooth val="0"/>
        </c:ser>
        <c:ser>
          <c:idx val="1"/>
          <c:order val="1"/>
          <c:tx>
            <c:strRef>
              <c:f>تولید_ناخالص_داخلی!$G$2</c:f>
              <c:strCache>
                <c:ptCount val="1"/>
                <c:pt idx="0">
                  <c:v>GDP (constatnt 1997)</c:v>
                </c:pt>
              </c:strCache>
            </c:strRef>
          </c:tx>
          <c:spPr>
            <a:ln w="28575" cap="rnd">
              <a:solidFill>
                <a:schemeClr val="accent2"/>
              </a:solidFill>
              <a:round/>
            </a:ln>
            <a:effectLst/>
          </c:spPr>
          <c:marker>
            <c:symbol val="none"/>
          </c:marker>
          <c:cat>
            <c:numRef>
              <c:f>تولید_ناخالص_داخلی!$A$3:$A$37</c:f>
              <c:numCache>
                <c:formatCode>General</c:formatCode>
                <c:ptCount val="35"/>
                <c:pt idx="0">
                  <c:v>1978</c:v>
                </c:pt>
                <c:pt idx="1">
                  <c:v>1979</c:v>
                </c:pt>
                <c:pt idx="2">
                  <c:v>1980</c:v>
                </c:pt>
                <c:pt idx="3">
                  <c:v>1981</c:v>
                </c:pt>
                <c:pt idx="4">
                  <c:v>1982</c:v>
                </c:pt>
                <c:pt idx="5">
                  <c:v>1983</c:v>
                </c:pt>
                <c:pt idx="6">
                  <c:v>1984</c:v>
                </c:pt>
                <c:pt idx="7">
                  <c:v>1985</c:v>
                </c:pt>
                <c:pt idx="8">
                  <c:v>1986</c:v>
                </c:pt>
                <c:pt idx="9">
                  <c:v>1987</c:v>
                </c:pt>
                <c:pt idx="10">
                  <c:v>1988</c:v>
                </c:pt>
                <c:pt idx="11">
                  <c:v>1989</c:v>
                </c:pt>
                <c:pt idx="12">
                  <c:v>1990</c:v>
                </c:pt>
                <c:pt idx="13">
                  <c:v>1991</c:v>
                </c:pt>
                <c:pt idx="14">
                  <c:v>1992</c:v>
                </c:pt>
                <c:pt idx="15">
                  <c:v>1993</c:v>
                </c:pt>
                <c:pt idx="16">
                  <c:v>1994</c:v>
                </c:pt>
                <c:pt idx="17">
                  <c:v>1995</c:v>
                </c:pt>
                <c:pt idx="18">
                  <c:v>1996</c:v>
                </c:pt>
                <c:pt idx="19">
                  <c:v>1997</c:v>
                </c:pt>
                <c:pt idx="20">
                  <c:v>1998</c:v>
                </c:pt>
                <c:pt idx="21">
                  <c:v>1999</c:v>
                </c:pt>
                <c:pt idx="22">
                  <c:v>2000</c:v>
                </c:pt>
                <c:pt idx="23">
                  <c:v>2001</c:v>
                </c:pt>
                <c:pt idx="24">
                  <c:v>2002</c:v>
                </c:pt>
                <c:pt idx="25">
                  <c:v>2003</c:v>
                </c:pt>
                <c:pt idx="26">
                  <c:v>2004</c:v>
                </c:pt>
                <c:pt idx="27">
                  <c:v>2005</c:v>
                </c:pt>
                <c:pt idx="28">
                  <c:v>2006</c:v>
                </c:pt>
                <c:pt idx="29">
                  <c:v>2007</c:v>
                </c:pt>
                <c:pt idx="30">
                  <c:v>2008</c:v>
                </c:pt>
                <c:pt idx="31">
                  <c:v>2009</c:v>
                </c:pt>
                <c:pt idx="32">
                  <c:v>2010</c:v>
                </c:pt>
                <c:pt idx="33">
                  <c:v>2011</c:v>
                </c:pt>
                <c:pt idx="34">
                  <c:v>2012</c:v>
                </c:pt>
              </c:numCache>
            </c:numRef>
          </c:cat>
          <c:val>
            <c:numRef>
              <c:f>تولید_ناخالص_داخلی!$G$3:$G$37</c:f>
              <c:numCache>
                <c:formatCode>_(* #,##0_);_(* \(#,##0\);_(* "-"??_);_(@_)</c:formatCode>
                <c:ptCount val="35"/>
                <c:pt idx="0">
                  <c:v>219191000</c:v>
                </c:pt>
                <c:pt idx="1">
                  <c:v>209919000</c:v>
                </c:pt>
                <c:pt idx="2">
                  <c:v>178149000</c:v>
                </c:pt>
                <c:pt idx="3">
                  <c:v>170281000</c:v>
                </c:pt>
                <c:pt idx="4">
                  <c:v>191667000</c:v>
                </c:pt>
                <c:pt idx="5">
                  <c:v>212877000</c:v>
                </c:pt>
                <c:pt idx="6">
                  <c:v>208516000</c:v>
                </c:pt>
                <c:pt idx="7">
                  <c:v>212686000</c:v>
                </c:pt>
                <c:pt idx="8">
                  <c:v>193235000</c:v>
                </c:pt>
                <c:pt idx="9">
                  <c:v>191312000</c:v>
                </c:pt>
                <c:pt idx="10">
                  <c:v>180823000</c:v>
                </c:pt>
                <c:pt idx="11">
                  <c:v>191503000</c:v>
                </c:pt>
                <c:pt idx="12">
                  <c:v>218539000</c:v>
                </c:pt>
                <c:pt idx="13">
                  <c:v>245036000</c:v>
                </c:pt>
                <c:pt idx="14">
                  <c:v>254822000</c:v>
                </c:pt>
                <c:pt idx="15">
                  <c:v>258601000</c:v>
                </c:pt>
                <c:pt idx="16">
                  <c:v>259876000</c:v>
                </c:pt>
                <c:pt idx="17">
                  <c:v>267534000</c:v>
                </c:pt>
                <c:pt idx="18">
                  <c:v>283807000</c:v>
                </c:pt>
                <c:pt idx="19">
                  <c:v>291769000</c:v>
                </c:pt>
                <c:pt idx="20">
                  <c:v>300140000</c:v>
                </c:pt>
                <c:pt idx="21">
                  <c:v>304941000</c:v>
                </c:pt>
                <c:pt idx="22">
                  <c:v>320069000</c:v>
                </c:pt>
                <c:pt idx="23">
                  <c:v>330565000</c:v>
                </c:pt>
                <c:pt idx="24">
                  <c:v>357671000</c:v>
                </c:pt>
                <c:pt idx="25">
                  <c:v>385630000</c:v>
                </c:pt>
                <c:pt idx="26">
                  <c:v>410429000</c:v>
                </c:pt>
                <c:pt idx="27">
                  <c:v>438899900</c:v>
                </c:pt>
                <c:pt idx="28">
                  <c:v>467930000</c:v>
                </c:pt>
                <c:pt idx="29">
                  <c:v>491098700</c:v>
                </c:pt>
                <c:pt idx="30">
                  <c:v>495266100</c:v>
                </c:pt>
                <c:pt idx="31">
                  <c:v>509895000</c:v>
                </c:pt>
                <c:pt idx="32">
                  <c:v>539219300</c:v>
                </c:pt>
                <c:pt idx="33">
                  <c:v>555436000</c:v>
                </c:pt>
                <c:pt idx="34">
                  <c:v>522957000</c:v>
                </c:pt>
              </c:numCache>
            </c:numRef>
          </c:val>
          <c:smooth val="0"/>
        </c:ser>
        <c:dLbls>
          <c:showLegendKey val="0"/>
          <c:showVal val="0"/>
          <c:showCatName val="0"/>
          <c:showSerName val="0"/>
          <c:showPercent val="0"/>
          <c:showBubbleSize val="0"/>
        </c:dLbls>
        <c:smooth val="0"/>
        <c:axId val="179638152"/>
        <c:axId val="179638544"/>
      </c:lineChart>
      <c:catAx>
        <c:axId val="1796381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9638544"/>
        <c:crosses val="autoZero"/>
        <c:auto val="1"/>
        <c:lblAlgn val="ctr"/>
        <c:lblOffset val="100"/>
        <c:noMultiLvlLbl val="0"/>
      </c:catAx>
      <c:valAx>
        <c:axId val="17963854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r>
                  <a:rPr lang="en-US" sz="1100" b="1" dirty="0" smtClean="0"/>
                  <a:t>Billion </a:t>
                </a:r>
                <a:r>
                  <a:rPr lang="en-US" sz="1100" b="1" dirty="0" err="1" smtClean="0"/>
                  <a:t>Rials</a:t>
                </a:r>
                <a:endParaRPr lang="en-US" sz="1100" b="1" dirty="0"/>
              </a:p>
            </c:rich>
          </c:tx>
          <c:layout/>
          <c:overlay val="0"/>
          <c:spPr>
            <a:noFill/>
            <a:ln>
              <a:noFill/>
            </a:ln>
            <a:effectLst/>
          </c:spPr>
          <c:txPr>
            <a:bodyPr rot="-54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796381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Sheet3!$E$27</c:f>
              <c:strCache>
                <c:ptCount val="1"/>
                <c:pt idx="0">
                  <c:v>بودجۀ عمومی دولت (میلیارد ریال)</c:v>
                </c:pt>
              </c:strCache>
            </c:strRef>
          </c:tx>
          <c:spPr>
            <a:solidFill>
              <a:sysClr val="window" lastClr="FFFFFF">
                <a:lumMod val="50000"/>
              </a:sysClr>
            </a:solidFill>
            <a:ln>
              <a:noFill/>
            </a:ln>
          </c:spPr>
          <c:invertIfNegative val="0"/>
          <c:cat>
            <c:numRef>
              <c:f>Sheet3!$B$30:$B$39</c:f>
              <c:numCache>
                <c:formatCode>General</c:formatCode>
                <c:ptCount val="10"/>
                <c:pt idx="0">
                  <c:v>1384</c:v>
                </c:pt>
                <c:pt idx="1">
                  <c:v>1385</c:v>
                </c:pt>
                <c:pt idx="2">
                  <c:v>1386</c:v>
                </c:pt>
                <c:pt idx="3">
                  <c:v>1387</c:v>
                </c:pt>
                <c:pt idx="4">
                  <c:v>1388</c:v>
                </c:pt>
                <c:pt idx="5">
                  <c:v>1389</c:v>
                </c:pt>
                <c:pt idx="6">
                  <c:v>1390</c:v>
                </c:pt>
                <c:pt idx="7">
                  <c:v>1391</c:v>
                </c:pt>
                <c:pt idx="8">
                  <c:v>1392</c:v>
                </c:pt>
                <c:pt idx="9">
                  <c:v>1393</c:v>
                </c:pt>
              </c:numCache>
            </c:numRef>
          </c:cat>
          <c:val>
            <c:numRef>
              <c:f>Sheet3!$E$30:$E$39</c:f>
              <c:numCache>
                <c:formatCode>General</c:formatCode>
                <c:ptCount val="10"/>
                <c:pt idx="0">
                  <c:v>569837.06000000041</c:v>
                </c:pt>
                <c:pt idx="1">
                  <c:v>548570.96100000059</c:v>
                </c:pt>
                <c:pt idx="2">
                  <c:v>691827.73100000003</c:v>
                </c:pt>
                <c:pt idx="3">
                  <c:v>863485.2799999991</c:v>
                </c:pt>
                <c:pt idx="4">
                  <c:v>892132.8</c:v>
                </c:pt>
                <c:pt idx="5">
                  <c:v>1179897.6360000009</c:v>
                </c:pt>
                <c:pt idx="6">
                  <c:v>1697225.111</c:v>
                </c:pt>
                <c:pt idx="7">
                  <c:v>1442699.077</c:v>
                </c:pt>
                <c:pt idx="8">
                  <c:v>2360485.5070000002</c:v>
                </c:pt>
                <c:pt idx="9">
                  <c:v>2187998.5819999999</c:v>
                </c:pt>
              </c:numCache>
            </c:numRef>
          </c:val>
        </c:ser>
        <c:ser>
          <c:idx val="1"/>
          <c:order val="1"/>
          <c:tx>
            <c:strRef>
              <c:f>Sheet3!$H$27</c:f>
              <c:strCache>
                <c:ptCount val="1"/>
                <c:pt idx="0">
                  <c:v>بودجۀ تعدیل‌شده (100 = 1392)</c:v>
                </c:pt>
              </c:strCache>
            </c:strRef>
          </c:tx>
          <c:spPr>
            <a:solidFill>
              <a:srgbClr val="F69200"/>
            </a:solidFill>
            <a:ln>
              <a:noFill/>
            </a:ln>
          </c:spPr>
          <c:invertIfNegative val="0"/>
          <c:cat>
            <c:numRef>
              <c:f>Sheet3!$B$30:$B$39</c:f>
              <c:numCache>
                <c:formatCode>General</c:formatCode>
                <c:ptCount val="10"/>
                <c:pt idx="0">
                  <c:v>1384</c:v>
                </c:pt>
                <c:pt idx="1">
                  <c:v>1385</c:v>
                </c:pt>
                <c:pt idx="2">
                  <c:v>1386</c:v>
                </c:pt>
                <c:pt idx="3">
                  <c:v>1387</c:v>
                </c:pt>
                <c:pt idx="4">
                  <c:v>1388</c:v>
                </c:pt>
                <c:pt idx="5">
                  <c:v>1389</c:v>
                </c:pt>
                <c:pt idx="6">
                  <c:v>1390</c:v>
                </c:pt>
                <c:pt idx="7">
                  <c:v>1391</c:v>
                </c:pt>
                <c:pt idx="8">
                  <c:v>1392</c:v>
                </c:pt>
                <c:pt idx="9">
                  <c:v>1393</c:v>
                </c:pt>
              </c:numCache>
            </c:numRef>
          </c:cat>
          <c:val>
            <c:numRef>
              <c:f>Sheet3!$H$30:$H$39</c:f>
              <c:numCache>
                <c:formatCode>General</c:formatCode>
                <c:ptCount val="10"/>
                <c:pt idx="0">
                  <c:v>1431751.4070351762</c:v>
                </c:pt>
                <c:pt idx="1">
                  <c:v>1229979.7331838568</c:v>
                </c:pt>
                <c:pt idx="2">
                  <c:v>1312766.092979128</c:v>
                </c:pt>
                <c:pt idx="3">
                  <c:v>1306331.7397882</c:v>
                </c:pt>
                <c:pt idx="4">
                  <c:v>1218760.6557377046</c:v>
                </c:pt>
                <c:pt idx="5">
                  <c:v>1433654.4787363296</c:v>
                </c:pt>
                <c:pt idx="6">
                  <c:v>1697225.111</c:v>
                </c:pt>
                <c:pt idx="7">
                  <c:v>1105516.534099617</c:v>
                </c:pt>
                <c:pt idx="8">
                  <c:v>1365231.6408328523</c:v>
                </c:pt>
                <c:pt idx="9">
                  <c:v>1105608.1768569988</c:v>
                </c:pt>
              </c:numCache>
            </c:numRef>
          </c:val>
        </c:ser>
        <c:dLbls>
          <c:showLegendKey val="0"/>
          <c:showVal val="0"/>
          <c:showCatName val="0"/>
          <c:showSerName val="0"/>
          <c:showPercent val="0"/>
          <c:showBubbleSize val="0"/>
        </c:dLbls>
        <c:gapWidth val="75"/>
        <c:overlap val="-25"/>
        <c:axId val="179639328"/>
        <c:axId val="179639720"/>
      </c:barChart>
      <c:catAx>
        <c:axId val="179639328"/>
        <c:scaling>
          <c:orientation val="minMax"/>
        </c:scaling>
        <c:delete val="0"/>
        <c:axPos val="b"/>
        <c:numFmt formatCode="0" sourceLinked="0"/>
        <c:majorTickMark val="none"/>
        <c:minorTickMark val="none"/>
        <c:tickLblPos val="nextTo"/>
        <c:txPr>
          <a:bodyPr/>
          <a:lstStyle/>
          <a:p>
            <a:pPr>
              <a:defRPr sz="1600">
                <a:latin typeface="+mn-lt"/>
                <a:cs typeface="B Nazanin" pitchFamily="2" charset="-78"/>
              </a:defRPr>
            </a:pPr>
            <a:endParaRPr lang="en-US"/>
          </a:p>
        </c:txPr>
        <c:crossAx val="179639720"/>
        <c:crosses val="autoZero"/>
        <c:auto val="1"/>
        <c:lblAlgn val="ctr"/>
        <c:lblOffset val="100"/>
        <c:noMultiLvlLbl val="0"/>
      </c:catAx>
      <c:valAx>
        <c:axId val="179639720"/>
        <c:scaling>
          <c:orientation val="minMax"/>
        </c:scaling>
        <c:delete val="0"/>
        <c:axPos val="l"/>
        <c:majorGridlines>
          <c:spPr>
            <a:ln w="6350">
              <a:prstDash val="sysDot"/>
            </a:ln>
          </c:spPr>
        </c:majorGridlines>
        <c:numFmt formatCode="#,##0" sourceLinked="0"/>
        <c:majorTickMark val="none"/>
        <c:minorTickMark val="none"/>
        <c:tickLblPos val="nextTo"/>
        <c:spPr>
          <a:ln w="9525">
            <a:noFill/>
          </a:ln>
        </c:spPr>
        <c:txPr>
          <a:bodyPr/>
          <a:lstStyle/>
          <a:p>
            <a:pPr>
              <a:defRPr sz="1400" b="0">
                <a:latin typeface="+mn-lt"/>
                <a:cs typeface="B Nazanin" pitchFamily="2" charset="-78"/>
              </a:defRPr>
            </a:pPr>
            <a:endParaRPr lang="en-US"/>
          </a:p>
        </c:txPr>
        <c:crossAx val="179639328"/>
        <c:crosses val="autoZero"/>
        <c:crossBetween val="between"/>
      </c:valAx>
    </c:plotArea>
    <c:legend>
      <c:legendPos val="b"/>
      <c:layout/>
      <c:overlay val="0"/>
      <c:txPr>
        <a:bodyPr/>
        <a:lstStyle/>
        <a:p>
          <a:pPr>
            <a:defRPr sz="1400">
              <a:cs typeface="B Nazanin" pitchFamily="2" charset="-78"/>
            </a:defRPr>
          </a:pPr>
          <a:endParaRPr lang="en-US"/>
        </a:p>
      </c:txPr>
    </c:legend>
    <c:plotVisOnly val="1"/>
    <c:dispBlanksAs val="gap"/>
    <c:showDLblsOverMax val="0"/>
  </c:chart>
  <c:spPr>
    <a:solidFill>
      <a:sysClr val="window" lastClr="FFFFFF"/>
    </a:solidFill>
    <a:ln w="9525" cap="flat" cmpd="sng" algn="ctr">
      <a:solidFill>
        <a:sysClr val="window" lastClr="FFFFFF">
          <a:lumMod val="85000"/>
        </a:sysClr>
      </a:solidFill>
      <a:prstDash val="solid"/>
    </a:ln>
    <a:effectLst/>
  </c:spPr>
  <c:txPr>
    <a:bodyPr/>
    <a:lstStyle/>
    <a:p>
      <a:pPr>
        <a:defRPr>
          <a:solidFill>
            <a:sysClr val="windowText" lastClr="000000"/>
          </a:solidFill>
          <a:latin typeface="+mn-lt"/>
          <a:ea typeface="+mn-ea"/>
          <a:cs typeface="+mn-cs"/>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964012636984651"/>
          <c:y val="5.1400554097404488E-2"/>
          <c:w val="0.87074295506983568"/>
          <c:h val="0.83095134803356896"/>
        </c:manualLayout>
      </c:layout>
      <c:lineChart>
        <c:grouping val="standard"/>
        <c:varyColors val="0"/>
        <c:ser>
          <c:idx val="1"/>
          <c:order val="0"/>
          <c:tx>
            <c:strRef>
              <c:f>Sheet2!$158:$158</c:f>
              <c:strCache>
                <c:ptCount val="1"/>
                <c:pt idx="0">
                  <c:v>General government net lending/borrowing National currency Billions</c:v>
                </c:pt>
              </c:strCache>
            </c:strRef>
          </c:tx>
          <c:marker>
            <c:symbol val="none"/>
          </c:marker>
          <c:cat>
            <c:numRef>
              <c:f>Sheet2!$159:$159</c:f>
              <c:numCache>
                <c:formatCode>General</c:formatCode>
                <c:ptCount val="1638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numCache>
            </c:numRef>
          </c:cat>
          <c:val>
            <c:numRef>
              <c:f>Sheet2!$B$160:$Z$160</c:f>
              <c:numCache>
                <c:formatCode>#,##0.00</c:formatCode>
                <c:ptCount val="25"/>
                <c:pt idx="0" formatCode="General">
                  <c:v>-817.3</c:v>
                </c:pt>
                <c:pt idx="1">
                  <c:v>-1110</c:v>
                </c:pt>
                <c:pt idx="2" formatCode="General">
                  <c:v>-776</c:v>
                </c:pt>
                <c:pt idx="3">
                  <c:v>-6752</c:v>
                </c:pt>
                <c:pt idx="4">
                  <c:v>-5726</c:v>
                </c:pt>
                <c:pt idx="5">
                  <c:v>-6459</c:v>
                </c:pt>
                <c:pt idx="6">
                  <c:v>-2536</c:v>
                </c:pt>
                <c:pt idx="7">
                  <c:v>-7139</c:v>
                </c:pt>
                <c:pt idx="8">
                  <c:v>-22083</c:v>
                </c:pt>
                <c:pt idx="9">
                  <c:v>-2998.4</c:v>
                </c:pt>
                <c:pt idx="10">
                  <c:v>42591.436000000002</c:v>
                </c:pt>
                <c:pt idx="11">
                  <c:v>7649.9129999999996</c:v>
                </c:pt>
                <c:pt idx="12">
                  <c:v>4930.6899999999996</c:v>
                </c:pt>
                <c:pt idx="13">
                  <c:v>14908.710999999999</c:v>
                </c:pt>
                <c:pt idx="14">
                  <c:v>55112.754999999997</c:v>
                </c:pt>
                <c:pt idx="15">
                  <c:v>54296.264999999999</c:v>
                </c:pt>
                <c:pt idx="16">
                  <c:v>46602.864000000001</c:v>
                </c:pt>
                <c:pt idx="17">
                  <c:v>211044.32500000001</c:v>
                </c:pt>
                <c:pt idx="18">
                  <c:v>22884.691999999999</c:v>
                </c:pt>
                <c:pt idx="19">
                  <c:v>32553.3</c:v>
                </c:pt>
                <c:pt idx="20">
                  <c:v>132111.18700000001</c:v>
                </c:pt>
                <c:pt idx="21">
                  <c:v>11930.007</c:v>
                </c:pt>
                <c:pt idx="22">
                  <c:v>-23453.072</c:v>
                </c:pt>
                <c:pt idx="23">
                  <c:v>-81469.517000000007</c:v>
                </c:pt>
                <c:pt idx="24">
                  <c:v>-274227.277</c:v>
                </c:pt>
              </c:numCache>
            </c:numRef>
          </c:val>
          <c:smooth val="0"/>
        </c:ser>
        <c:dLbls>
          <c:showLegendKey val="0"/>
          <c:showVal val="0"/>
          <c:showCatName val="0"/>
          <c:showSerName val="0"/>
          <c:showPercent val="0"/>
          <c:showBubbleSize val="0"/>
        </c:dLbls>
        <c:smooth val="0"/>
        <c:axId val="179640504"/>
        <c:axId val="179640896"/>
      </c:lineChart>
      <c:catAx>
        <c:axId val="179640504"/>
        <c:scaling>
          <c:orientation val="minMax"/>
        </c:scaling>
        <c:delete val="0"/>
        <c:axPos val="b"/>
        <c:numFmt formatCode="General" sourceLinked="1"/>
        <c:majorTickMark val="out"/>
        <c:minorTickMark val="none"/>
        <c:tickLblPos val="nextTo"/>
        <c:crossAx val="179640896"/>
        <c:crosses val="autoZero"/>
        <c:auto val="1"/>
        <c:lblAlgn val="ctr"/>
        <c:lblOffset val="100"/>
        <c:noMultiLvlLbl val="0"/>
      </c:catAx>
      <c:valAx>
        <c:axId val="179640896"/>
        <c:scaling>
          <c:orientation val="minMax"/>
        </c:scaling>
        <c:delete val="0"/>
        <c:axPos val="l"/>
        <c:majorGridlines>
          <c:spPr>
            <a:ln>
              <a:solidFill>
                <a:schemeClr val="bg1">
                  <a:lumMod val="85000"/>
                </a:schemeClr>
              </a:solidFill>
            </a:ln>
          </c:spPr>
        </c:majorGridlines>
        <c:numFmt formatCode="#,##0.00" sourceLinked="0"/>
        <c:majorTickMark val="out"/>
        <c:minorTickMark val="none"/>
        <c:tickLblPos val="nextTo"/>
        <c:crossAx val="179640504"/>
        <c:crosses val="autoZero"/>
        <c:crossBetween val="between"/>
      </c:valAx>
    </c:plotArea>
    <c:legend>
      <c:legendPos val="b"/>
      <c:layout/>
      <c:overlay val="0"/>
    </c:legend>
    <c:plotVisOnly val="1"/>
    <c:dispBlanksAs val="gap"/>
    <c:showDLblsOverMax val="0"/>
  </c:chart>
  <c:txPr>
    <a:bodyPr/>
    <a:lstStyle/>
    <a:p>
      <a:pPr>
        <a:defRPr sz="16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Sheet2!$193:$193</c:f>
              <c:strCache>
                <c:ptCount val="1"/>
                <c:pt idx="0">
                  <c:v>General government gross debt National currency Billions</c:v>
                </c:pt>
              </c:strCache>
            </c:strRef>
          </c:tx>
          <c:marker>
            <c:symbol val="none"/>
          </c:marker>
          <c:cat>
            <c:numRef>
              <c:f>Sheet2!$194:$194</c:f>
              <c:numCache>
                <c:formatCode>General</c:formatCode>
                <c:ptCount val="16384"/>
                <c:pt idx="0">
                  <c:v>1989</c:v>
                </c:pt>
                <c:pt idx="1">
                  <c:v>1990</c:v>
                </c:pt>
                <c:pt idx="2">
                  <c:v>1991</c:v>
                </c:pt>
                <c:pt idx="3">
                  <c:v>1992</c:v>
                </c:pt>
                <c:pt idx="4">
                  <c:v>1993</c:v>
                </c:pt>
                <c:pt idx="5">
                  <c:v>1994</c:v>
                </c:pt>
                <c:pt idx="6">
                  <c:v>1995</c:v>
                </c:pt>
                <c:pt idx="7">
                  <c:v>1996</c:v>
                </c:pt>
                <c:pt idx="8">
                  <c:v>1997</c:v>
                </c:pt>
                <c:pt idx="9">
                  <c:v>1998</c:v>
                </c:pt>
                <c:pt idx="10">
                  <c:v>1999</c:v>
                </c:pt>
                <c:pt idx="11">
                  <c:v>2000</c:v>
                </c:pt>
                <c:pt idx="12">
                  <c:v>2001</c:v>
                </c:pt>
                <c:pt idx="13">
                  <c:v>2002</c:v>
                </c:pt>
                <c:pt idx="14">
                  <c:v>2003</c:v>
                </c:pt>
                <c:pt idx="15">
                  <c:v>2004</c:v>
                </c:pt>
                <c:pt idx="16">
                  <c:v>2005</c:v>
                </c:pt>
                <c:pt idx="17">
                  <c:v>2006</c:v>
                </c:pt>
                <c:pt idx="18">
                  <c:v>2007</c:v>
                </c:pt>
                <c:pt idx="19">
                  <c:v>2008</c:v>
                </c:pt>
                <c:pt idx="20">
                  <c:v>2009</c:v>
                </c:pt>
                <c:pt idx="21">
                  <c:v>2010</c:v>
                </c:pt>
                <c:pt idx="22">
                  <c:v>2011</c:v>
                </c:pt>
                <c:pt idx="23">
                  <c:v>2012</c:v>
                </c:pt>
                <c:pt idx="24">
                  <c:v>2013</c:v>
                </c:pt>
                <c:pt idx="25">
                  <c:v>2014</c:v>
                </c:pt>
              </c:numCache>
            </c:numRef>
          </c:cat>
          <c:val>
            <c:numRef>
              <c:f>Sheet2!$H$195:$Z$195</c:f>
              <c:numCache>
                <c:formatCode>#,##0.00</c:formatCode>
                <c:ptCount val="19"/>
                <c:pt idx="0">
                  <c:v>40804.050999999999</c:v>
                </c:pt>
                <c:pt idx="1">
                  <c:v>44782.033000000003</c:v>
                </c:pt>
                <c:pt idx="2">
                  <c:v>57527.197</c:v>
                </c:pt>
                <c:pt idx="3">
                  <c:v>57854.447</c:v>
                </c:pt>
                <c:pt idx="4">
                  <c:v>70864.516000000003</c:v>
                </c:pt>
                <c:pt idx="5">
                  <c:v>86281.119000000006</c:v>
                </c:pt>
                <c:pt idx="6">
                  <c:v>222889.54800000001</c:v>
                </c:pt>
                <c:pt idx="7">
                  <c:v>246594.67199999999</c:v>
                </c:pt>
                <c:pt idx="8">
                  <c:v>264446.92099999997</c:v>
                </c:pt>
                <c:pt idx="9">
                  <c:v>266022.71000000002</c:v>
                </c:pt>
                <c:pt idx="10">
                  <c:v>294487.402</c:v>
                </c:pt>
                <c:pt idx="11">
                  <c:v>374616.04700000002</c:v>
                </c:pt>
                <c:pt idx="12">
                  <c:v>342911.49400000001</c:v>
                </c:pt>
                <c:pt idx="13">
                  <c:v>410275.36</c:v>
                </c:pt>
                <c:pt idx="14">
                  <c:v>583914.46900000004</c:v>
                </c:pt>
                <c:pt idx="15">
                  <c:v>562709.9</c:v>
                </c:pt>
                <c:pt idx="16">
                  <c:v>800197.04</c:v>
                </c:pt>
                <c:pt idx="17">
                  <c:v>964176.35400000005</c:v>
                </c:pt>
                <c:pt idx="18">
                  <c:v>1198492.9839999999</c:v>
                </c:pt>
              </c:numCache>
            </c:numRef>
          </c:val>
          <c:smooth val="0"/>
        </c:ser>
        <c:dLbls>
          <c:showLegendKey val="0"/>
          <c:showVal val="0"/>
          <c:showCatName val="0"/>
          <c:showSerName val="0"/>
          <c:showPercent val="0"/>
          <c:showBubbleSize val="0"/>
        </c:dLbls>
        <c:smooth val="0"/>
        <c:axId val="179641680"/>
        <c:axId val="180687256"/>
      </c:lineChart>
      <c:catAx>
        <c:axId val="179641680"/>
        <c:scaling>
          <c:orientation val="minMax"/>
        </c:scaling>
        <c:delete val="0"/>
        <c:axPos val="b"/>
        <c:numFmt formatCode="General" sourceLinked="1"/>
        <c:majorTickMark val="out"/>
        <c:minorTickMark val="none"/>
        <c:tickLblPos val="nextTo"/>
        <c:crossAx val="180687256"/>
        <c:crosses val="autoZero"/>
        <c:auto val="1"/>
        <c:lblAlgn val="ctr"/>
        <c:lblOffset val="100"/>
        <c:noMultiLvlLbl val="0"/>
      </c:catAx>
      <c:valAx>
        <c:axId val="180687256"/>
        <c:scaling>
          <c:orientation val="minMax"/>
        </c:scaling>
        <c:delete val="0"/>
        <c:axPos val="l"/>
        <c:majorGridlines>
          <c:spPr>
            <a:ln>
              <a:solidFill>
                <a:schemeClr val="bg1">
                  <a:lumMod val="85000"/>
                </a:schemeClr>
              </a:solidFill>
            </a:ln>
          </c:spPr>
        </c:majorGridlines>
        <c:numFmt formatCode="#,##0.00" sourceLinked="1"/>
        <c:majorTickMark val="out"/>
        <c:minorTickMark val="none"/>
        <c:tickLblPos val="nextTo"/>
        <c:txPr>
          <a:bodyPr/>
          <a:lstStyle/>
          <a:p>
            <a:pPr>
              <a:defRPr sz="1400"/>
            </a:pPr>
            <a:endParaRPr lang="en-US"/>
          </a:p>
        </c:txPr>
        <c:crossAx val="179641680"/>
        <c:crosses val="autoZero"/>
        <c:crossBetween val="between"/>
      </c:valAx>
    </c:plotArea>
    <c:legend>
      <c:legendPos val="b"/>
      <c:layout/>
      <c:overlay val="0"/>
      <c:txPr>
        <a:bodyPr/>
        <a:lstStyle/>
        <a:p>
          <a:pPr>
            <a:defRPr sz="14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Real Growth</a:t>
            </a:r>
            <a:r>
              <a:rPr lang="en-US" sz="1600" baseline="0" dirty="0" smtClean="0"/>
              <a:t> of Banks’ Assets</a:t>
            </a:r>
            <a:endParaRPr lang="en-US" sz="1600" dirty="0"/>
          </a:p>
        </c:rich>
      </c:tx>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bg1">
                <a:lumMod val="6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1"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Sheet3!$C$10:$C$16</c:f>
              <c:numCache>
                <c:formatCode>General</c:formatCode>
                <c:ptCount val="7"/>
                <c:pt idx="0">
                  <c:v>2007</c:v>
                </c:pt>
                <c:pt idx="1">
                  <c:v>2008</c:v>
                </c:pt>
                <c:pt idx="2">
                  <c:v>2009</c:v>
                </c:pt>
                <c:pt idx="3">
                  <c:v>2010</c:v>
                </c:pt>
                <c:pt idx="4">
                  <c:v>2011</c:v>
                </c:pt>
                <c:pt idx="5">
                  <c:v>2012</c:v>
                </c:pt>
                <c:pt idx="6">
                  <c:v>2013</c:v>
                </c:pt>
              </c:numCache>
            </c:numRef>
          </c:cat>
          <c:val>
            <c:numRef>
              <c:f>Sheet3!$D$10:$D$16</c:f>
              <c:numCache>
                <c:formatCode>General</c:formatCode>
                <c:ptCount val="7"/>
                <c:pt idx="0">
                  <c:v>8.35</c:v>
                </c:pt>
                <c:pt idx="1">
                  <c:v>-16.38</c:v>
                </c:pt>
                <c:pt idx="2">
                  <c:v>35.049999999999997</c:v>
                </c:pt>
                <c:pt idx="3">
                  <c:v>6.59</c:v>
                </c:pt>
                <c:pt idx="4">
                  <c:v>3.36</c:v>
                </c:pt>
                <c:pt idx="5">
                  <c:v>-5.71</c:v>
                </c:pt>
                <c:pt idx="6">
                  <c:v>-3.77</c:v>
                </c:pt>
              </c:numCache>
            </c:numRef>
          </c:val>
        </c:ser>
        <c:dLbls>
          <c:showLegendKey val="0"/>
          <c:showVal val="0"/>
          <c:showCatName val="0"/>
          <c:showSerName val="0"/>
          <c:showPercent val="0"/>
          <c:showBubbleSize val="0"/>
        </c:dLbls>
        <c:gapWidth val="150"/>
        <c:axId val="180688040"/>
        <c:axId val="180688432"/>
      </c:barChart>
      <c:catAx>
        <c:axId val="18068804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0688432"/>
        <c:crosses val="autoZero"/>
        <c:auto val="1"/>
        <c:lblAlgn val="ctr"/>
        <c:lblOffset val="100"/>
        <c:noMultiLvlLbl val="0"/>
      </c:catAx>
      <c:valAx>
        <c:axId val="18068843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r>
                  <a:rPr lang="en-US" sz="2000" dirty="0" smtClean="0"/>
                  <a:t>%</a:t>
                </a:r>
                <a:endParaRPr lang="en-US" sz="2000" dirty="0"/>
              </a:p>
            </c:rich>
          </c:tx>
          <c:layout/>
          <c:overlay val="0"/>
          <c:spPr>
            <a:noFill/>
            <a:ln>
              <a:noFill/>
            </a:ln>
            <a:effectLst/>
          </c:spPr>
          <c:txPr>
            <a:bodyPr rot="-54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0688040"/>
        <c:crossesAt val="1"/>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Nominal Asset and Nominal Equity</a:t>
            </a:r>
          </a:p>
        </c:rich>
      </c:tx>
      <c:layout/>
      <c:overlay val="0"/>
    </c:title>
    <c:autoTitleDeleted val="0"/>
    <c:plotArea>
      <c:layout/>
      <c:lineChart>
        <c:grouping val="standard"/>
        <c:varyColors val="0"/>
        <c:ser>
          <c:idx val="0"/>
          <c:order val="0"/>
          <c:tx>
            <c:strRef>
              <c:f>'Sheet1 (2)'!$C$62</c:f>
              <c:strCache>
                <c:ptCount val="1"/>
                <c:pt idx="0">
                  <c:v>Asset (nominal)</c:v>
                </c:pt>
              </c:strCache>
            </c:strRef>
          </c:tx>
          <c:spPr>
            <a:ln w="50800">
              <a:headEnd type="none" w="med" len="med"/>
              <a:tailEnd type="none" w="med" len="med"/>
            </a:ln>
          </c:spPr>
          <c:marker>
            <c:symbol val="none"/>
          </c:marker>
          <c:cat>
            <c:numRef>
              <c:f>'Sheet1 (2)'!$D$3:$K$3</c:f>
              <c:numCache>
                <c:formatCode>General</c:formatCode>
                <c:ptCount val="8"/>
                <c:pt idx="0">
                  <c:v>1385</c:v>
                </c:pt>
                <c:pt idx="1">
                  <c:v>1386</c:v>
                </c:pt>
                <c:pt idx="2">
                  <c:v>1387</c:v>
                </c:pt>
                <c:pt idx="3">
                  <c:v>1388</c:v>
                </c:pt>
                <c:pt idx="4">
                  <c:v>1389</c:v>
                </c:pt>
                <c:pt idx="5">
                  <c:v>1390</c:v>
                </c:pt>
                <c:pt idx="6">
                  <c:v>1391</c:v>
                </c:pt>
                <c:pt idx="7">
                  <c:v>1392</c:v>
                </c:pt>
              </c:numCache>
            </c:numRef>
          </c:cat>
          <c:val>
            <c:numRef>
              <c:f>'Sheet1 (2)'!$D$62:$K$62</c:f>
              <c:numCache>
                <c:formatCode>#,##0</c:formatCode>
                <c:ptCount val="8"/>
                <c:pt idx="0">
                  <c:v>1554899</c:v>
                </c:pt>
                <c:pt idx="1">
                  <c:v>2187968</c:v>
                </c:pt>
                <c:pt idx="2">
                  <c:v>2114020.4359221896</c:v>
                </c:pt>
                <c:pt idx="3">
                  <c:v>2716761.3746836074</c:v>
                </c:pt>
                <c:pt idx="4">
                  <c:v>3864237.3231977504</c:v>
                </c:pt>
                <c:pt idx="5">
                  <c:v>4689989.2187811565</c:v>
                </c:pt>
                <c:pt idx="6">
                  <c:v>6408510.362836957</c:v>
                </c:pt>
                <c:pt idx="7">
                  <c:v>8471421.9954616521</c:v>
                </c:pt>
              </c:numCache>
            </c:numRef>
          </c:val>
          <c:smooth val="1"/>
        </c:ser>
        <c:ser>
          <c:idx val="1"/>
          <c:order val="1"/>
          <c:tx>
            <c:strRef>
              <c:f>'Sheet1 (2)'!$C$63</c:f>
              <c:strCache>
                <c:ptCount val="1"/>
                <c:pt idx="0">
                  <c:v>Equity (nominal)</c:v>
                </c:pt>
              </c:strCache>
            </c:strRef>
          </c:tx>
          <c:spPr>
            <a:ln w="47625">
              <a:headEnd type="none" w="med" len="med"/>
              <a:tailEnd type="none" w="med" len="med"/>
            </a:ln>
          </c:spPr>
          <c:marker>
            <c:symbol val="none"/>
          </c:marker>
          <c:cat>
            <c:numRef>
              <c:f>'Sheet1 (2)'!$D$3:$K$3</c:f>
              <c:numCache>
                <c:formatCode>General</c:formatCode>
                <c:ptCount val="8"/>
                <c:pt idx="0">
                  <c:v>1385</c:v>
                </c:pt>
                <c:pt idx="1">
                  <c:v>1386</c:v>
                </c:pt>
                <c:pt idx="2">
                  <c:v>1387</c:v>
                </c:pt>
                <c:pt idx="3">
                  <c:v>1388</c:v>
                </c:pt>
                <c:pt idx="4">
                  <c:v>1389</c:v>
                </c:pt>
                <c:pt idx="5">
                  <c:v>1390</c:v>
                </c:pt>
                <c:pt idx="6">
                  <c:v>1391</c:v>
                </c:pt>
                <c:pt idx="7">
                  <c:v>1392</c:v>
                </c:pt>
              </c:numCache>
            </c:numRef>
          </c:cat>
          <c:val>
            <c:numRef>
              <c:f>'Sheet1 (2)'!$D$63:$K$63</c:f>
              <c:numCache>
                <c:formatCode>#,##0</c:formatCode>
                <c:ptCount val="8"/>
                <c:pt idx="0">
                  <c:v>120869</c:v>
                </c:pt>
                <c:pt idx="1">
                  <c:v>172066</c:v>
                </c:pt>
                <c:pt idx="2">
                  <c:v>183055.68301407399</c:v>
                </c:pt>
                <c:pt idx="3">
                  <c:v>209768.2861796802</c:v>
                </c:pt>
                <c:pt idx="4">
                  <c:v>267618.48498348019</c:v>
                </c:pt>
                <c:pt idx="5">
                  <c:v>363751.51811251818</c:v>
                </c:pt>
                <c:pt idx="6">
                  <c:v>459591.96948759502</c:v>
                </c:pt>
                <c:pt idx="7">
                  <c:v>674245.86136776896</c:v>
                </c:pt>
              </c:numCache>
            </c:numRef>
          </c:val>
          <c:smooth val="1"/>
        </c:ser>
        <c:dLbls>
          <c:showLegendKey val="0"/>
          <c:showVal val="0"/>
          <c:showCatName val="0"/>
          <c:showSerName val="0"/>
          <c:showPercent val="0"/>
          <c:showBubbleSize val="0"/>
        </c:dLbls>
        <c:smooth val="0"/>
        <c:axId val="180689216"/>
        <c:axId val="180689608"/>
      </c:lineChart>
      <c:catAx>
        <c:axId val="180689216"/>
        <c:scaling>
          <c:orientation val="minMax"/>
        </c:scaling>
        <c:delete val="0"/>
        <c:axPos val="b"/>
        <c:numFmt formatCode="General" sourceLinked="1"/>
        <c:majorTickMark val="out"/>
        <c:minorTickMark val="none"/>
        <c:tickLblPos val="nextTo"/>
        <c:crossAx val="180689608"/>
        <c:crosses val="autoZero"/>
        <c:auto val="1"/>
        <c:lblAlgn val="ctr"/>
        <c:lblOffset val="100"/>
        <c:noMultiLvlLbl val="0"/>
      </c:catAx>
      <c:valAx>
        <c:axId val="180689608"/>
        <c:scaling>
          <c:orientation val="minMax"/>
        </c:scaling>
        <c:delete val="0"/>
        <c:axPos val="l"/>
        <c:majorGridlines>
          <c:spPr>
            <a:ln>
              <a:solidFill>
                <a:schemeClr val="bg1">
                  <a:lumMod val="85000"/>
                </a:schemeClr>
              </a:solidFill>
            </a:ln>
          </c:spPr>
        </c:majorGridlines>
        <c:title>
          <c:tx>
            <c:rich>
              <a:bodyPr/>
              <a:lstStyle/>
              <a:p>
                <a:pPr>
                  <a:defRPr/>
                </a:pPr>
                <a:r>
                  <a:rPr lang="en-US"/>
                  <a:t>Billion rials</a:t>
                </a:r>
              </a:p>
            </c:rich>
          </c:tx>
          <c:layout/>
          <c:overlay val="0"/>
        </c:title>
        <c:numFmt formatCode="#,##0" sourceLinked="1"/>
        <c:majorTickMark val="out"/>
        <c:minorTickMark val="none"/>
        <c:tickLblPos val="nextTo"/>
        <c:crossAx val="180689216"/>
        <c:crosses val="autoZero"/>
        <c:crossBetween val="between"/>
      </c:valAx>
    </c:plotArea>
    <c:legend>
      <c:legendPos val="b"/>
      <c:layout>
        <c:manualLayout>
          <c:xMode val="edge"/>
          <c:yMode val="edge"/>
          <c:x val="0.18751866433362493"/>
          <c:y val="0.91494559602710701"/>
          <c:w val="0.57496267133275003"/>
          <c:h val="6.3864009951142511E-2"/>
        </c:manualLayout>
      </c:layout>
      <c:overlay val="0"/>
    </c:legend>
    <c:plotVisOnly val="1"/>
    <c:dispBlanksAs val="gap"/>
    <c:showDLblsOverMax val="0"/>
  </c:chart>
  <c:txPr>
    <a:bodyPr/>
    <a:lstStyle/>
    <a:p>
      <a:pPr>
        <a:defRPr sz="1400" b="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r>
              <a:rPr lang="en-US" sz="1600" dirty="0" smtClean="0"/>
              <a:t>Growth</a:t>
            </a:r>
            <a:r>
              <a:rPr lang="en-US" sz="1600" baseline="0" dirty="0" smtClean="0"/>
              <a:t> of Doubtful and Bad Debts</a:t>
            </a:r>
            <a:endParaRPr lang="en-US" sz="1600" dirty="0"/>
          </a:p>
        </c:rich>
      </c:tx>
      <c:layout>
        <c:manualLayout>
          <c:xMode val="edge"/>
          <c:yMode val="edge"/>
          <c:x val="0.27961123415623851"/>
          <c:y val="3.9733910353463339E-2"/>
        </c:manualLayout>
      </c:layout>
      <c:overlay val="0"/>
      <c:spPr>
        <a:noFill/>
        <a:ln>
          <a:noFill/>
        </a:ln>
        <a:effectLst/>
      </c:spPr>
      <c:txPr>
        <a:bodyPr rot="0" spcFirstLastPara="1" vertOverflow="ellipsis" vert="horz" wrap="square" anchor="ctr" anchorCtr="1"/>
        <a:lstStyle/>
        <a:p>
          <a:pPr>
            <a:defRPr sz="16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2569043259122274E-2"/>
          <c:y val="0.1234761605228757"/>
          <c:w val="0.91743095674087771"/>
          <c:h val="0.84981624801815348"/>
        </c:manualLayout>
      </c:layout>
      <c:barChart>
        <c:barDir val="col"/>
        <c:grouping val="clustered"/>
        <c:varyColors val="0"/>
        <c:ser>
          <c:idx val="0"/>
          <c:order val="0"/>
          <c:spPr>
            <a:solidFill>
              <a:schemeClr val="bg1">
                <a:lumMod val="65000"/>
              </a:schemeClr>
            </a:solidFill>
            <a:ln>
              <a:noFill/>
            </a:ln>
            <a:effectLst/>
          </c:spPr>
          <c:invertIfNegative val="0"/>
          <c:cat>
            <c:numRef>
              <c:f>Sheet4!$B$4:$B$10</c:f>
              <c:numCache>
                <c:formatCode>General</c:formatCode>
                <c:ptCount val="7"/>
                <c:pt idx="0">
                  <c:v>2007</c:v>
                </c:pt>
                <c:pt idx="1">
                  <c:v>2008</c:v>
                </c:pt>
                <c:pt idx="2">
                  <c:v>2009</c:v>
                </c:pt>
                <c:pt idx="3">
                  <c:v>2010</c:v>
                </c:pt>
                <c:pt idx="4">
                  <c:v>2011</c:v>
                </c:pt>
                <c:pt idx="5">
                  <c:v>2012</c:v>
                </c:pt>
                <c:pt idx="6">
                  <c:v>2013</c:v>
                </c:pt>
              </c:numCache>
            </c:numRef>
          </c:cat>
          <c:val>
            <c:numRef>
              <c:f>Sheet4!$C$4:$C$10</c:f>
              <c:numCache>
                <c:formatCode>General</c:formatCode>
                <c:ptCount val="7"/>
                <c:pt idx="0">
                  <c:v>30</c:v>
                </c:pt>
                <c:pt idx="1">
                  <c:v>0</c:v>
                </c:pt>
                <c:pt idx="2">
                  <c:v>38</c:v>
                </c:pt>
                <c:pt idx="3">
                  <c:v>-20</c:v>
                </c:pt>
                <c:pt idx="4">
                  <c:v>20</c:v>
                </c:pt>
                <c:pt idx="5">
                  <c:v>10</c:v>
                </c:pt>
                <c:pt idx="6">
                  <c:v>-20</c:v>
                </c:pt>
              </c:numCache>
            </c:numRef>
          </c:val>
        </c:ser>
        <c:dLbls>
          <c:showLegendKey val="0"/>
          <c:showVal val="0"/>
          <c:showCatName val="0"/>
          <c:showSerName val="0"/>
          <c:showPercent val="0"/>
          <c:showBubbleSize val="0"/>
        </c:dLbls>
        <c:gapWidth val="219"/>
        <c:overlap val="-27"/>
        <c:axId val="180690392"/>
        <c:axId val="180690784"/>
      </c:barChart>
      <c:catAx>
        <c:axId val="180690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180690784"/>
        <c:crosses val="autoZero"/>
        <c:auto val="1"/>
        <c:lblAlgn val="ctr"/>
        <c:lblOffset val="100"/>
        <c:noMultiLvlLbl val="0"/>
      </c:catAx>
      <c:valAx>
        <c:axId val="1806907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smtClean="0"/>
                  <a:t>%</a:t>
                </a:r>
                <a:endParaRPr lang="en-US" sz="1800" dirty="0"/>
              </a:p>
            </c:rich>
          </c:tx>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1806903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5704463" y="5956138"/>
            <a:ext cx="2133600" cy="365125"/>
          </a:xfrm>
        </p:spPr>
        <p:txBody>
          <a:bodyPr/>
          <a:lstStyle>
            <a:lvl1pPr>
              <a:defRPr>
                <a:solidFill>
                  <a:schemeClr val="accent1">
                    <a:lumMod val="75000"/>
                    <a:lumOff val="25000"/>
                  </a:schemeClr>
                </a:solidFill>
              </a:defRPr>
            </a:lvl1pPr>
          </a:lstStyle>
          <a:p>
            <a:fld id="{B61BEF0D-F0BB-DE4B-95CE-6DB70DBA9567}" type="datetimeFigureOut">
              <a:rPr lang="en-US" dirty="0"/>
              <a:pPr/>
              <a:t>11/18/2015</a:t>
            </a:fld>
            <a:endParaRPr lang="en-US" dirty="0"/>
          </a:p>
        </p:txBody>
      </p:sp>
      <p:sp>
        <p:nvSpPr>
          <p:cNvPr id="5" name="Footer Placeholder 4"/>
          <p:cNvSpPr>
            <a:spLocks noGrp="1"/>
          </p:cNvSpPr>
          <p:nvPr>
            <p:ph type="ftr" sz="quarter" idx="11"/>
          </p:nvPr>
        </p:nvSpPr>
        <p:spPr>
          <a:xfrm>
            <a:off x="435894" y="5951812"/>
            <a:ext cx="5187908" cy="365125"/>
          </a:xfrm>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8"/>
            <a:ext cx="996106" cy="365125"/>
          </a:xfrm>
        </p:spPr>
        <p:txBody>
          <a:bodyPr/>
          <a:lstStyle>
            <a:lvl1pPr>
              <a:defRPr>
                <a:solidFill>
                  <a:schemeClr val="accent1">
                    <a:lumMod val="75000"/>
                    <a:lumOff val="25000"/>
                  </a:schemeClr>
                </a:solidFill>
              </a:defRPr>
            </a:lvl1pPr>
          </a:lstStyle>
          <a:p>
            <a:fld id="{B61BEF0D-F0BB-DE4B-95CE-6DB70DBA9567}" type="datetimeFigureOut">
              <a:rPr lang="en-US" dirty="0"/>
              <a:pPr/>
              <a:t>11/18/2015</a:t>
            </a:fld>
            <a:endParaRPr lang="en-US" dirty="0"/>
          </a:p>
        </p:txBody>
      </p:sp>
      <p:sp>
        <p:nvSpPr>
          <p:cNvPr id="5" name="Footer Placeholder 4"/>
          <p:cNvSpPr>
            <a:spLocks noGrp="1"/>
          </p:cNvSpPr>
          <p:nvPr>
            <p:ph type="ftr" sz="quarter" idx="11"/>
          </p:nvPr>
        </p:nvSpPr>
        <p:spPr>
          <a:xfrm>
            <a:off x="581193" y="5951812"/>
            <a:ext cx="5922209" cy="365125"/>
          </a:xfrm>
        </p:spPr>
        <p:txBody>
          <a:bodyPr/>
          <a:lstStyle/>
          <a:p>
            <a:endParaRPr lang="en-US" dirty="0"/>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35895" y="2180497"/>
            <a:ext cx="8272211" cy="367830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11/18/2015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7918725" y="5956138"/>
            <a:ext cx="789381"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11/18/2015</a:t>
            </a:fld>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35895" y="2228004"/>
            <a:ext cx="4066793"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1313" y="2228004"/>
            <a:ext cx="4066794"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11/18/2015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11/18/2015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11/18/2015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B61BEF0D-F0BB-DE4B-95CE-6DB70DBA9567}" type="datetimeFigureOut">
              <a:rPr lang="en-US" dirty="0"/>
              <a:pPr/>
              <a:t>11/18/2015</a:t>
            </a:fld>
            <a:endParaRPr lang="en-US" dirty="0"/>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11/18/2015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900">
                <a:solidFill>
                  <a:schemeClr val="accent2"/>
                </a:solidFill>
              </a:defRPr>
            </a:lvl1pPr>
          </a:lstStyle>
          <a:p>
            <a:fld id="{B61BEF0D-F0BB-DE4B-95CE-6DB70DBA9567}" type="datetimeFigureOut">
              <a:rPr lang="en-US" dirty="0"/>
              <a:pPr/>
              <a:t>11/18/2015</a:t>
            </a:fld>
            <a:endParaRPr lang="en-US" dirty="0"/>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dirty="0"/>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900">
                <a:solidFill>
                  <a:schemeClr val="accent2"/>
                </a:solidFill>
              </a:defRPr>
            </a:lvl1pPr>
          </a:lstStyle>
          <a:p>
            <a:fld id="{D57F1E4F-1CFF-5643-939E-217C01CDF565}" type="slidenum">
              <a:rPr lang="en-US" dirty="0"/>
              <a:pPr/>
              <a:t>‹#›</a:t>
            </a:fld>
            <a:endParaRPr lang="en-US" dirty="0"/>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5892" y="1536589"/>
            <a:ext cx="8245162" cy="1475013"/>
          </a:xfrm>
        </p:spPr>
        <p:txBody>
          <a:bodyPr/>
          <a:lstStyle/>
          <a:p>
            <a:pPr algn="ctr"/>
            <a:r>
              <a:rPr lang="en-US" dirty="0" smtClean="0">
                <a:latin typeface="Times New Roman" panose="02020603050405020304" pitchFamily="18" charset="0"/>
                <a:cs typeface="Times New Roman" panose="02020603050405020304" pitchFamily="18" charset="0"/>
              </a:rPr>
              <a:t>Frankfurt </a:t>
            </a:r>
            <a:br>
              <a:rPr lang="en-US"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18</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euro finance week</a:t>
            </a:r>
            <a:endParaRPr lang="en-US"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435892" y="3508311"/>
            <a:ext cx="8245160" cy="1761640"/>
          </a:xfrm>
        </p:spPr>
        <p:txBody>
          <a:bodyPr>
            <a:noAutofit/>
          </a:bodyPr>
          <a:lstStyle/>
          <a:p>
            <a:pPr algn="ctr"/>
            <a:r>
              <a:rPr lang="en-US" b="1" dirty="0" smtClean="0">
                <a:solidFill>
                  <a:schemeClr val="bg1"/>
                </a:solidFill>
                <a:latin typeface="Times New Roman" panose="02020603050405020304" pitchFamily="18" charset="0"/>
                <a:cs typeface="Times New Roman" panose="02020603050405020304" pitchFamily="18" charset="0"/>
              </a:rPr>
              <a:t>CHALLENGES Facing Iranian Economy &amp; Foreign investor</a:t>
            </a:r>
            <a:endParaRPr lang="en-US" b="1" dirty="0">
              <a:solidFill>
                <a:schemeClr val="bg1"/>
              </a:solidFill>
              <a:latin typeface="Times New Roman" panose="02020603050405020304" pitchFamily="18" charset="0"/>
              <a:cs typeface="Times New Roman" panose="02020603050405020304" pitchFamily="18" charset="0"/>
            </a:endParaRPr>
          </a:p>
          <a:p>
            <a:pPr algn="ctr"/>
            <a:r>
              <a:rPr lang="en-US" sz="2000" b="1" dirty="0" smtClean="0">
                <a:solidFill>
                  <a:schemeClr val="bg1"/>
                </a:solidFill>
                <a:latin typeface="Times New Roman" panose="02020603050405020304" pitchFamily="18" charset="0"/>
                <a:cs typeface="Times New Roman" panose="02020603050405020304" pitchFamily="18" charset="0"/>
              </a:rPr>
              <a:t>H</a:t>
            </a:r>
            <a:r>
              <a:rPr lang="en-US" sz="2000" b="1" cap="none" dirty="0" smtClean="0">
                <a:solidFill>
                  <a:schemeClr val="bg1"/>
                </a:solidFill>
                <a:latin typeface="Times New Roman" panose="02020603050405020304" pitchFamily="18" charset="0"/>
                <a:cs typeface="Times New Roman" panose="02020603050405020304" pitchFamily="18" charset="0"/>
              </a:rPr>
              <a:t>ossein</a:t>
            </a:r>
            <a:r>
              <a:rPr lang="en-US" sz="2000" b="1" dirty="0" smtClean="0">
                <a:solidFill>
                  <a:schemeClr val="bg1"/>
                </a:solidFill>
                <a:latin typeface="Times New Roman" panose="02020603050405020304" pitchFamily="18" charset="0"/>
                <a:cs typeface="Times New Roman" panose="02020603050405020304" pitchFamily="18" charset="0"/>
              </a:rPr>
              <a:t> </a:t>
            </a:r>
            <a:r>
              <a:rPr lang="en-US" sz="2000" b="1" dirty="0" err="1" smtClean="0">
                <a:solidFill>
                  <a:schemeClr val="bg1"/>
                </a:solidFill>
                <a:latin typeface="Times New Roman" panose="02020603050405020304" pitchFamily="18" charset="0"/>
                <a:cs typeface="Times New Roman" panose="02020603050405020304" pitchFamily="18" charset="0"/>
              </a:rPr>
              <a:t>a</a:t>
            </a:r>
            <a:r>
              <a:rPr lang="en-US" sz="2000" b="1" cap="none" dirty="0" err="1" smtClean="0">
                <a:solidFill>
                  <a:schemeClr val="bg1"/>
                </a:solidFill>
                <a:latin typeface="Times New Roman" panose="02020603050405020304" pitchFamily="18" charset="0"/>
                <a:cs typeface="Times New Roman" panose="02020603050405020304" pitchFamily="18" charset="0"/>
              </a:rPr>
              <a:t>bdoh</a:t>
            </a:r>
            <a:r>
              <a:rPr lang="en-US" sz="2000" b="1" dirty="0" smtClean="0">
                <a:solidFill>
                  <a:schemeClr val="bg1"/>
                </a:solidFill>
                <a:latin typeface="Times New Roman" panose="02020603050405020304" pitchFamily="18" charset="0"/>
                <a:cs typeface="Times New Roman" panose="02020603050405020304" pitchFamily="18" charset="0"/>
              </a:rPr>
              <a:t> t</a:t>
            </a:r>
            <a:r>
              <a:rPr lang="en-US" sz="2000" b="1" cap="none" dirty="0" smtClean="0">
                <a:solidFill>
                  <a:schemeClr val="bg1"/>
                </a:solidFill>
                <a:latin typeface="Times New Roman" panose="02020603050405020304" pitchFamily="18" charset="0"/>
                <a:cs typeface="Times New Roman" panose="02020603050405020304" pitchFamily="18" charset="0"/>
              </a:rPr>
              <a:t>abrizi</a:t>
            </a:r>
          </a:p>
        </p:txBody>
      </p:sp>
      <p:sp>
        <p:nvSpPr>
          <p:cNvPr id="6" name="Subtitle 2"/>
          <p:cNvSpPr txBox="1">
            <a:spLocks/>
          </p:cNvSpPr>
          <p:nvPr/>
        </p:nvSpPr>
        <p:spPr>
          <a:xfrm>
            <a:off x="435894" y="5924446"/>
            <a:ext cx="8245160" cy="590321"/>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n-US" sz="2000" b="1" cap="none" dirty="0" smtClean="0">
                <a:solidFill>
                  <a:schemeClr val="bg1"/>
                </a:solidFill>
                <a:latin typeface="Calibri" panose="020F0502020204030204" pitchFamily="34" charset="0"/>
                <a:cs typeface="Times New Roman" panose="02020603050405020304" pitchFamily="18" charset="0"/>
              </a:rPr>
              <a:t>www.finance.ir</a:t>
            </a:r>
            <a:endParaRPr lang="en-US" sz="2000" b="1" cap="none" dirty="0">
              <a:solidFill>
                <a:schemeClr val="bg1"/>
              </a:solidFill>
              <a:latin typeface="Calibri" panose="020F0502020204030204" pitchFamily="34" charset="0"/>
              <a:cs typeface="Times New Roman" panose="02020603050405020304" pitchFamily="18" charset="0"/>
            </a:endParaRPr>
          </a:p>
        </p:txBody>
      </p:sp>
      <p:sp>
        <p:nvSpPr>
          <p:cNvPr id="5" name="Subtitle 2"/>
          <p:cNvSpPr txBox="1">
            <a:spLocks/>
          </p:cNvSpPr>
          <p:nvPr/>
        </p:nvSpPr>
        <p:spPr>
          <a:xfrm>
            <a:off x="435892" y="5128832"/>
            <a:ext cx="8245160" cy="936733"/>
          </a:xfrm>
          <a:prstGeom prst="rect">
            <a:avLst/>
          </a:prstGeom>
        </p:spPr>
        <p:txBody>
          <a:bodyPr vert="horz" lIns="91440" tIns="45720" rIns="91440" bIns="45720" rtlCol="0" anchor="t">
            <a:noAutofit/>
          </a:bodyPr>
          <a:lstStyle>
            <a:lvl1pPr marL="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cap="all">
                <a:solidFill>
                  <a:schemeClr val="accent2"/>
                </a:solidFill>
                <a:latin typeface="+mn-lt"/>
                <a:ea typeface="+mn-ea"/>
                <a:cs typeface="+mn-cs"/>
              </a:defRPr>
            </a:lvl1pPr>
            <a:lvl2pPr marL="457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ct val="20000"/>
              </a:spcBef>
              <a:spcAft>
                <a:spcPts val="600"/>
              </a:spcAft>
              <a:buClr>
                <a:schemeClr val="accent2"/>
              </a:buClr>
              <a:buSzPct val="92000"/>
              <a:buFont typeface="Wingdings 2" panose="05020102010507070707" pitchFamily="18" charset="2"/>
              <a:buNone/>
              <a:defRPr sz="1200" kern="1200">
                <a:solidFill>
                  <a:schemeClr val="tx1">
                    <a:tint val="75000"/>
                  </a:schemeClr>
                </a:solidFill>
                <a:latin typeface="+mn-lt"/>
                <a:ea typeface="+mn-ea"/>
                <a:cs typeface="+mn-cs"/>
              </a:defRPr>
            </a:lvl9pPr>
          </a:lstStyle>
          <a:p>
            <a:pPr algn="ctr"/>
            <a:r>
              <a:rPr lang="en-US" sz="2000" b="1" dirty="0" smtClean="0">
                <a:solidFill>
                  <a:schemeClr val="bg1"/>
                </a:solidFill>
                <a:latin typeface="Times New Roman" panose="02020603050405020304" pitchFamily="18" charset="0"/>
                <a:cs typeface="Times New Roman" panose="02020603050405020304" pitchFamily="18" charset="0"/>
              </a:rPr>
              <a:t>November 18, 2015 </a:t>
            </a:r>
            <a:endParaRPr lang="en-US" sz="2000" b="1" cap="none" dirty="0" smtClean="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75277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a:cs typeface="B Mitra" panose="00000400000000000000" pitchFamily="2" charset="-78"/>
              </a:rPr>
              <a:t>General government gross debt </a:t>
            </a:r>
          </a:p>
        </p:txBody>
      </p:sp>
      <p:graphicFrame>
        <p:nvGraphicFramePr>
          <p:cNvPr id="4" name="Chart 3"/>
          <p:cNvGraphicFramePr/>
          <p:nvPr>
            <p:extLst/>
          </p:nvPr>
        </p:nvGraphicFramePr>
        <p:xfrm>
          <a:off x="1014761" y="2057399"/>
          <a:ext cx="7136780" cy="436570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434839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4000" dirty="0" smtClean="0">
                <a:cs typeface="B Mitra" panose="00000400000000000000" pitchFamily="2" charset="-78"/>
              </a:rPr>
              <a:t>Credit Crunch</a:t>
            </a:r>
            <a:endParaRPr lang="en-US" sz="4000" dirty="0">
              <a:cs typeface="B Mitra" panose="00000400000000000000" pitchFamily="2" charset="-78"/>
            </a:endParaRPr>
          </a:p>
        </p:txBody>
      </p:sp>
      <p:graphicFrame>
        <p:nvGraphicFramePr>
          <p:cNvPr id="5" name="Chart 4"/>
          <p:cNvGraphicFramePr>
            <a:graphicFrameLocks/>
          </p:cNvGraphicFramePr>
          <p:nvPr>
            <p:extLst>
              <p:ext uri="{D42A27DB-BD31-4B8C-83A1-F6EECF244321}">
                <p14:modId xmlns:p14="http://schemas.microsoft.com/office/powerpoint/2010/main" val="3853322000"/>
              </p:ext>
            </p:extLst>
          </p:nvPr>
        </p:nvGraphicFramePr>
        <p:xfrm>
          <a:off x="725449" y="1918010"/>
          <a:ext cx="7437244" cy="46605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57544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dirty="0" smtClean="0"/>
              <a:t>Asset and equity of Iranian banks</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163046059"/>
              </p:ext>
            </p:extLst>
          </p:nvPr>
        </p:nvGraphicFramePr>
        <p:xfrm>
          <a:off x="334536" y="2148308"/>
          <a:ext cx="8005337" cy="45089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660601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4000" dirty="0" smtClean="0">
                <a:cs typeface="B Mitra" panose="00000400000000000000" pitchFamily="2" charset="-78"/>
              </a:rPr>
              <a:t>Credit Crunch</a:t>
            </a:r>
            <a:endParaRPr lang="en-US" sz="4000" dirty="0">
              <a:cs typeface="B Mitra" panose="00000400000000000000" pitchFamily="2" charset="-78"/>
            </a:endParaRPr>
          </a:p>
        </p:txBody>
      </p:sp>
      <p:graphicFrame>
        <p:nvGraphicFramePr>
          <p:cNvPr id="4" name="Chart 3"/>
          <p:cNvGraphicFramePr>
            <a:graphicFrameLocks/>
          </p:cNvGraphicFramePr>
          <p:nvPr>
            <p:extLst>
              <p:ext uri="{D42A27DB-BD31-4B8C-83A1-F6EECF244321}">
                <p14:modId xmlns:p14="http://schemas.microsoft.com/office/powerpoint/2010/main" val="2478687503"/>
              </p:ext>
            </p:extLst>
          </p:nvPr>
        </p:nvGraphicFramePr>
        <p:xfrm>
          <a:off x="848697" y="1902924"/>
          <a:ext cx="7157879" cy="454248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296361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Domestic credit to private sector </a:t>
            </a: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873103830"/>
              </p:ext>
            </p:extLst>
          </p:nvPr>
        </p:nvGraphicFramePr>
        <p:xfrm>
          <a:off x="314308" y="2184856"/>
          <a:ext cx="8393798" cy="446127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68461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Real interest rate</a:t>
            </a:r>
            <a:endParaRPr lang="en-US" sz="3600" dirty="0">
              <a:cs typeface="B Mitra" panose="00000400000000000000" pitchFamily="2" charset="-78"/>
            </a:endParaRPr>
          </a:p>
        </p:txBody>
      </p:sp>
      <p:graphicFrame>
        <p:nvGraphicFramePr>
          <p:cNvPr id="4" name="Chart 3"/>
          <p:cNvGraphicFramePr>
            <a:graphicFrameLocks/>
          </p:cNvGraphicFramePr>
          <p:nvPr>
            <p:extLst>
              <p:ext uri="{D42A27DB-BD31-4B8C-83A1-F6EECF244321}">
                <p14:modId xmlns:p14="http://schemas.microsoft.com/office/powerpoint/2010/main" val="2046583539"/>
              </p:ext>
            </p:extLst>
          </p:nvPr>
        </p:nvGraphicFramePr>
        <p:xfrm>
          <a:off x="283821" y="2410692"/>
          <a:ext cx="8486106" cy="382385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6512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Bank sector Claims to </a:t>
            </a:r>
            <a:r>
              <a:rPr lang="en-US" sz="3600" dirty="0" err="1" smtClean="0">
                <a:cs typeface="B Mitra" panose="00000400000000000000" pitchFamily="2" charset="-78"/>
              </a:rPr>
              <a:t>gdp</a:t>
            </a:r>
            <a:r>
              <a:rPr lang="en-US" sz="3600" dirty="0" smtClean="0">
                <a:cs typeface="B Mitra" panose="00000400000000000000" pitchFamily="2" charset="-78"/>
              </a:rPr>
              <a:t> (percent)</a:t>
            </a:r>
            <a:endParaRPr lang="en-US" sz="3600" dirty="0">
              <a:cs typeface="B Mitra" panose="00000400000000000000" pitchFamily="2" charset="-78"/>
            </a:endParaRPr>
          </a:p>
        </p:txBody>
      </p:sp>
      <p:graphicFrame>
        <p:nvGraphicFramePr>
          <p:cNvPr id="4" name="Chart 3"/>
          <p:cNvGraphicFramePr>
            <a:graphicFrameLocks/>
          </p:cNvGraphicFramePr>
          <p:nvPr>
            <p:extLst>
              <p:ext uri="{D42A27DB-BD31-4B8C-83A1-F6EECF244321}">
                <p14:modId xmlns:p14="http://schemas.microsoft.com/office/powerpoint/2010/main" val="3201138879"/>
              </p:ext>
            </p:extLst>
          </p:nvPr>
        </p:nvGraphicFramePr>
        <p:xfrm>
          <a:off x="435894" y="2124307"/>
          <a:ext cx="8272212" cy="43991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76039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Income per capita growth rate (percent)</a:t>
            </a:r>
            <a:endParaRPr lang="en-US" sz="3600" dirty="0">
              <a:cs typeface="B Mitra" panose="00000400000000000000" pitchFamily="2" charset="-78"/>
            </a:endParaRPr>
          </a:p>
        </p:txBody>
      </p:sp>
      <p:graphicFrame>
        <p:nvGraphicFramePr>
          <p:cNvPr id="5" name="Chart 4"/>
          <p:cNvGraphicFramePr>
            <a:graphicFrameLocks/>
          </p:cNvGraphicFramePr>
          <p:nvPr>
            <p:extLst>
              <p:ext uri="{D42A27DB-BD31-4B8C-83A1-F6EECF244321}">
                <p14:modId xmlns:p14="http://schemas.microsoft.com/office/powerpoint/2010/main" val="3326943623"/>
              </p:ext>
            </p:extLst>
          </p:nvPr>
        </p:nvGraphicFramePr>
        <p:xfrm>
          <a:off x="435894" y="2211924"/>
          <a:ext cx="7903029" cy="433384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141155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3600" dirty="0" smtClean="0">
                <a:cs typeface="B Mitra" panose="00000400000000000000" pitchFamily="2" charset="-78"/>
              </a:rPr>
              <a:t>Household size</a:t>
            </a:r>
            <a:endParaRPr lang="en-US" sz="3600" dirty="0">
              <a:cs typeface="B Mitra" panose="00000400000000000000" pitchFamily="2" charset="-78"/>
            </a:endParaRPr>
          </a:p>
        </p:txBody>
      </p:sp>
      <p:graphicFrame>
        <p:nvGraphicFramePr>
          <p:cNvPr id="5" name="Chart 4"/>
          <p:cNvGraphicFramePr>
            <a:graphicFrameLocks/>
          </p:cNvGraphicFramePr>
          <p:nvPr>
            <p:extLst>
              <p:ext uri="{D42A27DB-BD31-4B8C-83A1-F6EECF244321}">
                <p14:modId xmlns:p14="http://schemas.microsoft.com/office/powerpoint/2010/main" val="496316371"/>
              </p:ext>
            </p:extLst>
          </p:nvPr>
        </p:nvGraphicFramePr>
        <p:xfrm>
          <a:off x="858644" y="2124307"/>
          <a:ext cx="7370956" cy="43210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425613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3600" dirty="0" smtClean="0">
                <a:cs typeface="B Mitra" panose="00000400000000000000" pitchFamily="2" charset="-78"/>
              </a:rPr>
              <a:t>Unemployment rates</a:t>
            </a:r>
            <a:endParaRPr lang="en-US" sz="3600" dirty="0">
              <a:cs typeface="B Mitra" panose="00000400000000000000" pitchFamily="2" charset="-78"/>
            </a:endParaRPr>
          </a:p>
        </p:txBody>
      </p:sp>
      <p:graphicFrame>
        <p:nvGraphicFramePr>
          <p:cNvPr id="4" name="Chart 3"/>
          <p:cNvGraphicFramePr>
            <a:graphicFrameLocks/>
          </p:cNvGraphicFramePr>
          <p:nvPr>
            <p:extLst>
              <p:ext uri="{D42A27DB-BD31-4B8C-83A1-F6EECF244321}">
                <p14:modId xmlns:p14="http://schemas.microsoft.com/office/powerpoint/2010/main" val="582305490"/>
              </p:ext>
            </p:extLst>
          </p:nvPr>
        </p:nvGraphicFramePr>
        <p:xfrm>
          <a:off x="1003610" y="2180063"/>
          <a:ext cx="6991815" cy="44660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71877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pPr algn="l"/>
            <a:r>
              <a:rPr lang="en-US" sz="4000" dirty="0" smtClean="0">
                <a:cs typeface="B Mitra" panose="00000400000000000000" pitchFamily="2" charset="-78"/>
              </a:rPr>
              <a:t>Current economical situation</a:t>
            </a:r>
            <a:endParaRPr lang="en-US" sz="4000" dirty="0">
              <a:cs typeface="B Mitra" panose="00000400000000000000" pitchFamily="2" charset="-78"/>
            </a:endParaRPr>
          </a:p>
        </p:txBody>
      </p:sp>
      <p:sp>
        <p:nvSpPr>
          <p:cNvPr id="3" name="Content Placeholder 2"/>
          <p:cNvSpPr>
            <a:spLocks noGrp="1"/>
          </p:cNvSpPr>
          <p:nvPr>
            <p:ph idx="1"/>
          </p:nvPr>
        </p:nvSpPr>
        <p:spPr/>
        <p:txBody>
          <a:bodyPr anchor="t">
            <a:normAutofit/>
          </a:bodyPr>
          <a:lstStyle/>
          <a:p>
            <a:r>
              <a:rPr lang="en-US" sz="2400" dirty="0"/>
              <a:t>S</a:t>
            </a:r>
            <a:r>
              <a:rPr lang="en-US" sz="2400" dirty="0" smtClean="0"/>
              <a:t>tagflation situation was a heritage of the last Government</a:t>
            </a:r>
          </a:p>
          <a:p>
            <a:pPr lvl="1"/>
            <a:endParaRPr lang="en-US" sz="2000" dirty="0"/>
          </a:p>
          <a:p>
            <a:pPr lvl="1"/>
            <a:endParaRPr lang="en-US" sz="2000" dirty="0"/>
          </a:p>
        </p:txBody>
      </p:sp>
      <p:sp>
        <p:nvSpPr>
          <p:cNvPr id="4" name="Rounded Rectangle 3"/>
          <p:cNvSpPr/>
          <p:nvPr/>
        </p:nvSpPr>
        <p:spPr>
          <a:xfrm>
            <a:off x="5465100" y="3368368"/>
            <a:ext cx="2472464" cy="1140877"/>
          </a:xfrm>
          <a:prstGeom prst="roundRect">
            <a:avLst/>
          </a:prstGeom>
          <a:solidFill>
            <a:schemeClr val="tx2">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cs typeface="B Mitra" pitchFamily="2" charset="-78"/>
              </a:rPr>
              <a:t>Current government economical policies</a:t>
            </a:r>
            <a:endParaRPr lang="en-US" b="1" dirty="0">
              <a:cs typeface="B Mitra" pitchFamily="2" charset="-78"/>
            </a:endParaRPr>
          </a:p>
        </p:txBody>
      </p:sp>
      <p:sp>
        <p:nvSpPr>
          <p:cNvPr id="5" name="Rounded Rectangle 4"/>
          <p:cNvSpPr/>
          <p:nvPr/>
        </p:nvSpPr>
        <p:spPr>
          <a:xfrm>
            <a:off x="5465100" y="5182464"/>
            <a:ext cx="2472464" cy="1140877"/>
          </a:xfrm>
          <a:prstGeom prst="roundRect">
            <a:avLst/>
          </a:prstGeom>
          <a:solidFill>
            <a:schemeClr val="tx2">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rtl="1"/>
            <a:r>
              <a:rPr lang="en-US" b="1" dirty="0" smtClean="0">
                <a:cs typeface="B Mitra" pitchFamily="2" charset="-78"/>
              </a:rPr>
              <a:t>Negative oil shock</a:t>
            </a:r>
            <a:endParaRPr lang="fa-IR" b="1" dirty="0" smtClean="0">
              <a:cs typeface="B Mitra" pitchFamily="2" charset="-78"/>
            </a:endParaRPr>
          </a:p>
        </p:txBody>
      </p:sp>
      <p:sp>
        <p:nvSpPr>
          <p:cNvPr id="6" name="Rounded Rectangle 5"/>
          <p:cNvSpPr/>
          <p:nvPr/>
        </p:nvSpPr>
        <p:spPr>
          <a:xfrm>
            <a:off x="1577706" y="3368369"/>
            <a:ext cx="2472464" cy="1140877"/>
          </a:xfrm>
          <a:prstGeom prst="roundRect">
            <a:avLst/>
          </a:prstGeom>
          <a:solidFill>
            <a:schemeClr val="tx2">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r>
              <a:rPr lang="en-US" b="1" dirty="0" smtClean="0">
                <a:cs typeface="B Mitra" pitchFamily="2" charset="-78"/>
              </a:rPr>
              <a:t>Negative demand shock</a:t>
            </a:r>
          </a:p>
        </p:txBody>
      </p:sp>
      <p:sp>
        <p:nvSpPr>
          <p:cNvPr id="7" name="Rounded Rectangle 6"/>
          <p:cNvSpPr/>
          <p:nvPr/>
        </p:nvSpPr>
        <p:spPr>
          <a:xfrm>
            <a:off x="1577706" y="5182464"/>
            <a:ext cx="2472464" cy="1140877"/>
          </a:xfrm>
          <a:prstGeom prst="roundRect">
            <a:avLst/>
          </a:prstGeom>
          <a:solidFill>
            <a:schemeClr val="tx2">
              <a:lumMod val="40000"/>
              <a:lumOff val="60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rtl="1"/>
            <a:r>
              <a:rPr lang="en-US" b="1" dirty="0" smtClean="0">
                <a:cs typeface="B Mitra" pitchFamily="2" charset="-78"/>
              </a:rPr>
              <a:t>Credit crunch</a:t>
            </a:r>
            <a:endParaRPr lang="en-US" b="1" dirty="0">
              <a:cs typeface="B Mitra" pitchFamily="2" charset="-78"/>
            </a:endParaRPr>
          </a:p>
        </p:txBody>
      </p:sp>
    </p:spTree>
    <p:extLst>
      <p:ext uri="{BB962C8B-B14F-4D97-AF65-F5344CB8AC3E}">
        <p14:creationId xmlns:p14="http://schemas.microsoft.com/office/powerpoint/2010/main" val="5430121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3600" dirty="0" smtClean="0">
                <a:cs typeface="B Mitra" panose="00000400000000000000" pitchFamily="2" charset="-78"/>
              </a:rPr>
              <a:t>Active labor</a:t>
            </a:r>
            <a:endParaRPr lang="en-US" sz="3600" dirty="0">
              <a:cs typeface="B Mitra" panose="00000400000000000000" pitchFamily="2" charset="-78"/>
            </a:endParaRPr>
          </a:p>
        </p:txBody>
      </p:sp>
      <p:graphicFrame>
        <p:nvGraphicFramePr>
          <p:cNvPr id="5" name="Chart 4"/>
          <p:cNvGraphicFramePr>
            <a:graphicFrameLocks/>
          </p:cNvGraphicFramePr>
          <p:nvPr>
            <p:extLst>
              <p:ext uri="{D42A27DB-BD31-4B8C-83A1-F6EECF244321}">
                <p14:modId xmlns:p14="http://schemas.microsoft.com/office/powerpoint/2010/main" val="744927276"/>
              </p:ext>
            </p:extLst>
          </p:nvPr>
        </p:nvGraphicFramePr>
        <p:xfrm>
          <a:off x="992460" y="2057400"/>
          <a:ext cx="7025266" cy="44660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7550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fontScale="90000"/>
          </a:bodyPr>
          <a:lstStyle/>
          <a:p>
            <a:r>
              <a:rPr lang="en-US" sz="3600" dirty="0">
                <a:cs typeface="B Mitra" panose="00000400000000000000" pitchFamily="2" charset="-78"/>
              </a:rPr>
              <a:t>Number of working force in families</a:t>
            </a:r>
          </a:p>
        </p:txBody>
      </p:sp>
      <p:graphicFrame>
        <p:nvGraphicFramePr>
          <p:cNvPr id="4" name="Chart 3"/>
          <p:cNvGraphicFramePr>
            <a:graphicFrameLocks/>
          </p:cNvGraphicFramePr>
          <p:nvPr>
            <p:extLst>
              <p:ext uri="{D42A27DB-BD31-4B8C-83A1-F6EECF244321}">
                <p14:modId xmlns:p14="http://schemas.microsoft.com/office/powerpoint/2010/main" val="3340461388"/>
              </p:ext>
            </p:extLst>
          </p:nvPr>
        </p:nvGraphicFramePr>
        <p:xfrm>
          <a:off x="825190" y="1973766"/>
          <a:ext cx="7605132" cy="448279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453557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Investment opportunities in different areas</a:t>
            </a:r>
            <a:endParaRPr lang="en-US" sz="36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a:bodyPr>
          <a:lstStyle/>
          <a:p>
            <a:pPr>
              <a:lnSpc>
                <a:spcPct val="150000"/>
              </a:lnSpc>
            </a:pPr>
            <a:r>
              <a:rPr lang="en-US" sz="2400" dirty="0" smtClean="0"/>
              <a:t>Oil and Gas &amp; Energy Saving Industries</a:t>
            </a:r>
          </a:p>
          <a:p>
            <a:pPr>
              <a:lnSpc>
                <a:spcPct val="150000"/>
              </a:lnSpc>
            </a:pPr>
            <a:r>
              <a:rPr lang="en-US" sz="2400" dirty="0" smtClean="0"/>
              <a:t>Road and Urban Development</a:t>
            </a:r>
          </a:p>
          <a:p>
            <a:pPr>
              <a:lnSpc>
                <a:spcPct val="150000"/>
              </a:lnSpc>
            </a:pPr>
            <a:r>
              <a:rPr lang="en-US" sz="2400" dirty="0" smtClean="0"/>
              <a:t>Mining Industry</a:t>
            </a:r>
          </a:p>
          <a:p>
            <a:pPr>
              <a:lnSpc>
                <a:spcPct val="150000"/>
              </a:lnSpc>
            </a:pPr>
            <a:r>
              <a:rPr lang="en-US" sz="2400" dirty="0" smtClean="0"/>
              <a:t>Branding, Retail, and Tourist Industry</a:t>
            </a:r>
            <a:endParaRPr lang="en-US" sz="2400" dirty="0" smtClean="0"/>
          </a:p>
          <a:p>
            <a:pPr>
              <a:lnSpc>
                <a:spcPct val="150000"/>
              </a:lnSpc>
            </a:pPr>
            <a:r>
              <a:rPr lang="en-US" sz="2400" dirty="0" smtClean="0"/>
              <a:t>Services (Financial Services, IT)</a:t>
            </a:r>
          </a:p>
        </p:txBody>
      </p:sp>
    </p:spTree>
    <p:extLst>
      <p:ext uri="{BB962C8B-B14F-4D97-AF65-F5344CB8AC3E}">
        <p14:creationId xmlns:p14="http://schemas.microsoft.com/office/powerpoint/2010/main" val="2413987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Financing Methods</a:t>
            </a:r>
            <a:endParaRPr lang="en-US" sz="36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a:bodyPr>
          <a:lstStyle/>
          <a:p>
            <a:pPr>
              <a:lnSpc>
                <a:spcPct val="150000"/>
              </a:lnSpc>
            </a:pPr>
            <a:r>
              <a:rPr lang="en-US" sz="2400" dirty="0" smtClean="0"/>
              <a:t>Oil</a:t>
            </a:r>
          </a:p>
          <a:p>
            <a:pPr>
              <a:lnSpc>
                <a:spcPct val="150000"/>
              </a:lnSpc>
            </a:pPr>
            <a:r>
              <a:rPr lang="en-US" sz="2400" dirty="0" smtClean="0"/>
              <a:t>Off-taking Products and Services</a:t>
            </a:r>
          </a:p>
          <a:p>
            <a:pPr>
              <a:lnSpc>
                <a:spcPct val="150000"/>
              </a:lnSpc>
            </a:pPr>
            <a:r>
              <a:rPr lang="en-US" sz="2400" dirty="0" smtClean="0"/>
              <a:t>Restructuring (Privatization Organization)</a:t>
            </a:r>
          </a:p>
          <a:p>
            <a:pPr>
              <a:lnSpc>
                <a:spcPct val="150000"/>
              </a:lnSpc>
            </a:pPr>
            <a:r>
              <a:rPr lang="en-US" sz="2400" dirty="0" smtClean="0"/>
              <a:t>Government Budget &amp; Development Fund</a:t>
            </a:r>
          </a:p>
          <a:p>
            <a:pPr>
              <a:lnSpc>
                <a:spcPct val="150000"/>
              </a:lnSpc>
            </a:pPr>
            <a:r>
              <a:rPr lang="en-US" sz="2400" dirty="0" smtClean="0"/>
              <a:t>Private Sector Capabilities</a:t>
            </a:r>
          </a:p>
        </p:txBody>
      </p:sp>
    </p:spTree>
    <p:extLst>
      <p:ext uri="{BB962C8B-B14F-4D97-AF65-F5344CB8AC3E}">
        <p14:creationId xmlns:p14="http://schemas.microsoft.com/office/powerpoint/2010/main" val="26943024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Investment risks</a:t>
            </a:r>
            <a:endParaRPr lang="en-US" sz="36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a:bodyPr>
          <a:lstStyle/>
          <a:p>
            <a:pPr>
              <a:lnSpc>
                <a:spcPct val="150000"/>
              </a:lnSpc>
            </a:pPr>
            <a:r>
              <a:rPr lang="en-US" sz="2400" dirty="0" smtClean="0"/>
              <a:t>Lack of sound rules and compliance in banking sector</a:t>
            </a:r>
          </a:p>
          <a:p>
            <a:pPr>
              <a:lnSpc>
                <a:spcPct val="150000"/>
              </a:lnSpc>
            </a:pPr>
            <a:r>
              <a:rPr lang="en-US" sz="2400" dirty="0" smtClean="0"/>
              <a:t>Exchange rate risk</a:t>
            </a:r>
          </a:p>
          <a:p>
            <a:pPr>
              <a:lnSpc>
                <a:spcPct val="150000"/>
              </a:lnSpc>
            </a:pPr>
            <a:endParaRPr lang="en-US" sz="2400" dirty="0" smtClean="0"/>
          </a:p>
        </p:txBody>
      </p:sp>
      <p:graphicFrame>
        <p:nvGraphicFramePr>
          <p:cNvPr id="4" name="Chart 3"/>
          <p:cNvGraphicFramePr>
            <a:graphicFrameLocks/>
          </p:cNvGraphicFramePr>
          <p:nvPr>
            <p:extLst>
              <p:ext uri="{D42A27DB-BD31-4B8C-83A1-F6EECF244321}">
                <p14:modId xmlns:p14="http://schemas.microsoft.com/office/powerpoint/2010/main" val="634022280"/>
              </p:ext>
            </p:extLst>
          </p:nvPr>
        </p:nvGraphicFramePr>
        <p:xfrm>
          <a:off x="688415" y="3534937"/>
          <a:ext cx="7663848" cy="299967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855406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Investment risks</a:t>
            </a:r>
            <a:endParaRPr lang="en-US" sz="3600" dirty="0">
              <a:cs typeface="B Mitra" panose="00000400000000000000" pitchFamily="2" charset="-78"/>
            </a:endParaRPr>
          </a:p>
        </p:txBody>
      </p:sp>
      <p:graphicFrame>
        <p:nvGraphicFramePr>
          <p:cNvPr id="9" name="Chart 8"/>
          <p:cNvGraphicFramePr>
            <a:graphicFrameLocks/>
          </p:cNvGraphicFramePr>
          <p:nvPr>
            <p:extLst>
              <p:ext uri="{D42A27DB-BD31-4B8C-83A1-F6EECF244321}">
                <p14:modId xmlns:p14="http://schemas.microsoft.com/office/powerpoint/2010/main" val="1518618412"/>
              </p:ext>
            </p:extLst>
          </p:nvPr>
        </p:nvGraphicFramePr>
        <p:xfrm>
          <a:off x="802889" y="2263698"/>
          <a:ext cx="7738946" cy="442703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82922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600" dirty="0" smtClean="0">
                <a:cs typeface="B Mitra" panose="00000400000000000000" pitchFamily="2" charset="-78"/>
              </a:rPr>
              <a:t>Investment risks</a:t>
            </a:r>
            <a:endParaRPr lang="en-US" sz="36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a:bodyPr>
          <a:lstStyle/>
          <a:p>
            <a:pPr>
              <a:lnSpc>
                <a:spcPct val="300000"/>
              </a:lnSpc>
            </a:pPr>
            <a:r>
              <a:rPr lang="en-US" sz="2400" dirty="0" smtClean="0"/>
              <a:t>Lack of hedging instruments like futures market</a:t>
            </a:r>
          </a:p>
          <a:p>
            <a:pPr>
              <a:lnSpc>
                <a:spcPct val="300000"/>
              </a:lnSpc>
            </a:pPr>
            <a:r>
              <a:rPr lang="en-US" sz="2400" dirty="0"/>
              <a:t>N</a:t>
            </a:r>
            <a:r>
              <a:rPr lang="en-US" sz="2400" dirty="0" smtClean="0"/>
              <a:t>o rating agency for the corporations and financial products</a:t>
            </a:r>
          </a:p>
          <a:p>
            <a:pPr>
              <a:lnSpc>
                <a:spcPct val="300000"/>
              </a:lnSpc>
            </a:pPr>
            <a:endParaRPr lang="en-US" sz="2400" dirty="0" smtClean="0"/>
          </a:p>
          <a:p>
            <a:pPr>
              <a:lnSpc>
                <a:spcPct val="300000"/>
              </a:lnSpc>
            </a:pPr>
            <a:endParaRPr lang="en-US" sz="2400" dirty="0" smtClean="0"/>
          </a:p>
        </p:txBody>
      </p:sp>
    </p:spTree>
    <p:extLst>
      <p:ext uri="{BB962C8B-B14F-4D97-AF65-F5344CB8AC3E}">
        <p14:creationId xmlns:p14="http://schemas.microsoft.com/office/powerpoint/2010/main" val="23305806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400" dirty="0" smtClean="0">
                <a:cs typeface="B Mitra" panose="00000400000000000000" pitchFamily="2" charset="-78"/>
              </a:rPr>
              <a:t>Twisted Socioeconomics features</a:t>
            </a:r>
            <a:endParaRPr lang="en-US" sz="34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a:bodyPr>
          <a:lstStyle/>
          <a:p>
            <a:pPr>
              <a:lnSpc>
                <a:spcPct val="150000"/>
              </a:lnSpc>
            </a:pPr>
            <a:r>
              <a:rPr lang="en-US" sz="2400" dirty="0" smtClean="0"/>
              <a:t>Numerous regulations</a:t>
            </a:r>
          </a:p>
          <a:p>
            <a:pPr>
              <a:lnSpc>
                <a:spcPct val="150000"/>
              </a:lnSpc>
            </a:pPr>
            <a:r>
              <a:rPr lang="en-US" sz="2400" dirty="0" smtClean="0"/>
              <a:t>More serious taxing in the upcoming years</a:t>
            </a:r>
          </a:p>
          <a:p>
            <a:pPr>
              <a:lnSpc>
                <a:spcPct val="150000"/>
              </a:lnSpc>
            </a:pPr>
            <a:r>
              <a:rPr lang="en-US" sz="2400" dirty="0" smtClean="0"/>
              <a:t>More Serious money laundry regulation</a:t>
            </a:r>
          </a:p>
          <a:p>
            <a:pPr>
              <a:lnSpc>
                <a:spcPct val="150000"/>
              </a:lnSpc>
            </a:pPr>
            <a:endParaRPr lang="en-US" sz="2400" dirty="0" smtClean="0"/>
          </a:p>
          <a:p>
            <a:pPr>
              <a:lnSpc>
                <a:spcPct val="150000"/>
              </a:lnSpc>
            </a:pPr>
            <a:endParaRPr lang="en-US" sz="2400" dirty="0" smtClean="0"/>
          </a:p>
        </p:txBody>
      </p:sp>
    </p:spTree>
    <p:extLst>
      <p:ext uri="{BB962C8B-B14F-4D97-AF65-F5344CB8AC3E}">
        <p14:creationId xmlns:p14="http://schemas.microsoft.com/office/powerpoint/2010/main" val="40035964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400" dirty="0" smtClean="0">
                <a:cs typeface="B Mitra" panose="00000400000000000000" pitchFamily="2" charset="-78"/>
              </a:rPr>
              <a:t>Tips</a:t>
            </a:r>
            <a:endParaRPr lang="en-US" sz="34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a:bodyPr>
          <a:lstStyle/>
          <a:p>
            <a:pPr>
              <a:lnSpc>
                <a:spcPct val="150000"/>
              </a:lnSpc>
            </a:pPr>
            <a:r>
              <a:rPr lang="en-US" sz="2400" dirty="0" smtClean="0"/>
              <a:t>Selecting a credible local partner.</a:t>
            </a:r>
          </a:p>
          <a:p>
            <a:pPr>
              <a:lnSpc>
                <a:spcPct val="150000"/>
              </a:lnSpc>
            </a:pPr>
            <a:r>
              <a:rPr lang="en-US" sz="2400" dirty="0" smtClean="0"/>
              <a:t>Preparing decent business models.</a:t>
            </a:r>
          </a:p>
          <a:p>
            <a:pPr>
              <a:lnSpc>
                <a:spcPct val="150000"/>
              </a:lnSpc>
            </a:pPr>
            <a:r>
              <a:rPr lang="en-US" sz="2400" dirty="0" smtClean="0"/>
              <a:t>Partially financing is a key factor for higher chances to have projects in Iran.</a:t>
            </a:r>
          </a:p>
          <a:p>
            <a:pPr>
              <a:lnSpc>
                <a:spcPct val="150000"/>
              </a:lnSpc>
            </a:pPr>
            <a:r>
              <a:rPr lang="en-US" sz="2400" dirty="0" smtClean="0"/>
              <a:t>Real Estate recession and Real Estate Bubble is still on, so this should be included in </a:t>
            </a:r>
            <a:r>
              <a:rPr lang="en-US" sz="2400" smtClean="0"/>
              <a:t>making investment decision </a:t>
            </a:r>
            <a:r>
              <a:rPr lang="en-US" sz="2400" dirty="0" smtClean="0"/>
              <a:t>on real estate in Iran.</a:t>
            </a:r>
          </a:p>
        </p:txBody>
      </p:sp>
    </p:spTree>
    <p:extLst>
      <p:ext uri="{BB962C8B-B14F-4D97-AF65-F5344CB8AC3E}">
        <p14:creationId xmlns:p14="http://schemas.microsoft.com/office/powerpoint/2010/main" val="248189241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400" dirty="0" smtClean="0">
                <a:cs typeface="B Mitra" panose="00000400000000000000" pitchFamily="2" charset="-78"/>
              </a:rPr>
              <a:t>Tips</a:t>
            </a:r>
            <a:endParaRPr lang="en-US" sz="34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fontScale="92500" lnSpcReduction="20000"/>
          </a:bodyPr>
          <a:lstStyle/>
          <a:p>
            <a:pPr>
              <a:lnSpc>
                <a:spcPct val="150000"/>
              </a:lnSpc>
            </a:pPr>
            <a:r>
              <a:rPr lang="en-US" sz="2400" dirty="0" smtClean="0"/>
              <a:t>Governors and mayors are extremely optimistic about all the projects in their region, but there must be a detailed evaluation of those business plans.</a:t>
            </a:r>
          </a:p>
          <a:p>
            <a:pPr>
              <a:lnSpc>
                <a:spcPct val="150000"/>
              </a:lnSpc>
            </a:pPr>
            <a:r>
              <a:rPr lang="en-US" sz="2400" dirty="0" smtClean="0"/>
              <a:t>Overall banking situation is not good mainly because of dominant high interest rates and the bulk of toxic assets. So choosing the right bank to buy into or to work with is a difficult decision to make.</a:t>
            </a:r>
          </a:p>
          <a:p>
            <a:pPr>
              <a:lnSpc>
                <a:spcPct val="150000"/>
              </a:lnSpc>
            </a:pPr>
            <a:r>
              <a:rPr lang="en-US" sz="2400" dirty="0" smtClean="0"/>
              <a:t>Government of Iran owes almost nothing to the world, and its credit standing is high and you can count on it, if working with the Government.</a:t>
            </a:r>
          </a:p>
        </p:txBody>
      </p:sp>
    </p:spTree>
    <p:extLst>
      <p:ext uri="{BB962C8B-B14F-4D97-AF65-F5344CB8AC3E}">
        <p14:creationId xmlns:p14="http://schemas.microsoft.com/office/powerpoint/2010/main" val="3208505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4000" dirty="0" smtClean="0">
                <a:cs typeface="B Mitra" panose="00000400000000000000" pitchFamily="2" charset="-78"/>
              </a:rPr>
              <a:t>Inflation rates</a:t>
            </a:r>
            <a:endParaRPr lang="en-US" sz="4000" dirty="0">
              <a:cs typeface="B Mitra" panose="00000400000000000000" pitchFamily="2" charset="-78"/>
            </a:endParaRPr>
          </a:p>
        </p:txBody>
      </p:sp>
      <p:graphicFrame>
        <p:nvGraphicFramePr>
          <p:cNvPr id="5" name="Chart 4"/>
          <p:cNvGraphicFramePr>
            <a:graphicFrameLocks/>
          </p:cNvGraphicFramePr>
          <p:nvPr>
            <p:extLst>
              <p:ext uri="{D42A27DB-BD31-4B8C-83A1-F6EECF244321}">
                <p14:modId xmlns:p14="http://schemas.microsoft.com/office/powerpoint/2010/main" val="1782730683"/>
              </p:ext>
            </p:extLst>
          </p:nvPr>
        </p:nvGraphicFramePr>
        <p:xfrm>
          <a:off x="1304692" y="2135457"/>
          <a:ext cx="6824547" cy="41872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2291650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sz="3400" dirty="0" smtClean="0">
                <a:cs typeface="B Mitra" panose="00000400000000000000" pitchFamily="2" charset="-78"/>
              </a:rPr>
              <a:t>Tips</a:t>
            </a:r>
            <a:endParaRPr lang="en-US" sz="3400" dirty="0">
              <a:cs typeface="B Mitra" panose="00000400000000000000" pitchFamily="2" charset="-78"/>
            </a:endParaRPr>
          </a:p>
        </p:txBody>
      </p:sp>
      <p:sp>
        <p:nvSpPr>
          <p:cNvPr id="3" name="Content Placeholder 2"/>
          <p:cNvSpPr>
            <a:spLocks noGrp="1"/>
          </p:cNvSpPr>
          <p:nvPr>
            <p:ph idx="1"/>
          </p:nvPr>
        </p:nvSpPr>
        <p:spPr>
          <a:xfrm>
            <a:off x="435895" y="2180497"/>
            <a:ext cx="8272211" cy="4443327"/>
          </a:xfrm>
        </p:spPr>
        <p:txBody>
          <a:bodyPr anchor="t">
            <a:normAutofit/>
          </a:bodyPr>
          <a:lstStyle/>
          <a:p>
            <a:pPr>
              <a:lnSpc>
                <a:spcPct val="150000"/>
              </a:lnSpc>
            </a:pPr>
            <a:r>
              <a:rPr lang="en-US" sz="2400" dirty="0" smtClean="0"/>
              <a:t>Iran</a:t>
            </a:r>
            <a:r>
              <a:rPr lang="en-US" sz="2400" dirty="0"/>
              <a:t> </a:t>
            </a:r>
            <a:r>
              <a:rPr lang="en-US" sz="2400" dirty="0" smtClean="0"/>
              <a:t>is not a member of  WTO yet, and the Government discourages import of </a:t>
            </a:r>
            <a:r>
              <a:rPr lang="en-US" sz="2400" smtClean="0"/>
              <a:t>end goods </a:t>
            </a:r>
            <a:r>
              <a:rPr lang="en-US" sz="2400" dirty="0" smtClean="0"/>
              <a:t>and services. Setting up assembly line is a way around it. Tariffs are high, so it is recommended to produce inside the Country.</a:t>
            </a:r>
          </a:p>
          <a:p>
            <a:pPr>
              <a:lnSpc>
                <a:spcPct val="150000"/>
              </a:lnSpc>
            </a:pPr>
            <a:r>
              <a:rPr lang="en-US" sz="2400" dirty="0" smtClean="0"/>
              <a:t>Learn about subsidy structures; businesses like electricity are not based on market economy. </a:t>
            </a:r>
          </a:p>
          <a:p>
            <a:pPr>
              <a:lnSpc>
                <a:spcPct val="150000"/>
              </a:lnSpc>
            </a:pPr>
            <a:endParaRPr lang="en-US" sz="2400" dirty="0" smtClean="0"/>
          </a:p>
          <a:p>
            <a:pPr>
              <a:lnSpc>
                <a:spcPct val="150000"/>
              </a:lnSpc>
            </a:pPr>
            <a:endParaRPr lang="en-US" sz="2400" dirty="0" smtClean="0"/>
          </a:p>
          <a:p>
            <a:pPr>
              <a:lnSpc>
                <a:spcPct val="150000"/>
              </a:lnSpc>
            </a:pPr>
            <a:endParaRPr lang="en-US" sz="2400" dirty="0" smtClean="0"/>
          </a:p>
        </p:txBody>
      </p:sp>
    </p:spTree>
    <p:extLst>
      <p:ext uri="{BB962C8B-B14F-4D97-AF65-F5344CB8AC3E}">
        <p14:creationId xmlns:p14="http://schemas.microsoft.com/office/powerpoint/2010/main" val="5506644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4000" dirty="0" smtClean="0">
                <a:cs typeface="B Mitra" panose="00000400000000000000" pitchFamily="2" charset="-78"/>
              </a:rPr>
              <a:t>Last  Two years inflation</a:t>
            </a:r>
            <a:endParaRPr lang="en-US" sz="4000" dirty="0">
              <a:cs typeface="B Mitra" panose="00000400000000000000" pitchFamily="2" charset="-78"/>
            </a:endParaRPr>
          </a:p>
        </p:txBody>
      </p:sp>
      <p:graphicFrame>
        <p:nvGraphicFramePr>
          <p:cNvPr id="5" name="Chart 4"/>
          <p:cNvGraphicFramePr>
            <a:graphicFrameLocks/>
          </p:cNvGraphicFramePr>
          <p:nvPr>
            <p:extLst/>
          </p:nvPr>
        </p:nvGraphicFramePr>
        <p:xfrm>
          <a:off x="993456" y="2246970"/>
          <a:ext cx="6879306" cy="42095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65023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4000" dirty="0" smtClean="0">
                <a:cs typeface="B Mitra" panose="00000400000000000000" pitchFamily="2" charset="-78"/>
              </a:rPr>
              <a:t>Real GDP shrinkage</a:t>
            </a:r>
            <a:endParaRPr lang="en-US" sz="4000" dirty="0">
              <a:cs typeface="B Mitra" panose="00000400000000000000" pitchFamily="2" charset="-78"/>
            </a:endParaRPr>
          </a:p>
        </p:txBody>
      </p:sp>
      <p:graphicFrame>
        <p:nvGraphicFramePr>
          <p:cNvPr id="4" name="Chart 3"/>
          <p:cNvGraphicFramePr>
            <a:graphicFrameLocks/>
          </p:cNvGraphicFramePr>
          <p:nvPr>
            <p:extLst>
              <p:ext uri="{D42A27DB-BD31-4B8C-83A1-F6EECF244321}">
                <p14:modId xmlns:p14="http://schemas.microsoft.com/office/powerpoint/2010/main" val="1105326487"/>
              </p:ext>
            </p:extLst>
          </p:nvPr>
        </p:nvGraphicFramePr>
        <p:xfrm>
          <a:off x="605262" y="2124307"/>
          <a:ext cx="7557430" cy="44437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969905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4000" dirty="0" smtClean="0">
                <a:cs typeface="B Mitra" panose="00000400000000000000" pitchFamily="2" charset="-78"/>
              </a:rPr>
              <a:t>Real GDP Growth rates</a:t>
            </a:r>
            <a:endParaRPr lang="en-US" sz="4000" dirty="0">
              <a:cs typeface="B Mitra" panose="00000400000000000000" pitchFamily="2" charset="-78"/>
            </a:endParaRPr>
          </a:p>
        </p:txBody>
      </p:sp>
      <p:graphicFrame>
        <p:nvGraphicFramePr>
          <p:cNvPr id="6" name="Chart 4"/>
          <p:cNvGraphicFramePr>
            <a:graphicFrameLocks/>
          </p:cNvGraphicFramePr>
          <p:nvPr>
            <p:extLst>
              <p:ext uri="{D42A27DB-BD31-4B8C-83A1-F6EECF244321}">
                <p14:modId xmlns:p14="http://schemas.microsoft.com/office/powerpoint/2010/main" val="3584022156"/>
              </p:ext>
            </p:extLst>
          </p:nvPr>
        </p:nvGraphicFramePr>
        <p:xfrm>
          <a:off x="925512" y="2267183"/>
          <a:ext cx="7292975" cy="4041775"/>
        </p:xfrm>
        <a:graphic>
          <a:graphicData uri="http://schemas.openxmlformats.org/presentationml/2006/ole">
            <mc:AlternateContent xmlns:mc="http://schemas.openxmlformats.org/markup-compatibility/2006">
              <mc:Choice xmlns:v="urn:schemas-microsoft-com:vml" Requires="v">
                <p:oleObj spid="_x0000_s1080" name="Worksheet" r:id="rId3" imgW="5595057" imgH="3309387" progId="Excel.Sheet.8">
                  <p:embed/>
                </p:oleObj>
              </mc:Choice>
              <mc:Fallback>
                <p:oleObj name="Worksheet" r:id="rId3" imgW="5595057" imgH="3309387" progId="Excel.Sheet.8">
                  <p:embed/>
                  <p:pic>
                    <p:nvPicPr>
                      <p:cNvPr id="0" name=""/>
                      <p:cNvPicPr>
                        <a:picLocks noChangeArrowheads="1"/>
                      </p:cNvPicPr>
                      <p:nvPr/>
                    </p:nvPicPr>
                    <p:blipFill>
                      <a:blip r:embed="rId4"/>
                      <a:srcRect/>
                      <a:stretch>
                        <a:fillRect/>
                      </a:stretch>
                    </p:blipFill>
                    <p:spPr bwMode="auto">
                      <a:xfrm>
                        <a:off x="925512" y="2267183"/>
                        <a:ext cx="7292975" cy="4041775"/>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183635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l"/>
            <a:r>
              <a:rPr lang="en-US" sz="4000" dirty="0" smtClean="0">
                <a:cs typeface="B Mitra" panose="00000400000000000000" pitchFamily="2" charset="-78"/>
              </a:rPr>
              <a:t>Recession</a:t>
            </a:r>
            <a:endParaRPr lang="en-US" sz="4000" dirty="0">
              <a:cs typeface="B Mitra" panose="00000400000000000000" pitchFamily="2" charset="-78"/>
            </a:endParaRPr>
          </a:p>
        </p:txBody>
      </p:sp>
      <p:sp>
        <p:nvSpPr>
          <p:cNvPr id="3" name="Content Placeholder 2"/>
          <p:cNvSpPr>
            <a:spLocks noGrp="1"/>
          </p:cNvSpPr>
          <p:nvPr>
            <p:ph idx="1"/>
          </p:nvPr>
        </p:nvSpPr>
        <p:spPr/>
        <p:txBody>
          <a:bodyPr anchor="t">
            <a:normAutofit/>
          </a:bodyPr>
          <a:lstStyle/>
          <a:p>
            <a:r>
              <a:rPr lang="en-US" sz="3200" dirty="0" smtClean="0"/>
              <a:t>Recession in recent years dominated the economy mainly because of two reasons:</a:t>
            </a:r>
          </a:p>
          <a:p>
            <a:pPr marL="666900" lvl="1" indent="-342900">
              <a:lnSpc>
                <a:spcPct val="200000"/>
              </a:lnSpc>
              <a:buFont typeface="+mj-lt"/>
              <a:buAutoNum type="arabicPeriod"/>
            </a:pPr>
            <a:r>
              <a:rPr lang="en-US" sz="2800" dirty="0" smtClean="0"/>
              <a:t>Negative Aggregate Demand Shock</a:t>
            </a:r>
          </a:p>
          <a:p>
            <a:pPr marL="666900" lvl="1" indent="-342900">
              <a:lnSpc>
                <a:spcPct val="200000"/>
              </a:lnSpc>
              <a:buFont typeface="+mj-lt"/>
              <a:buAutoNum type="arabicPeriod"/>
            </a:pPr>
            <a:r>
              <a:rPr lang="en-US" sz="2800" dirty="0" smtClean="0"/>
              <a:t>Credit Crunch</a:t>
            </a:r>
          </a:p>
          <a:p>
            <a:pPr marL="666900" lvl="1" indent="-342900">
              <a:buFont typeface="+mj-lt"/>
              <a:buAutoNum type="arabicPeriod"/>
            </a:pPr>
            <a:endParaRPr lang="en-US" sz="2800" dirty="0"/>
          </a:p>
        </p:txBody>
      </p:sp>
    </p:spTree>
    <p:extLst>
      <p:ext uri="{BB962C8B-B14F-4D97-AF65-F5344CB8AC3E}">
        <p14:creationId xmlns:p14="http://schemas.microsoft.com/office/powerpoint/2010/main" val="3459014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pPr algn="l"/>
            <a:r>
              <a:rPr lang="en-US" sz="3600" dirty="0" smtClean="0">
                <a:cs typeface="B Mitra" panose="00000400000000000000" pitchFamily="2" charset="-78"/>
              </a:rPr>
              <a:t>Nominal budget vs. real budget</a:t>
            </a:r>
            <a:endParaRPr lang="en-US" sz="3600" dirty="0">
              <a:cs typeface="B Mitra" panose="00000400000000000000" pitchFamily="2" charset="-78"/>
            </a:endParaRPr>
          </a:p>
        </p:txBody>
      </p:sp>
      <p:graphicFrame>
        <p:nvGraphicFramePr>
          <p:cNvPr id="4" name="Chart 3"/>
          <p:cNvGraphicFramePr>
            <a:graphicFrameLocks/>
          </p:cNvGraphicFramePr>
          <p:nvPr>
            <p:extLst/>
          </p:nvPr>
        </p:nvGraphicFramePr>
        <p:xfrm>
          <a:off x="435893" y="2019919"/>
          <a:ext cx="7894067" cy="44254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55076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Autofit/>
          </a:bodyPr>
          <a:lstStyle/>
          <a:p>
            <a:r>
              <a:rPr lang="en-US" dirty="0">
                <a:cs typeface="B Mitra" panose="00000400000000000000" pitchFamily="2" charset="-78"/>
              </a:rPr>
              <a:t>General government net </a:t>
            </a:r>
            <a:r>
              <a:rPr lang="en-US" dirty="0" smtClean="0">
                <a:cs typeface="B Mitra" panose="00000400000000000000" pitchFamily="2" charset="-78"/>
              </a:rPr>
              <a:t>lending/borrowing</a:t>
            </a:r>
            <a:endParaRPr lang="en-US" dirty="0">
              <a:cs typeface="B Mitra" panose="00000400000000000000" pitchFamily="2" charset="-78"/>
            </a:endParaRPr>
          </a:p>
        </p:txBody>
      </p:sp>
      <p:graphicFrame>
        <p:nvGraphicFramePr>
          <p:cNvPr id="5" name="Chart 4"/>
          <p:cNvGraphicFramePr/>
          <p:nvPr>
            <p:extLst/>
          </p:nvPr>
        </p:nvGraphicFramePr>
        <p:xfrm>
          <a:off x="825190" y="1911389"/>
          <a:ext cx="7302075" cy="460092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99014695"/>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Dividend">
  <a:themeElements>
    <a:clrScheme name="Custom 4">
      <a:dk1>
        <a:srgbClr val="000000"/>
      </a:dk1>
      <a:lt1>
        <a:sysClr val="window" lastClr="FFFFFF"/>
      </a:lt1>
      <a:dk2>
        <a:srgbClr val="5E5E5E"/>
      </a:dk2>
      <a:lt2>
        <a:srgbClr val="DDDDDD"/>
      </a:lt2>
      <a:accent1>
        <a:srgbClr val="6E6E6E"/>
      </a:accent1>
      <a:accent2>
        <a:srgbClr val="F69200"/>
      </a:accent2>
      <a:accent3>
        <a:srgbClr val="F69200"/>
      </a:accent3>
      <a:accent4>
        <a:srgbClr val="838383"/>
      </a:accent4>
      <a:accent5>
        <a:srgbClr val="FEC306"/>
      </a:accent5>
      <a:accent6>
        <a:srgbClr val="DF5327"/>
      </a:accent6>
      <a:hlink>
        <a:srgbClr val="F59E00"/>
      </a:hlink>
      <a:folHlink>
        <a:srgbClr val="B2B2B2"/>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Override>
</file>

<file path=docProps/app.xml><?xml version="1.0" encoding="utf-8"?>
<Properties xmlns="http://schemas.openxmlformats.org/officeDocument/2006/extended-properties" xmlns:vt="http://schemas.openxmlformats.org/officeDocument/2006/docPropsVTypes">
  <Template>Retrospect</Template>
  <TotalTime>1561</TotalTime>
  <Words>511</Words>
  <Application>Microsoft Office PowerPoint</Application>
  <PresentationFormat>On-screen Show (4:3)</PresentationFormat>
  <Paragraphs>87</Paragraphs>
  <Slides>30</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7" baseType="lpstr">
      <vt:lpstr>B Mitra</vt:lpstr>
      <vt:lpstr>Calibri</vt:lpstr>
      <vt:lpstr>Gill Sans MT</vt:lpstr>
      <vt:lpstr>Times New Roman</vt:lpstr>
      <vt:lpstr>Wingdings 2</vt:lpstr>
      <vt:lpstr>Dividend</vt:lpstr>
      <vt:lpstr>Worksheet</vt:lpstr>
      <vt:lpstr>Frankfurt  18th euro finance week</vt:lpstr>
      <vt:lpstr>Current economical situation</vt:lpstr>
      <vt:lpstr>Inflation rates</vt:lpstr>
      <vt:lpstr>Last  Two years inflation</vt:lpstr>
      <vt:lpstr>Real GDP shrinkage</vt:lpstr>
      <vt:lpstr>Real GDP Growth rates</vt:lpstr>
      <vt:lpstr>Recession</vt:lpstr>
      <vt:lpstr>Nominal budget vs. real budget</vt:lpstr>
      <vt:lpstr>General government net lending/borrowing</vt:lpstr>
      <vt:lpstr>General government gross debt </vt:lpstr>
      <vt:lpstr>Credit Crunch</vt:lpstr>
      <vt:lpstr>Asset and equity of Iranian banks</vt:lpstr>
      <vt:lpstr>Credit Crunch</vt:lpstr>
      <vt:lpstr>Domestic credit to private sector </vt:lpstr>
      <vt:lpstr>Real interest rate</vt:lpstr>
      <vt:lpstr>Bank sector Claims to gdp (percent)</vt:lpstr>
      <vt:lpstr>Income per capita growth rate (percent)</vt:lpstr>
      <vt:lpstr>Household size</vt:lpstr>
      <vt:lpstr>Unemployment rates</vt:lpstr>
      <vt:lpstr>Active labor</vt:lpstr>
      <vt:lpstr>Number of working force in families</vt:lpstr>
      <vt:lpstr>Investment opportunities in different areas</vt:lpstr>
      <vt:lpstr>Financing Methods</vt:lpstr>
      <vt:lpstr>Investment risks</vt:lpstr>
      <vt:lpstr>Investment risks</vt:lpstr>
      <vt:lpstr>Investment risks</vt:lpstr>
      <vt:lpstr>Twisted Socioeconomics features</vt:lpstr>
      <vt:lpstr>Tips</vt:lpstr>
      <vt:lpstr>Tips</vt:lpstr>
      <vt:lpstr>Tips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Sasan</dc:creator>
  <cp:lastModifiedBy>Hossein Abdoh Tabrizi</cp:lastModifiedBy>
  <cp:revision>145</cp:revision>
  <dcterms:created xsi:type="dcterms:W3CDTF">2015-06-04T11:35:51Z</dcterms:created>
  <dcterms:modified xsi:type="dcterms:W3CDTF">2015-11-18T14:25:14Z</dcterms:modified>
</cp:coreProperties>
</file>