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s/slide89.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94"/>
  </p:notesMasterIdLst>
  <p:handoutMasterIdLst>
    <p:handoutMasterId r:id="rId95"/>
  </p:handoutMasterIdLst>
  <p:sldIdLst>
    <p:sldId id="268" r:id="rId2"/>
    <p:sldId id="263" r:id="rId3"/>
    <p:sldId id="257" r:id="rId4"/>
    <p:sldId id="273" r:id="rId5"/>
    <p:sldId id="274" r:id="rId6"/>
    <p:sldId id="275" r:id="rId7"/>
    <p:sldId id="276" r:id="rId8"/>
    <p:sldId id="277" r:id="rId9"/>
    <p:sldId id="278" r:id="rId10"/>
    <p:sldId id="346" r:id="rId11"/>
    <p:sldId id="265" r:id="rId12"/>
    <p:sldId id="347" r:id="rId13"/>
    <p:sldId id="348" r:id="rId14"/>
    <p:sldId id="350" r:id="rId15"/>
    <p:sldId id="256" r:id="rId16"/>
    <p:sldId id="343" r:id="rId17"/>
    <p:sldId id="258" r:id="rId18"/>
    <p:sldId id="259" r:id="rId19"/>
    <p:sldId id="279" r:id="rId20"/>
    <p:sldId id="280" r:id="rId21"/>
    <p:sldId id="281" r:id="rId22"/>
    <p:sldId id="344" r:id="rId23"/>
    <p:sldId id="349" r:id="rId24"/>
    <p:sldId id="282" r:id="rId25"/>
    <p:sldId id="345" r:id="rId26"/>
    <p:sldId id="283" r:id="rId27"/>
    <p:sldId id="284" r:id="rId28"/>
    <p:sldId id="270" r:id="rId29"/>
    <p:sldId id="260" r:id="rId30"/>
    <p:sldId id="261" r:id="rId31"/>
    <p:sldId id="262" r:id="rId32"/>
    <p:sldId id="266" r:id="rId33"/>
    <p:sldId id="267" r:id="rId34"/>
    <p:sldId id="269" r:id="rId35"/>
    <p:sldId id="271"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 id="318" r:id="rId69"/>
    <p:sldId id="319" r:id="rId70"/>
    <p:sldId id="320" r:id="rId71"/>
    <p:sldId id="321" r:id="rId72"/>
    <p:sldId id="322" r:id="rId73"/>
    <p:sldId id="323" r:id="rId74"/>
    <p:sldId id="324" r:id="rId75"/>
    <p:sldId id="325" r:id="rId76"/>
    <p:sldId id="326" r:id="rId77"/>
    <p:sldId id="327" r:id="rId78"/>
    <p:sldId id="328" r:id="rId79"/>
    <p:sldId id="329" r:id="rId80"/>
    <p:sldId id="330" r:id="rId81"/>
    <p:sldId id="331" r:id="rId82"/>
    <p:sldId id="332" r:id="rId83"/>
    <p:sldId id="333" r:id="rId84"/>
    <p:sldId id="334" r:id="rId85"/>
    <p:sldId id="335" r:id="rId86"/>
    <p:sldId id="336" r:id="rId87"/>
    <p:sldId id="337" r:id="rId88"/>
    <p:sldId id="338" r:id="rId89"/>
    <p:sldId id="339" r:id="rId90"/>
    <p:sldId id="340" r:id="rId91"/>
    <p:sldId id="341" r:id="rId92"/>
    <p:sldId id="342" r:id="rId93"/>
  </p:sldIdLst>
  <p:sldSz cx="9144000" cy="6858000" type="screen4x3"/>
  <p:notesSz cx="6858000" cy="9077325"/>
  <p:defaultTextStyle>
    <a:defPPr>
      <a:defRPr lang="en-US"/>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51" autoAdjust="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39939" name="Rectangle 3"/>
          <p:cNvSpPr>
            <a:spLocks noGrp="1" noChangeArrowheads="1"/>
          </p:cNvSpPr>
          <p:nvPr>
            <p:ph type="dt" sz="quarter" idx="1"/>
          </p:nvPr>
        </p:nvSpPr>
        <p:spPr bwMode="auto">
          <a:xfrm>
            <a:off x="3884613"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9940" name="Rectangle 4"/>
          <p:cNvSpPr>
            <a:spLocks noGrp="1" noChangeArrowheads="1"/>
          </p:cNvSpPr>
          <p:nvPr>
            <p:ph type="ftr" sz="quarter" idx="2"/>
          </p:nvPr>
        </p:nvSpPr>
        <p:spPr bwMode="auto">
          <a:xfrm>
            <a:off x="0" y="862171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39941" name="Rectangle 5"/>
          <p:cNvSpPr>
            <a:spLocks noGrp="1" noChangeArrowheads="1"/>
          </p:cNvSpPr>
          <p:nvPr>
            <p:ph type="sldNum" sz="quarter" idx="3"/>
          </p:nvPr>
        </p:nvSpPr>
        <p:spPr bwMode="auto">
          <a:xfrm>
            <a:off x="3884613" y="862171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fld id="{7A69C867-167F-4EE2-A36C-6804490BBFF1}" type="slidenum">
              <a:rPr lang="ar-SA"/>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23555" name="Rectangle 3"/>
          <p:cNvSpPr>
            <a:spLocks noGrp="1" noChangeArrowheads="1"/>
          </p:cNvSpPr>
          <p:nvPr>
            <p:ph type="dt" idx="1"/>
          </p:nvPr>
        </p:nvSpPr>
        <p:spPr bwMode="auto">
          <a:xfrm>
            <a:off x="3884613"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92164" name="Rectangle 4"/>
          <p:cNvSpPr>
            <a:spLocks noGrp="1" noRot="1" noChangeAspect="1" noChangeArrowheads="1" noTextEdit="1"/>
          </p:cNvSpPr>
          <p:nvPr>
            <p:ph type="sldImg" idx="2"/>
          </p:nvPr>
        </p:nvSpPr>
        <p:spPr bwMode="auto">
          <a:xfrm>
            <a:off x="1160463" y="681038"/>
            <a:ext cx="4538662" cy="3403600"/>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685800" y="4311650"/>
            <a:ext cx="5486400" cy="40846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558" name="Rectangle 6"/>
          <p:cNvSpPr>
            <a:spLocks noGrp="1" noChangeArrowheads="1"/>
          </p:cNvSpPr>
          <p:nvPr>
            <p:ph type="ftr" sz="quarter" idx="4"/>
          </p:nvPr>
        </p:nvSpPr>
        <p:spPr bwMode="auto">
          <a:xfrm>
            <a:off x="0" y="862171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23559" name="Rectangle 7"/>
          <p:cNvSpPr>
            <a:spLocks noGrp="1" noChangeArrowheads="1"/>
          </p:cNvSpPr>
          <p:nvPr>
            <p:ph type="sldNum" sz="quarter" idx="5"/>
          </p:nvPr>
        </p:nvSpPr>
        <p:spPr bwMode="auto">
          <a:xfrm>
            <a:off x="3884613" y="862171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fld id="{A52E30DA-F6FA-437B-894D-D3A0B6794E75}"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2C508DC8-53B1-4B7F-9FBF-34386207552E}" type="slidenum">
              <a:rPr lang="ar-SA"/>
              <a:pPr/>
              <a:t>2</a:t>
            </a:fld>
            <a:endParaRPr 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p:spPr>
        <p:txBody>
          <a:bodyPr/>
          <a:lstStyle/>
          <a:p>
            <a:pPr eaLnBrk="1" hangingPunct="1"/>
            <a:endParaRPr lang="en-US" smtClean="0"/>
          </a:p>
        </p:txBody>
      </p:sp>
      <p:sp>
        <p:nvSpPr>
          <p:cNvPr id="102404" name="Slide Number Placeholder 3"/>
          <p:cNvSpPr>
            <a:spLocks noGrp="1"/>
          </p:cNvSpPr>
          <p:nvPr>
            <p:ph type="sldNum" sz="quarter" idx="5"/>
          </p:nvPr>
        </p:nvSpPr>
        <p:spPr>
          <a:noFill/>
        </p:spPr>
        <p:txBody>
          <a:bodyPr/>
          <a:lstStyle/>
          <a:p>
            <a:fld id="{005C5A2B-220E-43EA-B5F8-99D21BAED567}" type="slidenum">
              <a:rPr lang="ar-SA">
                <a:latin typeface="Arial" charset="0"/>
              </a:rPr>
              <a:pPr/>
              <a:t>26</a:t>
            </a:fld>
            <a:endParaRPr lang="en-US">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p:spPr>
        <p:txBody>
          <a:bodyPr/>
          <a:lstStyle/>
          <a:p>
            <a:pPr eaLnBrk="1" hangingPunct="1"/>
            <a:endParaRPr lang="en-US" smtClean="0"/>
          </a:p>
        </p:txBody>
      </p:sp>
      <p:sp>
        <p:nvSpPr>
          <p:cNvPr id="103428" name="Slide Number Placeholder 3"/>
          <p:cNvSpPr>
            <a:spLocks noGrp="1"/>
          </p:cNvSpPr>
          <p:nvPr>
            <p:ph type="sldNum" sz="quarter" idx="5"/>
          </p:nvPr>
        </p:nvSpPr>
        <p:spPr>
          <a:noFill/>
        </p:spPr>
        <p:txBody>
          <a:bodyPr/>
          <a:lstStyle/>
          <a:p>
            <a:fld id="{5E577F3B-AA0F-4185-8680-3DD7CDE1B39F}" type="slidenum">
              <a:rPr lang="ar-SA">
                <a:latin typeface="Arial" charset="0"/>
              </a:rPr>
              <a:pPr/>
              <a:t>27</a:t>
            </a:fld>
            <a:endParaRPr lang="en-US">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D9C37F5D-A8FA-4411-B164-72845AD66A7E}" type="slidenum">
              <a:rPr lang="ar-SA"/>
              <a:pPr/>
              <a:t>4</a:t>
            </a:fld>
            <a:endParaRPr 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xfrm>
            <a:off x="914400" y="4311650"/>
            <a:ext cx="5029200" cy="4084638"/>
          </a:xfrm>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A024E699-3250-4C03-99E2-544BAF6C4B27}" type="slidenum">
              <a:rPr lang="ar-SA"/>
              <a:pPr/>
              <a:t>5</a:t>
            </a:fld>
            <a:endParaRPr 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xfrm>
            <a:off x="914400" y="4311650"/>
            <a:ext cx="5029200" cy="4084638"/>
          </a:xfrm>
          <a:noFill/>
          <a:ln/>
        </p:spPr>
        <p:txBody>
          <a:bodyPr/>
          <a:lstStyle/>
          <a:p>
            <a:pPr eaLnBrk="1" hangingPunct="1"/>
            <a:endParaRPr lang="ko-KR" altLang="en-US" smtClean="0">
              <a:ea typeface="Gulim"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47F22B6A-A92B-49D1-BE92-D9C6724BE14E}" type="slidenum">
              <a:rPr lang="ar-SA"/>
              <a:pPr/>
              <a:t>6</a:t>
            </a:fld>
            <a:endParaRPr 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xfrm>
            <a:off x="914400" y="4311650"/>
            <a:ext cx="5029200" cy="4084638"/>
          </a:xfrm>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44C6EF34-3B5C-4CA5-87D4-CB697373DB3B}" type="slidenum">
              <a:rPr lang="ar-SA"/>
              <a:pPr/>
              <a:t>7</a:t>
            </a:fld>
            <a:endParaRPr lang="en-US"/>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14400" y="4311650"/>
            <a:ext cx="5029200" cy="4084638"/>
          </a:xfrm>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C6844F98-8F7B-472D-9D0E-29E3CB6930D9}" type="slidenum">
              <a:rPr lang="ar-SA"/>
              <a:pPr/>
              <a:t>8</a:t>
            </a:fld>
            <a:endParaRPr lang="en-US"/>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xfrm>
            <a:off x="914400" y="4311650"/>
            <a:ext cx="5029200" cy="4084638"/>
          </a:xfrm>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E99A6070-6F74-4E27-B791-DBF946D47E6F}" type="slidenum">
              <a:rPr lang="ar-SA"/>
              <a:pPr/>
              <a:t>9</a:t>
            </a:fld>
            <a:endParaRPr lang="en-US"/>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xfrm>
            <a:off x="914400" y="4311650"/>
            <a:ext cx="5029200" cy="4084638"/>
          </a:xfrm>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pPr eaLnBrk="1" hangingPunct="1"/>
            <a:endParaRPr lang="en-US" smtClean="0"/>
          </a:p>
        </p:txBody>
      </p:sp>
      <p:sp>
        <p:nvSpPr>
          <p:cNvPr id="100356" name="Slide Number Placeholder 3"/>
          <p:cNvSpPr>
            <a:spLocks noGrp="1"/>
          </p:cNvSpPr>
          <p:nvPr>
            <p:ph type="sldNum" sz="quarter" idx="5"/>
          </p:nvPr>
        </p:nvSpPr>
        <p:spPr>
          <a:noFill/>
        </p:spPr>
        <p:txBody>
          <a:bodyPr/>
          <a:lstStyle/>
          <a:p>
            <a:fld id="{C721CFA9-C0C8-483C-BFA4-DC1EC32F8772}" type="slidenum">
              <a:rPr lang="ar-SA">
                <a:latin typeface="Arial" charset="0"/>
              </a:rPr>
              <a:pPr/>
              <a:t>21</a:t>
            </a:fld>
            <a:endParaRPr lang="en-US">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p:spPr>
        <p:txBody>
          <a:bodyPr/>
          <a:lstStyle/>
          <a:p>
            <a:pPr eaLnBrk="1" hangingPunct="1"/>
            <a:endParaRPr lang="en-US" smtClean="0"/>
          </a:p>
        </p:txBody>
      </p:sp>
      <p:sp>
        <p:nvSpPr>
          <p:cNvPr id="101380" name="Slide Number Placeholder 3"/>
          <p:cNvSpPr>
            <a:spLocks noGrp="1"/>
          </p:cNvSpPr>
          <p:nvPr>
            <p:ph type="sldNum" sz="quarter" idx="5"/>
          </p:nvPr>
        </p:nvSpPr>
        <p:spPr>
          <a:noFill/>
        </p:spPr>
        <p:txBody>
          <a:bodyPr/>
          <a:lstStyle/>
          <a:p>
            <a:fld id="{FCED2ABA-63B1-4464-A583-87F03EB71DC3}" type="slidenum">
              <a:rPr lang="ar-SA">
                <a:latin typeface="Arial" charset="0"/>
              </a:rPr>
              <a:pPr/>
              <a:t>24</a:t>
            </a:fld>
            <a:endParaRPr 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ar-SA" smtClean="0"/>
              <a:t>نگاهی به امور مالی رفتاری</a:t>
            </a:r>
            <a:endParaRPr lang="en-US"/>
          </a:p>
        </p:txBody>
      </p:sp>
      <p:sp>
        <p:nvSpPr>
          <p:cNvPr id="6" name="Slide Number Placeholder 5"/>
          <p:cNvSpPr>
            <a:spLocks noGrp="1"/>
          </p:cNvSpPr>
          <p:nvPr>
            <p:ph type="sldNum" sz="quarter" idx="12"/>
          </p:nvPr>
        </p:nvSpPr>
        <p:spPr/>
        <p:txBody>
          <a:bodyPr/>
          <a:lstStyle/>
          <a:p>
            <a:pPr>
              <a:defRPr/>
            </a:pPr>
            <a:fld id="{6DB0708B-FDC4-4E92-ABB5-586A91846E65}" type="slidenum">
              <a:rPr lang="ar-SA"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ar-SA" smtClean="0"/>
              <a:t>نگاهی به امور مالی رفتاری</a:t>
            </a:r>
            <a:endParaRPr lang="en-US"/>
          </a:p>
        </p:txBody>
      </p:sp>
      <p:sp>
        <p:nvSpPr>
          <p:cNvPr id="6" name="Slide Number Placeholder 5"/>
          <p:cNvSpPr>
            <a:spLocks noGrp="1"/>
          </p:cNvSpPr>
          <p:nvPr>
            <p:ph type="sldNum" sz="quarter" idx="12"/>
          </p:nvPr>
        </p:nvSpPr>
        <p:spPr/>
        <p:txBody>
          <a:bodyPr/>
          <a:lstStyle/>
          <a:p>
            <a:pPr>
              <a:defRPr/>
            </a:pPr>
            <a:fld id="{65BD1451-A6D9-4E66-B2A3-CFE5435DCCFD}" type="slidenum">
              <a:rPr lang="ar-SA"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ar-SA" smtClean="0"/>
              <a:t>نگاهی به امور مالی رفتاری</a:t>
            </a:r>
            <a:endParaRPr lang="en-US"/>
          </a:p>
        </p:txBody>
      </p:sp>
      <p:sp>
        <p:nvSpPr>
          <p:cNvPr id="6" name="Slide Number Placeholder 5"/>
          <p:cNvSpPr>
            <a:spLocks noGrp="1"/>
          </p:cNvSpPr>
          <p:nvPr>
            <p:ph type="sldNum" sz="quarter" idx="12"/>
          </p:nvPr>
        </p:nvSpPr>
        <p:spPr/>
        <p:txBody>
          <a:bodyPr/>
          <a:lstStyle/>
          <a:p>
            <a:pPr>
              <a:defRPr/>
            </a:pPr>
            <a:fld id="{CB5A3BC0-D2AA-48DC-A513-94D568B2E908}" type="slidenum">
              <a:rPr lang="ar-SA"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00FCC2A2-752B-4FD3-8A6F-3375F875A83A}" type="slidenum">
              <a:rPr lang="ar-SA"/>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r>
              <a:rPr lang="ar-SA"/>
              <a:t>نگاهی به امور مالی رفتاری</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
          <p:cNvSpPr>
            <a:spLocks noGrp="1" noChangeArrowheads="1"/>
          </p:cNvSpPr>
          <p:nvPr>
            <p:ph type="dt" sz="half" idx="10"/>
          </p:nvPr>
        </p:nvSpPr>
        <p:spPr>
          <a:ln/>
        </p:spPr>
        <p:txBody>
          <a:bodyPr/>
          <a:lstStyle>
            <a:lvl1pPr>
              <a:defRPr/>
            </a:lvl1pPr>
          </a:lstStyle>
          <a:p>
            <a:pPr>
              <a:defRPr/>
            </a:pPr>
            <a:endParaRPr lang="en-US"/>
          </a:p>
        </p:txBody>
      </p:sp>
      <p:sp>
        <p:nvSpPr>
          <p:cNvPr id="7" name="Rectangle 3"/>
          <p:cNvSpPr>
            <a:spLocks noGrp="1" noChangeArrowheads="1"/>
          </p:cNvSpPr>
          <p:nvPr>
            <p:ph type="sldNum" sz="quarter" idx="11"/>
          </p:nvPr>
        </p:nvSpPr>
        <p:spPr>
          <a:ln/>
        </p:spPr>
        <p:txBody>
          <a:bodyPr/>
          <a:lstStyle>
            <a:lvl1pPr>
              <a:defRPr/>
            </a:lvl1pPr>
          </a:lstStyle>
          <a:p>
            <a:pPr>
              <a:defRPr/>
            </a:pPr>
            <a:fld id="{DAFDC844-D937-4BCA-AFDF-CC129EB459B3}" type="slidenum">
              <a:rPr lang="ar-SA"/>
              <a:pPr>
                <a:defRPr/>
              </a:pPr>
              <a:t>‹#›</a:t>
            </a:fld>
            <a:endParaRPr lang="en-US"/>
          </a:p>
        </p:txBody>
      </p:sp>
      <p:sp>
        <p:nvSpPr>
          <p:cNvPr id="8" name="Rectangle 14"/>
          <p:cNvSpPr>
            <a:spLocks noGrp="1" noChangeArrowheads="1"/>
          </p:cNvSpPr>
          <p:nvPr>
            <p:ph type="ftr" sz="quarter" idx="12"/>
          </p:nvPr>
        </p:nvSpPr>
        <p:spPr>
          <a:ln/>
        </p:spPr>
        <p:txBody>
          <a:bodyPr/>
          <a:lstStyle>
            <a:lvl1pPr>
              <a:defRPr/>
            </a:lvl1pPr>
          </a:lstStyle>
          <a:p>
            <a:pPr>
              <a:defRPr/>
            </a:pPr>
            <a:r>
              <a:rPr lang="ar-SA"/>
              <a:t>نگاهی به امور مالی رفتاری</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ar-SA" smtClean="0"/>
              <a:t>نگاهی به امور مالی رفتاری</a:t>
            </a:r>
            <a:endParaRPr lang="en-US"/>
          </a:p>
        </p:txBody>
      </p:sp>
      <p:sp>
        <p:nvSpPr>
          <p:cNvPr id="6" name="Slide Number Placeholder 5"/>
          <p:cNvSpPr>
            <a:spLocks noGrp="1"/>
          </p:cNvSpPr>
          <p:nvPr>
            <p:ph type="sldNum" sz="quarter" idx="12"/>
          </p:nvPr>
        </p:nvSpPr>
        <p:spPr/>
        <p:txBody>
          <a:bodyPr/>
          <a:lstStyle/>
          <a:p>
            <a:pPr>
              <a:defRPr/>
            </a:pPr>
            <a:fld id="{BDAF90FF-0466-43B1-80FF-37E5B95E75A6}" type="slidenum">
              <a:rPr lang="ar-SA"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ar-SA" smtClean="0"/>
              <a:t>نگاهی به امور مالی رفتاری</a:t>
            </a:r>
            <a:endParaRPr lang="en-US"/>
          </a:p>
        </p:txBody>
      </p:sp>
      <p:sp>
        <p:nvSpPr>
          <p:cNvPr id="6" name="Slide Number Placeholder 5"/>
          <p:cNvSpPr>
            <a:spLocks noGrp="1"/>
          </p:cNvSpPr>
          <p:nvPr>
            <p:ph type="sldNum" sz="quarter" idx="12"/>
          </p:nvPr>
        </p:nvSpPr>
        <p:spPr/>
        <p:txBody>
          <a:bodyPr/>
          <a:lstStyle/>
          <a:p>
            <a:pPr>
              <a:defRPr/>
            </a:pPr>
            <a:fld id="{FCC57159-CC20-4C0D-9ACC-C004C06AD1B4}" type="slidenum">
              <a:rPr lang="ar-SA"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ar-SA" smtClean="0"/>
              <a:t>نگاهی به امور مالی رفتاری</a:t>
            </a:r>
            <a:endParaRPr lang="en-US"/>
          </a:p>
        </p:txBody>
      </p:sp>
      <p:sp>
        <p:nvSpPr>
          <p:cNvPr id="7" name="Slide Number Placeholder 6"/>
          <p:cNvSpPr>
            <a:spLocks noGrp="1"/>
          </p:cNvSpPr>
          <p:nvPr>
            <p:ph type="sldNum" sz="quarter" idx="12"/>
          </p:nvPr>
        </p:nvSpPr>
        <p:spPr/>
        <p:txBody>
          <a:bodyPr/>
          <a:lstStyle/>
          <a:p>
            <a:pPr>
              <a:defRPr/>
            </a:pPr>
            <a:fld id="{D17543F3-94CA-47DE-ADB0-32E4CE953FA8}" type="slidenum">
              <a:rPr lang="ar-SA"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ar-SA" smtClean="0"/>
              <a:t>نگاهی به امور مالی رفتاری</a:t>
            </a:r>
            <a:endParaRPr lang="en-US"/>
          </a:p>
        </p:txBody>
      </p:sp>
      <p:sp>
        <p:nvSpPr>
          <p:cNvPr id="9" name="Slide Number Placeholder 8"/>
          <p:cNvSpPr>
            <a:spLocks noGrp="1"/>
          </p:cNvSpPr>
          <p:nvPr>
            <p:ph type="sldNum" sz="quarter" idx="12"/>
          </p:nvPr>
        </p:nvSpPr>
        <p:spPr/>
        <p:txBody>
          <a:bodyPr/>
          <a:lstStyle/>
          <a:p>
            <a:pPr>
              <a:defRPr/>
            </a:pPr>
            <a:fld id="{ABAD7CD3-8A0D-4082-80E6-B0EC94ADB9DE}" type="slidenum">
              <a:rPr lang="ar-SA"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ar-SA" smtClean="0"/>
              <a:t>نگاهی به امور مالی رفتاری</a:t>
            </a:r>
            <a:endParaRPr lang="en-US"/>
          </a:p>
        </p:txBody>
      </p:sp>
      <p:sp>
        <p:nvSpPr>
          <p:cNvPr id="5" name="Slide Number Placeholder 4"/>
          <p:cNvSpPr>
            <a:spLocks noGrp="1"/>
          </p:cNvSpPr>
          <p:nvPr>
            <p:ph type="sldNum" sz="quarter" idx="12"/>
          </p:nvPr>
        </p:nvSpPr>
        <p:spPr/>
        <p:txBody>
          <a:bodyPr/>
          <a:lstStyle/>
          <a:p>
            <a:pPr>
              <a:defRPr/>
            </a:pPr>
            <a:fld id="{EE1D3087-FDF1-411E-B454-885A9171A4BF}" type="slidenum">
              <a:rPr lang="ar-SA"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ar-SA" smtClean="0"/>
              <a:t>نگاهی به امور مالی رفتاری</a:t>
            </a:r>
            <a:endParaRPr lang="en-US"/>
          </a:p>
        </p:txBody>
      </p:sp>
      <p:sp>
        <p:nvSpPr>
          <p:cNvPr id="4" name="Slide Number Placeholder 3"/>
          <p:cNvSpPr>
            <a:spLocks noGrp="1"/>
          </p:cNvSpPr>
          <p:nvPr>
            <p:ph type="sldNum" sz="quarter" idx="12"/>
          </p:nvPr>
        </p:nvSpPr>
        <p:spPr/>
        <p:txBody>
          <a:bodyPr/>
          <a:lstStyle/>
          <a:p>
            <a:pPr>
              <a:defRPr/>
            </a:pPr>
            <a:fld id="{A58D9119-E04D-4E6B-813F-F4BC604349F3}" type="slidenum">
              <a:rPr lang="ar-SA"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ar-SA" smtClean="0"/>
              <a:t>نگاهی به امور مالی رفتاری</a:t>
            </a:r>
            <a:endParaRPr lang="en-US"/>
          </a:p>
        </p:txBody>
      </p:sp>
      <p:sp>
        <p:nvSpPr>
          <p:cNvPr id="7" name="Slide Number Placeholder 6"/>
          <p:cNvSpPr>
            <a:spLocks noGrp="1"/>
          </p:cNvSpPr>
          <p:nvPr>
            <p:ph type="sldNum" sz="quarter" idx="12"/>
          </p:nvPr>
        </p:nvSpPr>
        <p:spPr/>
        <p:txBody>
          <a:bodyPr/>
          <a:lstStyle/>
          <a:p>
            <a:pPr>
              <a:defRPr/>
            </a:pPr>
            <a:fld id="{4E8C8AD0-ACA9-42C1-8467-064F0B9DD584}" type="slidenum">
              <a:rPr lang="ar-SA"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ar-SA" smtClean="0"/>
              <a:t>نگاهی به امور مالی رفتاری</a:t>
            </a:r>
            <a:endParaRPr lang="en-US"/>
          </a:p>
        </p:txBody>
      </p:sp>
      <p:sp>
        <p:nvSpPr>
          <p:cNvPr id="7" name="Slide Number Placeholder 6"/>
          <p:cNvSpPr>
            <a:spLocks noGrp="1"/>
          </p:cNvSpPr>
          <p:nvPr>
            <p:ph type="sldNum" sz="quarter" idx="12"/>
          </p:nvPr>
        </p:nvSpPr>
        <p:spPr/>
        <p:txBody>
          <a:bodyPr/>
          <a:lstStyle/>
          <a:p>
            <a:pPr>
              <a:defRPr/>
            </a:pPr>
            <a:fld id="{B8E1FFFE-61E2-4D85-AB98-CDF2478E2411}" type="slidenum">
              <a:rPr lang="ar-SA"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r>
              <a:rPr lang="ar-SA" smtClean="0"/>
              <a:t>نگاهی به امور مالی رفتاری</a:t>
            </a:r>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a:defRPr/>
            </a:pPr>
            <a:fld id="{072BC9B8-2E18-41C5-ACCB-B4113A569B2F}" type="slidenum">
              <a:rPr lang="ar-SA"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Lst>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www.eslamibidgoli.com/" TargetMode="External"/><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eslamibidgoli.ir/"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Robert_Shiller_-_World_Economic_Forum_Annual_Meeting_2012.jpg"/>
          <p:cNvPicPr>
            <a:picLocks noChangeAspect="1"/>
          </p:cNvPicPr>
          <p:nvPr/>
        </p:nvPicPr>
        <p:blipFill>
          <a:blip r:embed="rId2" cstate="print"/>
          <a:stretch>
            <a:fillRect/>
          </a:stretch>
        </p:blipFill>
        <p:spPr>
          <a:xfrm>
            <a:off x="3429000" y="4724400"/>
            <a:ext cx="2133600" cy="1384935"/>
          </a:xfrm>
          <a:prstGeom prst="rect">
            <a:avLst/>
          </a:prstGeom>
        </p:spPr>
      </p:pic>
      <p:sp>
        <p:nvSpPr>
          <p:cNvPr id="19460" name="Rectangle 4"/>
          <p:cNvSpPr>
            <a:spLocks noGrp="1" noChangeArrowheads="1"/>
          </p:cNvSpPr>
          <p:nvPr>
            <p:ph type="ctrTitle"/>
          </p:nvPr>
        </p:nvSpPr>
        <p:spPr>
          <a:xfrm>
            <a:off x="609600" y="1676400"/>
            <a:ext cx="7772400" cy="3810000"/>
          </a:xfrm>
        </p:spPr>
        <p:txBody>
          <a:bodyPr>
            <a:normAutofit fontScale="90000"/>
          </a:bodyPr>
          <a:lstStyle/>
          <a:p>
            <a:pPr rtl="1" eaLnBrk="1" hangingPunct="1">
              <a:defRPr/>
            </a:pPr>
            <a:r>
              <a:rPr lang="fa-IR" sz="2400" dirty="0" smtClean="0">
                <a:cs typeface="B Nazanin" pitchFamily="2" charset="-78"/>
              </a:rPr>
              <a:t>به نام خدا</a:t>
            </a:r>
            <a:br>
              <a:rPr lang="fa-IR" sz="2400" dirty="0" smtClean="0">
                <a:cs typeface="B Nazanin" pitchFamily="2" charset="-78"/>
              </a:rPr>
            </a:b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
            </a:r>
            <a:br>
              <a:rPr lang="fa-IR" sz="2400" dirty="0" smtClean="0">
                <a:cs typeface="B Nazanin" pitchFamily="2" charset="-78"/>
              </a:rPr>
            </a:br>
            <a:r>
              <a:rPr lang="fa-IR" sz="4800" dirty="0" smtClean="0">
                <a:cs typeface="B Nazanin" pitchFamily="2" charset="-78"/>
              </a:rPr>
              <a:t>نگاهی به مالی رفتاری</a:t>
            </a:r>
            <a:r>
              <a:rPr lang="fa-IR" sz="2400" dirty="0" smtClean="0">
                <a:cs typeface="B Nazanin" pitchFamily="2" charset="-78"/>
              </a:rPr>
              <a:t/>
            </a:r>
            <a:br>
              <a:rPr lang="fa-IR" sz="2400" dirty="0" smtClean="0">
                <a:cs typeface="B Nazanin" pitchFamily="2" charset="-78"/>
              </a:rPr>
            </a:br>
            <a:r>
              <a:rPr lang="en-US" sz="2400" dirty="0" smtClean="0">
                <a:cs typeface="B Nazanin" pitchFamily="2" charset="-78"/>
              </a:rPr>
              <a:t/>
            </a:r>
            <a:br>
              <a:rPr lang="en-US" sz="2400" dirty="0" smtClean="0">
                <a:cs typeface="B Nazanin" pitchFamily="2" charset="-78"/>
              </a:rPr>
            </a:br>
            <a:r>
              <a:rPr lang="fa-IR" sz="2400" dirty="0" smtClean="0">
                <a:cs typeface="B Nazanin" pitchFamily="2" charset="-78"/>
              </a:rPr>
              <a:t>ارائه</a:t>
            </a:r>
            <a:r>
              <a:rPr lang="fa-IR" sz="2400" dirty="0" smtClean="0">
                <a:cs typeface="B Nazanin" pitchFamily="2" charset="-78"/>
              </a:rPr>
              <a:t>:</a:t>
            </a:r>
            <a:br>
              <a:rPr lang="fa-IR" sz="2400" dirty="0" smtClean="0">
                <a:cs typeface="B Nazanin" pitchFamily="2" charset="-78"/>
              </a:rPr>
            </a:br>
            <a:r>
              <a:rPr lang="fa-IR" sz="2400" dirty="0" smtClean="0">
                <a:cs typeface="B Nazanin" pitchFamily="2" charset="-78"/>
              </a:rPr>
              <a:t> سعید اسلامی بیدگلی (</a:t>
            </a:r>
            <a:r>
              <a:rPr lang="en-US" sz="2400" dirty="0" smtClean="0">
                <a:cs typeface="B Nazanin" pitchFamily="2" charset="-78"/>
              </a:rPr>
              <a:t>CIIA</a:t>
            </a:r>
            <a:r>
              <a:rPr lang="fa-IR" sz="2400" dirty="0" smtClean="0">
                <a:cs typeface="B Nazanin" pitchFamily="2" charset="-78"/>
              </a:rPr>
              <a:t>)</a:t>
            </a:r>
            <a:r>
              <a:rPr lang="en-US" sz="2400" dirty="0" smtClean="0">
                <a:cs typeface="B Nazanin" pitchFamily="2" charset="-78"/>
              </a:rPr>
              <a:t/>
            </a:r>
            <a:br>
              <a:rPr lang="en-US" sz="2400" dirty="0" smtClean="0">
                <a:cs typeface="B Nazanin" pitchFamily="2" charset="-78"/>
              </a:rPr>
            </a:br>
            <a:r>
              <a:rPr lang="en-US" sz="2400" dirty="0" smtClean="0">
                <a:cs typeface="B Nazanin" pitchFamily="2" charset="-78"/>
                <a:hlinkClick r:id="rId3"/>
              </a:rPr>
              <a:t>www.eslamibidgoli.com</a:t>
            </a:r>
            <a:r>
              <a:rPr lang="en-US" sz="2400" dirty="0" smtClean="0">
                <a:cs typeface="B Nazanin" pitchFamily="2" charset="-78"/>
              </a:rPr>
              <a:t> </a:t>
            </a:r>
            <a:br>
              <a:rPr lang="en-US" sz="2400" dirty="0" smtClean="0">
                <a:cs typeface="B Nazanin" pitchFamily="2" charset="-78"/>
              </a:rPr>
            </a:br>
            <a:r>
              <a:rPr lang="en-US" sz="2400" dirty="0" smtClean="0">
                <a:cs typeface="B Nazanin" pitchFamily="2" charset="-78"/>
              </a:rPr>
              <a:t>http://eslamibidgoli.blogfa.com</a:t>
            </a: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
            </a:r>
            <a:br>
              <a:rPr lang="fa-IR" sz="2400" dirty="0" smtClean="0">
                <a:cs typeface="B Nazanin" pitchFamily="2" charset="-78"/>
              </a:rPr>
            </a:br>
            <a:r>
              <a:rPr lang="fa-IR" sz="1800" dirty="0" smtClean="0">
                <a:cs typeface="B Nazanin" pitchFamily="2" charset="-78"/>
              </a:rPr>
              <a:t>بهار 1394</a:t>
            </a:r>
            <a:r>
              <a:rPr lang="fa-IR" sz="1800" dirty="0" smtClean="0">
                <a:cs typeface="B Nazanin" pitchFamily="2" charset="-78"/>
              </a:rPr>
              <a:t/>
            </a:r>
            <a:br>
              <a:rPr lang="fa-IR" sz="1800" dirty="0" smtClean="0">
                <a:cs typeface="B Nazanin" pitchFamily="2" charset="-78"/>
              </a:rPr>
            </a:br>
            <a:endParaRPr lang="en-US" sz="1800" dirty="0" smtClean="0">
              <a:cs typeface="B Nazanin" pitchFamily="2" charset="-78"/>
            </a:endParaRPr>
          </a:p>
        </p:txBody>
      </p:sp>
      <p:sp>
        <p:nvSpPr>
          <p:cNvPr id="3075" name="Rectangle 15"/>
          <p:cNvSpPr>
            <a:spLocks noGrp="1" noChangeArrowheads="1"/>
          </p:cNvSpPr>
          <p:nvPr>
            <p:ph type="sldNum" sz="quarter" idx="12"/>
          </p:nvPr>
        </p:nvSpPr>
        <p:spPr>
          <a:xfrm>
            <a:off x="6477000" y="6381750"/>
            <a:ext cx="2133600" cy="476250"/>
          </a:xfrm>
          <a:noFill/>
        </p:spPr>
        <p:txBody>
          <a:bodyPr/>
          <a:lstStyle/>
          <a:p>
            <a:fld id="{61EA3DC8-C201-40F8-8841-A036B74FA396}" type="slidenum">
              <a:rPr lang="ar-SA"/>
              <a:pPr/>
              <a:t>1</a:t>
            </a:fld>
            <a:endParaRPr lang="en-US"/>
          </a:p>
        </p:txBody>
      </p:sp>
      <p:pic>
        <p:nvPicPr>
          <p:cNvPr id="3078" name="Picture 6" descr="Kahneman.htm"/>
          <p:cNvPicPr>
            <a:picLocks noChangeAspect="1"/>
          </p:cNvPicPr>
          <p:nvPr/>
        </p:nvPicPr>
        <p:blipFill>
          <a:blip r:embed="rId4" cstate="print"/>
          <a:srcRect/>
          <a:stretch>
            <a:fillRect/>
          </a:stretch>
        </p:blipFill>
        <p:spPr bwMode="auto">
          <a:xfrm>
            <a:off x="381000" y="2133600"/>
            <a:ext cx="1589088" cy="1998663"/>
          </a:xfrm>
          <a:prstGeom prst="rect">
            <a:avLst/>
          </a:prstGeom>
          <a:noFill/>
          <a:ln w="9525">
            <a:noFill/>
            <a:miter lim="800000"/>
            <a:headEnd/>
            <a:tailEnd/>
          </a:ln>
        </p:spPr>
      </p:pic>
      <p:pic>
        <p:nvPicPr>
          <p:cNvPr id="3079" name="Picture 7" descr="tversky.htm"/>
          <p:cNvPicPr>
            <a:picLocks noChangeAspect="1"/>
          </p:cNvPicPr>
          <p:nvPr/>
        </p:nvPicPr>
        <p:blipFill>
          <a:blip r:embed="rId5" cstate="print"/>
          <a:srcRect/>
          <a:stretch>
            <a:fillRect/>
          </a:stretch>
        </p:blipFill>
        <p:spPr bwMode="auto">
          <a:xfrm>
            <a:off x="7162800" y="2133600"/>
            <a:ext cx="1573213" cy="1924050"/>
          </a:xfrm>
          <a:prstGeom prst="rect">
            <a:avLst/>
          </a:prstGeom>
          <a:noFill/>
          <a:ln w="9525">
            <a:noFill/>
            <a:miter lim="800000"/>
            <a:headEnd/>
            <a:tailEnd/>
          </a:ln>
        </p:spPr>
      </p:pic>
      <p:pic>
        <p:nvPicPr>
          <p:cNvPr id="3080" name="Picture 8" descr="smith.htm"/>
          <p:cNvPicPr>
            <a:picLocks noChangeAspect="1"/>
          </p:cNvPicPr>
          <p:nvPr/>
        </p:nvPicPr>
        <p:blipFill>
          <a:blip r:embed="rId6" cstate="print"/>
          <a:srcRect/>
          <a:stretch>
            <a:fillRect/>
          </a:stretch>
        </p:blipFill>
        <p:spPr bwMode="auto">
          <a:xfrm>
            <a:off x="1066800" y="3657600"/>
            <a:ext cx="1266825" cy="2133600"/>
          </a:xfrm>
          <a:prstGeom prst="rect">
            <a:avLst/>
          </a:prstGeom>
          <a:noFill/>
          <a:ln w="9525">
            <a:noFill/>
            <a:miter lim="800000"/>
            <a:headEnd/>
            <a:tailEnd/>
          </a:ln>
        </p:spPr>
      </p:pic>
      <p:pic>
        <p:nvPicPr>
          <p:cNvPr id="3081" name="Picture 9" descr="FAMA.htm"/>
          <p:cNvPicPr>
            <a:picLocks noChangeAspect="1"/>
          </p:cNvPicPr>
          <p:nvPr/>
        </p:nvPicPr>
        <p:blipFill>
          <a:blip r:embed="rId7" cstate="print"/>
          <a:srcRect/>
          <a:stretch>
            <a:fillRect/>
          </a:stretch>
        </p:blipFill>
        <p:spPr bwMode="auto">
          <a:xfrm>
            <a:off x="6858000" y="3657600"/>
            <a:ext cx="1371600" cy="2190750"/>
          </a:xfrm>
          <a:prstGeom prst="rect">
            <a:avLst/>
          </a:prstGeom>
          <a:noFill/>
          <a:ln w="9525">
            <a:noFill/>
            <a:miter lim="800000"/>
            <a:headEnd/>
            <a:tailEnd/>
          </a:ln>
        </p:spPr>
      </p:pic>
      <p:pic>
        <p:nvPicPr>
          <p:cNvPr id="11" name="Picture 10" descr="Sharif-International-Logo.jpg"/>
          <p:cNvPicPr>
            <a:picLocks noChangeAspect="1"/>
          </p:cNvPicPr>
          <p:nvPr/>
        </p:nvPicPr>
        <p:blipFill>
          <a:blip r:embed="rId8"/>
          <a:stretch>
            <a:fillRect/>
          </a:stretch>
        </p:blipFill>
        <p:spPr>
          <a:xfrm>
            <a:off x="4071258" y="848106"/>
            <a:ext cx="990600" cy="98069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Nazanin" pitchFamily="2" charset="-78"/>
              </a:rPr>
              <a:t>شالوده مدل‌های مالی</a:t>
            </a:r>
            <a:endParaRPr lang="en-US" dirty="0">
              <a:cs typeface="B Nazanin" pitchFamily="2" charset="-78"/>
            </a:endParaRPr>
          </a:p>
        </p:txBody>
      </p:sp>
      <p:sp>
        <p:nvSpPr>
          <p:cNvPr id="3" name="Content Placeholder 2"/>
          <p:cNvSpPr>
            <a:spLocks noGrp="1"/>
          </p:cNvSpPr>
          <p:nvPr>
            <p:ph idx="1"/>
          </p:nvPr>
        </p:nvSpPr>
        <p:spPr>
          <a:xfrm>
            <a:off x="457200" y="1447800"/>
            <a:ext cx="8229600" cy="4876800"/>
          </a:xfrm>
        </p:spPr>
        <p:txBody>
          <a:bodyPr/>
          <a:lstStyle/>
          <a:p>
            <a:pPr algn="r" rtl="1"/>
            <a:r>
              <a:rPr lang="fa-IR" dirty="0" smtClean="0">
                <a:cs typeface="B Nazanin" pitchFamily="2" charset="-78"/>
              </a:rPr>
              <a:t>مدل‌های مالی دو بعد را شامل می‌شوند:</a:t>
            </a:r>
          </a:p>
          <a:p>
            <a:pPr lvl="1" algn="r" rtl="1"/>
            <a:r>
              <a:rPr lang="fa-IR" dirty="0" smtClean="0">
                <a:cs typeface="B Nazanin" pitchFamily="2" charset="-78"/>
              </a:rPr>
              <a:t>انسان عاقل اقتصادی (</a:t>
            </a:r>
            <a:r>
              <a:rPr lang="en-US" dirty="0" smtClean="0">
                <a:cs typeface="B Nazanin" pitchFamily="2" charset="-78"/>
              </a:rPr>
              <a:t>Homo-</a:t>
            </a:r>
            <a:r>
              <a:rPr lang="en-US" dirty="0" err="1" smtClean="0">
                <a:cs typeface="B Nazanin" pitchFamily="2" charset="-78"/>
              </a:rPr>
              <a:t>economicus</a:t>
            </a:r>
            <a:r>
              <a:rPr lang="fa-IR" dirty="0" smtClean="0">
                <a:cs typeface="B Nazanin" pitchFamily="2" charset="-78"/>
              </a:rPr>
              <a:t>)</a:t>
            </a:r>
          </a:p>
          <a:p>
            <a:pPr lvl="1" algn="r" rtl="1"/>
            <a:r>
              <a:rPr lang="fa-IR" dirty="0" smtClean="0">
                <a:cs typeface="B Nazanin" pitchFamily="2" charset="-78"/>
              </a:rPr>
              <a:t>کامل بودن بازار (</a:t>
            </a:r>
            <a:r>
              <a:rPr lang="en-US" dirty="0" smtClean="0">
                <a:cs typeface="B Nazanin" pitchFamily="2" charset="-78"/>
              </a:rPr>
              <a:t>Completeness</a:t>
            </a:r>
            <a:r>
              <a:rPr lang="fa-IR" dirty="0" smtClean="0">
                <a:cs typeface="B Nazanin" pitchFamily="2" charset="-78"/>
              </a:rPr>
              <a:t>)</a:t>
            </a:r>
            <a:endParaRPr lang="en-US" dirty="0" smtClean="0">
              <a:cs typeface="B Nazanin" pitchFamily="2" charset="-78"/>
            </a:endParaRPr>
          </a:p>
          <a:p>
            <a:pPr lvl="1" algn="r" rtl="1"/>
            <a:endParaRPr lang="en-US" dirty="0" smtClean="0">
              <a:cs typeface="B Nazanin" pitchFamily="2" charset="-78"/>
            </a:endParaRPr>
          </a:p>
          <a:p>
            <a:pPr algn="r" rtl="1"/>
            <a:r>
              <a:rPr lang="fa-IR" dirty="0" smtClean="0">
                <a:cs typeface="B Nazanin" pitchFamily="2" charset="-78"/>
              </a:rPr>
              <a:t>اما:</a:t>
            </a:r>
          </a:p>
          <a:p>
            <a:pPr lvl="1" algn="r" rtl="1"/>
            <a:r>
              <a:rPr lang="fa-IR" dirty="0" smtClean="0">
                <a:cs typeface="B Nazanin" pitchFamily="2" charset="-78"/>
              </a:rPr>
              <a:t> آیا بازیگران بازار واقعا عاقل اقتصادی هستند؟</a:t>
            </a:r>
          </a:p>
          <a:p>
            <a:pPr lvl="1" algn="r" rtl="1"/>
            <a:r>
              <a:rPr lang="fa-IR" dirty="0" smtClean="0">
                <a:cs typeface="B Nazanin" pitchFamily="2" charset="-78"/>
              </a:rPr>
              <a:t>آیا بازارها کامل هستند؟</a:t>
            </a:r>
          </a:p>
          <a:p>
            <a:pPr algn="r" rtl="1"/>
            <a:r>
              <a:rPr lang="fa-IR" dirty="0" smtClean="0">
                <a:cs typeface="B Nazanin" pitchFamily="2" charset="-78"/>
              </a:rPr>
              <a:t>سوال اساسی این‌جاست که آیا عقلانیت اقتصادی و کامل بودن بازار توضیح دهنده است؟</a:t>
            </a:r>
          </a:p>
          <a:p>
            <a:pPr algn="r" rtl="1"/>
            <a:endParaRPr lang="en-US" dirty="0">
              <a:cs typeface="B Nazanin" pitchFamily="2" charset="-78"/>
            </a:endParaRPr>
          </a:p>
        </p:txBody>
      </p:sp>
      <p:sp>
        <p:nvSpPr>
          <p:cNvPr id="5" name="Footer Placeholder 4"/>
          <p:cNvSpPr>
            <a:spLocks noGrp="1"/>
          </p:cNvSpPr>
          <p:nvPr>
            <p:ph type="ftr" sz="quarter" idx="11"/>
          </p:nvPr>
        </p:nvSpPr>
        <p:spPr/>
        <p:txBody>
          <a:bodyPr/>
          <a:lstStyle/>
          <a:p>
            <a:pPr>
              <a:defRPr/>
            </a:pPr>
            <a:r>
              <a:rPr lang="ar-SA" smtClean="0"/>
              <a:t>نگاهی به امور مالی رفتاری</a:t>
            </a:r>
            <a:endParaRPr lang="en-US"/>
          </a:p>
        </p:txBody>
      </p:sp>
      <p:sp>
        <p:nvSpPr>
          <p:cNvPr id="4" name="Slide Number Placeholder 3"/>
          <p:cNvSpPr>
            <a:spLocks noGrp="1"/>
          </p:cNvSpPr>
          <p:nvPr>
            <p:ph type="sldNum" sz="quarter" idx="12"/>
          </p:nvPr>
        </p:nvSpPr>
        <p:spPr/>
        <p:txBody>
          <a:bodyPr/>
          <a:lstStyle/>
          <a:p>
            <a:pPr>
              <a:defRPr/>
            </a:pPr>
            <a:fld id="{BDAF90FF-0466-43B1-80FF-37E5B95E75A6}" type="slidenum">
              <a:rPr lang="ar-SA" smtClean="0"/>
              <a:pPr>
                <a:defRPr/>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1000"/>
                                        <p:tgtEl>
                                          <p:spTgt spid="3">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blinds(horizontal)">
                                      <p:cBhvr>
                                        <p:cTn id="10" dur="1000"/>
                                        <p:tgtEl>
                                          <p:spTgt spid="3">
                                            <p:txEl>
                                              <p:pRg st="5" end="5"/>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blinds(horizontal)">
                                      <p:cBhvr>
                                        <p:cTn id="13" dur="1000"/>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box(in)">
                                      <p:cBhvr>
                                        <p:cTn id="18"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rtl="1" eaLnBrk="1" hangingPunct="1">
              <a:defRPr/>
            </a:pPr>
            <a:r>
              <a:rPr lang="fa-IR" dirty="0" smtClean="0">
                <a:cs typeface="B Nazanin" pitchFamily="2" charset="-78"/>
              </a:rPr>
              <a:t>چند سوال (ورود به بحث مالی رفتاری)</a:t>
            </a:r>
            <a:endParaRPr lang="en-US" dirty="0" smtClean="0">
              <a:cs typeface="B Nazanin" pitchFamily="2" charset="-78"/>
            </a:endParaRPr>
          </a:p>
        </p:txBody>
      </p:sp>
      <p:sp>
        <p:nvSpPr>
          <p:cNvPr id="16387" name="Rectangle 3"/>
          <p:cNvSpPr>
            <a:spLocks noGrp="1" noChangeArrowheads="1"/>
          </p:cNvSpPr>
          <p:nvPr>
            <p:ph idx="1"/>
          </p:nvPr>
        </p:nvSpPr>
        <p:spPr>
          <a:xfrm>
            <a:off x="457200" y="1600200"/>
            <a:ext cx="8229600" cy="3940175"/>
          </a:xfrm>
        </p:spPr>
        <p:txBody>
          <a:bodyPr/>
          <a:lstStyle/>
          <a:p>
            <a:pPr marL="609600" indent="-609600" algn="r" rtl="1" eaLnBrk="1" hangingPunct="1">
              <a:lnSpc>
                <a:spcPct val="80000"/>
              </a:lnSpc>
              <a:buFontTx/>
              <a:buAutoNum type="arabicPeriod"/>
              <a:defRPr/>
            </a:pPr>
            <a:r>
              <a:rPr lang="fa-IR" sz="1600" dirty="0" smtClean="0">
                <a:cs typeface="B Nazanin" pitchFamily="2" charset="-78"/>
              </a:rPr>
              <a:t>م</a:t>
            </a:r>
            <a:r>
              <a:rPr lang="ar-SA" sz="1600" dirty="0" smtClean="0">
                <a:cs typeface="B Nazanin" pitchFamily="2" charset="-78"/>
              </a:rPr>
              <a:t>ي</a:t>
            </a:r>
            <a:r>
              <a:rPr lang="fa-IR" sz="1600" dirty="0" smtClean="0">
                <a:cs typeface="B Nazanin" pitchFamily="2" charset="-78"/>
              </a:rPr>
              <a:t>انگ</a:t>
            </a:r>
            <a:r>
              <a:rPr lang="ar-SA" sz="1600" dirty="0" smtClean="0">
                <a:cs typeface="B Nazanin" pitchFamily="2" charset="-78"/>
              </a:rPr>
              <a:t>ي</a:t>
            </a:r>
            <a:r>
              <a:rPr lang="fa-IR" sz="1600" dirty="0" smtClean="0">
                <a:cs typeface="B Nazanin" pitchFamily="2" charset="-78"/>
              </a:rPr>
              <a:t>ن وزن </a:t>
            </a:r>
            <a:r>
              <a:rPr lang="ar-SA" sz="1600" dirty="0" smtClean="0">
                <a:cs typeface="B Nazanin" pitchFamily="2" charset="-78"/>
              </a:rPr>
              <a:t>ي</a:t>
            </a:r>
            <a:r>
              <a:rPr lang="fa-IR" sz="1600" dirty="0" smtClean="0">
                <a:cs typeface="B Nazanin" pitchFamily="2" charset="-78"/>
              </a:rPr>
              <a:t>ک نهنگ آب</a:t>
            </a:r>
            <a:r>
              <a:rPr lang="ar-SA" sz="1600" dirty="0" smtClean="0">
                <a:cs typeface="B Nazanin" pitchFamily="2" charset="-78"/>
              </a:rPr>
              <a:t>ي</a:t>
            </a:r>
            <a:r>
              <a:rPr lang="fa-IR" sz="1600" dirty="0" smtClean="0">
                <a:cs typeface="B Nazanin" pitchFamily="2" charset="-78"/>
              </a:rPr>
              <a:t> بزرگسال چند پوند است؟</a:t>
            </a:r>
          </a:p>
          <a:p>
            <a:pPr marL="609600" indent="-609600" algn="r" rtl="1" eaLnBrk="1" hangingPunct="1">
              <a:lnSpc>
                <a:spcPct val="80000"/>
              </a:lnSpc>
              <a:buFontTx/>
              <a:buAutoNum type="arabicPeriod"/>
              <a:defRPr/>
            </a:pPr>
            <a:r>
              <a:rPr lang="fa-IR" sz="1600" dirty="0" smtClean="0">
                <a:cs typeface="B Nazanin" pitchFamily="2" charset="-78"/>
              </a:rPr>
              <a:t>در چه سال</a:t>
            </a:r>
            <a:r>
              <a:rPr lang="ar-SA" sz="1600" dirty="0" smtClean="0">
                <a:cs typeface="B Nazanin" pitchFamily="2" charset="-78"/>
              </a:rPr>
              <a:t>ي</a:t>
            </a:r>
            <a:r>
              <a:rPr lang="fa-IR" sz="1600" dirty="0" smtClean="0">
                <a:cs typeface="B Nazanin" pitchFamily="2" charset="-78"/>
              </a:rPr>
              <a:t> تابلو</a:t>
            </a:r>
            <a:r>
              <a:rPr lang="ar-SA" sz="1600" dirty="0" smtClean="0">
                <a:cs typeface="B Nazanin" pitchFamily="2" charset="-78"/>
              </a:rPr>
              <a:t>ي</a:t>
            </a:r>
            <a:r>
              <a:rPr lang="fa-IR" sz="1600" dirty="0" smtClean="0">
                <a:cs typeface="B Nazanin" pitchFamily="2" charset="-78"/>
              </a:rPr>
              <a:t> مونال</a:t>
            </a:r>
            <a:r>
              <a:rPr lang="ar-SA" sz="1600" dirty="0" smtClean="0">
                <a:cs typeface="B Nazanin" pitchFamily="2" charset="-78"/>
              </a:rPr>
              <a:t>ي</a:t>
            </a:r>
            <a:r>
              <a:rPr lang="fa-IR" sz="1600" dirty="0" smtClean="0">
                <a:cs typeface="B Nazanin" pitchFamily="2" charset="-78"/>
              </a:rPr>
              <a:t>زا کش</a:t>
            </a:r>
            <a:r>
              <a:rPr lang="ar-SA" sz="1600" dirty="0" smtClean="0">
                <a:cs typeface="B Nazanin" pitchFamily="2" charset="-78"/>
              </a:rPr>
              <a:t>ي</a:t>
            </a:r>
            <a:r>
              <a:rPr lang="fa-IR" sz="1600" dirty="0" smtClean="0">
                <a:cs typeface="B Nazanin" pitchFamily="2" charset="-78"/>
              </a:rPr>
              <a:t>ده شد؟</a:t>
            </a:r>
          </a:p>
          <a:p>
            <a:pPr marL="609600" indent="-609600" algn="r" rtl="1" eaLnBrk="1" hangingPunct="1">
              <a:lnSpc>
                <a:spcPct val="80000"/>
              </a:lnSpc>
              <a:buFontTx/>
              <a:buAutoNum type="arabicPeriod"/>
              <a:defRPr/>
            </a:pPr>
            <a:r>
              <a:rPr lang="fa-IR" sz="1600" dirty="0" smtClean="0">
                <a:cs typeface="B Nazanin" pitchFamily="2" charset="-78"/>
              </a:rPr>
              <a:t>در پا</a:t>
            </a:r>
            <a:r>
              <a:rPr lang="ar-SA" sz="1600" dirty="0" smtClean="0">
                <a:cs typeface="B Nazanin" pitchFamily="2" charset="-78"/>
              </a:rPr>
              <a:t>ي</a:t>
            </a:r>
            <a:r>
              <a:rPr lang="fa-IR" sz="1600" dirty="0" smtClean="0">
                <a:cs typeface="B Nazanin" pitchFamily="2" charset="-78"/>
              </a:rPr>
              <a:t>ان سال 2000 چند کشور مستقل وجود داشته است؟</a:t>
            </a:r>
          </a:p>
          <a:p>
            <a:pPr marL="609600" indent="-609600" algn="r" rtl="1" eaLnBrk="1" hangingPunct="1">
              <a:lnSpc>
                <a:spcPct val="80000"/>
              </a:lnSpc>
              <a:buFontTx/>
              <a:buAutoNum type="arabicPeriod"/>
              <a:defRPr/>
            </a:pPr>
            <a:r>
              <a:rPr lang="fa-IR" sz="1600" dirty="0" smtClean="0">
                <a:cs typeface="B Nazanin" pitchFamily="2" charset="-78"/>
              </a:rPr>
              <a:t>فاصله هوا</a:t>
            </a:r>
            <a:r>
              <a:rPr lang="ar-SA" sz="1600" dirty="0" smtClean="0">
                <a:cs typeface="B Nazanin" pitchFamily="2" charset="-78"/>
              </a:rPr>
              <a:t>يي</a:t>
            </a:r>
            <a:r>
              <a:rPr lang="fa-IR" sz="1600" dirty="0" smtClean="0">
                <a:cs typeface="B Nazanin" pitchFamily="2" charset="-78"/>
              </a:rPr>
              <a:t> پار</a:t>
            </a:r>
            <a:r>
              <a:rPr lang="ar-SA" sz="1600" dirty="0" smtClean="0">
                <a:cs typeface="B Nazanin" pitchFamily="2" charset="-78"/>
              </a:rPr>
              <a:t>ي</a:t>
            </a:r>
            <a:r>
              <a:rPr lang="fa-IR" sz="1600" dirty="0" smtClean="0">
                <a:cs typeface="B Nazanin" pitchFamily="2" charset="-78"/>
              </a:rPr>
              <a:t>س و س</a:t>
            </a:r>
            <a:r>
              <a:rPr lang="ar-SA" sz="1600" dirty="0" smtClean="0">
                <a:cs typeface="B Nazanin" pitchFamily="2" charset="-78"/>
              </a:rPr>
              <a:t>ي</a:t>
            </a:r>
            <a:r>
              <a:rPr lang="fa-IR" sz="1600" dirty="0" smtClean="0">
                <a:cs typeface="B Nazanin" pitchFamily="2" charset="-78"/>
              </a:rPr>
              <a:t>دن</a:t>
            </a:r>
            <a:r>
              <a:rPr lang="ar-SA" sz="1600" dirty="0" smtClean="0">
                <a:cs typeface="B Nazanin" pitchFamily="2" charset="-78"/>
              </a:rPr>
              <a:t>ي</a:t>
            </a:r>
            <a:r>
              <a:rPr lang="fa-IR" sz="1600" dirty="0" smtClean="0">
                <a:cs typeface="B Nazanin" pitchFamily="2" charset="-78"/>
              </a:rPr>
              <a:t> چند ما</a:t>
            </a:r>
            <a:r>
              <a:rPr lang="ar-SA" sz="1600" dirty="0" smtClean="0">
                <a:cs typeface="B Nazanin" pitchFamily="2" charset="-78"/>
              </a:rPr>
              <a:t>ي</a:t>
            </a:r>
            <a:r>
              <a:rPr lang="fa-IR" sz="1600" dirty="0" smtClean="0">
                <a:cs typeface="B Nazanin" pitchFamily="2" charset="-78"/>
              </a:rPr>
              <a:t>ل است؟</a:t>
            </a:r>
          </a:p>
          <a:p>
            <a:pPr marL="609600" indent="-609600" algn="r" rtl="1" eaLnBrk="1" hangingPunct="1">
              <a:lnSpc>
                <a:spcPct val="80000"/>
              </a:lnSpc>
              <a:buFontTx/>
              <a:buAutoNum type="arabicPeriod"/>
              <a:defRPr/>
            </a:pPr>
            <a:r>
              <a:rPr lang="fa-IR" sz="1600" dirty="0" smtClean="0">
                <a:cs typeface="B Nazanin" pitchFamily="2" charset="-78"/>
              </a:rPr>
              <a:t>چه تعداد استخوان در بدن </a:t>
            </a:r>
            <a:r>
              <a:rPr lang="ar-SA" sz="1600" dirty="0" smtClean="0">
                <a:cs typeface="B Nazanin" pitchFamily="2" charset="-78"/>
              </a:rPr>
              <a:t>ي</a:t>
            </a:r>
            <a:r>
              <a:rPr lang="fa-IR" sz="1600" dirty="0" smtClean="0">
                <a:cs typeface="B Nazanin" pitchFamily="2" charset="-78"/>
              </a:rPr>
              <a:t>ک انسان هست؟</a:t>
            </a:r>
          </a:p>
          <a:p>
            <a:pPr marL="609600" indent="-609600" algn="r" rtl="1" eaLnBrk="1" hangingPunct="1">
              <a:lnSpc>
                <a:spcPct val="80000"/>
              </a:lnSpc>
              <a:buFontTx/>
              <a:buAutoNum type="arabicPeriod"/>
              <a:defRPr/>
            </a:pPr>
            <a:r>
              <a:rPr lang="fa-IR" sz="1600" dirty="0" smtClean="0">
                <a:cs typeface="B Nazanin" pitchFamily="2" charset="-78"/>
              </a:rPr>
              <a:t>چه تعداد جنگجو در جنگ جهان</a:t>
            </a:r>
            <a:r>
              <a:rPr lang="ar-SA" sz="1600" dirty="0" smtClean="0">
                <a:cs typeface="B Nazanin" pitchFamily="2" charset="-78"/>
              </a:rPr>
              <a:t>ي</a:t>
            </a:r>
            <a:r>
              <a:rPr lang="fa-IR" sz="1600" dirty="0" smtClean="0">
                <a:cs typeface="B Nazanin" pitchFamily="2" charset="-78"/>
              </a:rPr>
              <a:t> اول کشته شد؟</a:t>
            </a:r>
          </a:p>
          <a:p>
            <a:pPr marL="609600" indent="-609600" algn="r" rtl="1" eaLnBrk="1" hangingPunct="1">
              <a:lnSpc>
                <a:spcPct val="80000"/>
              </a:lnSpc>
              <a:buFontTx/>
              <a:buAutoNum type="arabicPeriod"/>
              <a:defRPr/>
            </a:pPr>
            <a:r>
              <a:rPr lang="fa-IR" sz="1600" dirty="0" smtClean="0">
                <a:cs typeface="B Nazanin" pitchFamily="2" charset="-78"/>
              </a:rPr>
              <a:t>چه تعداد کتاب در پا</a:t>
            </a:r>
            <a:r>
              <a:rPr lang="ar-SA" sz="1600" dirty="0" smtClean="0">
                <a:cs typeface="B Nazanin" pitchFamily="2" charset="-78"/>
              </a:rPr>
              <a:t>ي</a:t>
            </a:r>
            <a:r>
              <a:rPr lang="fa-IR" sz="1600" dirty="0" smtClean="0">
                <a:cs typeface="B Nazanin" pitchFamily="2" charset="-78"/>
              </a:rPr>
              <a:t>ان سال 2000 در کتابخانه کنگره امر</a:t>
            </a:r>
            <a:r>
              <a:rPr lang="ar-SA" sz="1600" dirty="0" smtClean="0">
                <a:cs typeface="B Nazanin" pitchFamily="2" charset="-78"/>
              </a:rPr>
              <a:t>ي</a:t>
            </a:r>
            <a:r>
              <a:rPr lang="fa-IR" sz="1600" dirty="0" smtClean="0">
                <a:cs typeface="B Nazanin" pitchFamily="2" charset="-78"/>
              </a:rPr>
              <a:t>کا بوده است؟</a:t>
            </a:r>
          </a:p>
          <a:p>
            <a:pPr marL="609600" indent="-609600" algn="r" rtl="1" eaLnBrk="1" hangingPunct="1">
              <a:lnSpc>
                <a:spcPct val="80000"/>
              </a:lnSpc>
              <a:buFontTx/>
              <a:buAutoNum type="arabicPeriod"/>
              <a:defRPr/>
            </a:pPr>
            <a:r>
              <a:rPr lang="fa-IR" sz="1600" dirty="0" smtClean="0">
                <a:cs typeface="B Nazanin" pitchFamily="2" charset="-78"/>
              </a:rPr>
              <a:t>طول رود آمازون به ما</a:t>
            </a:r>
            <a:r>
              <a:rPr lang="ar-SA" sz="1600" dirty="0" smtClean="0">
                <a:cs typeface="B Nazanin" pitchFamily="2" charset="-78"/>
              </a:rPr>
              <a:t>ي</a:t>
            </a:r>
            <a:r>
              <a:rPr lang="fa-IR" sz="1600" dirty="0" smtClean="0">
                <a:cs typeface="B Nazanin" pitchFamily="2" charset="-78"/>
              </a:rPr>
              <a:t>ل چقدر است؟</a:t>
            </a:r>
          </a:p>
          <a:p>
            <a:pPr marL="609600" indent="-609600" algn="r" rtl="1" eaLnBrk="1" hangingPunct="1">
              <a:lnSpc>
                <a:spcPct val="80000"/>
              </a:lnSpc>
              <a:buFontTx/>
              <a:buAutoNum type="arabicPeriod"/>
              <a:defRPr/>
            </a:pPr>
            <a:r>
              <a:rPr lang="fa-IR" sz="1600" dirty="0" smtClean="0">
                <a:cs typeface="B Nazanin" pitchFamily="2" charset="-78"/>
              </a:rPr>
              <a:t>سرعت گردش زم</a:t>
            </a:r>
            <a:r>
              <a:rPr lang="ar-SA" sz="1600" dirty="0" smtClean="0">
                <a:cs typeface="B Nazanin" pitchFamily="2" charset="-78"/>
              </a:rPr>
              <a:t>ي</a:t>
            </a:r>
            <a:r>
              <a:rPr lang="fa-IR" sz="1600" dirty="0" smtClean="0">
                <a:cs typeface="B Nazanin" pitchFamily="2" charset="-78"/>
              </a:rPr>
              <a:t>ن به دور خود بر حسب ما</a:t>
            </a:r>
            <a:r>
              <a:rPr lang="ar-SA" sz="1600" dirty="0" smtClean="0">
                <a:cs typeface="B Nazanin" pitchFamily="2" charset="-78"/>
              </a:rPr>
              <a:t>ي</a:t>
            </a:r>
            <a:r>
              <a:rPr lang="fa-IR" sz="1600" dirty="0" smtClean="0">
                <a:cs typeface="B Nazanin" pitchFamily="2" charset="-78"/>
              </a:rPr>
              <a:t>ل بر ساعت چقدر است؟</a:t>
            </a:r>
          </a:p>
          <a:p>
            <a:pPr marL="609600" indent="-609600" algn="r" rtl="1" eaLnBrk="1" hangingPunct="1">
              <a:lnSpc>
                <a:spcPct val="80000"/>
              </a:lnSpc>
              <a:buFontTx/>
              <a:buAutoNum type="arabicPeriod"/>
              <a:defRPr/>
            </a:pPr>
            <a:r>
              <a:rPr lang="fa-IR" sz="1600" dirty="0" smtClean="0">
                <a:cs typeface="B Nazanin" pitchFamily="2" charset="-78"/>
              </a:rPr>
              <a:t>در پروسسور کامپ</a:t>
            </a:r>
            <a:r>
              <a:rPr lang="ar-SA" sz="1600" dirty="0" smtClean="0">
                <a:cs typeface="B Nazanin" pitchFamily="2" charset="-78"/>
              </a:rPr>
              <a:t>ي</a:t>
            </a:r>
            <a:r>
              <a:rPr lang="fa-IR" sz="1600" dirty="0" smtClean="0">
                <a:cs typeface="B Nazanin" pitchFamily="2" charset="-78"/>
              </a:rPr>
              <a:t>وتر پنت</a:t>
            </a:r>
            <a:r>
              <a:rPr lang="ar-SA" sz="1600" dirty="0" smtClean="0">
                <a:cs typeface="B Nazanin" pitchFamily="2" charset="-78"/>
              </a:rPr>
              <a:t>ي</a:t>
            </a:r>
            <a:r>
              <a:rPr lang="fa-IR" sz="1600" dirty="0" smtClean="0">
                <a:cs typeface="B Nazanin" pitchFamily="2" charset="-78"/>
              </a:rPr>
              <a:t>وم 3 چند ترانز</a:t>
            </a:r>
            <a:r>
              <a:rPr lang="ar-SA" sz="1600" dirty="0" smtClean="0">
                <a:cs typeface="B Nazanin" pitchFamily="2" charset="-78"/>
              </a:rPr>
              <a:t>ي</a:t>
            </a:r>
            <a:r>
              <a:rPr lang="fa-IR" sz="1600" dirty="0" smtClean="0">
                <a:cs typeface="B Nazanin" pitchFamily="2" charset="-78"/>
              </a:rPr>
              <a:t>ستور وجود دارد؟</a:t>
            </a:r>
            <a:r>
              <a:rPr lang="fa-IR" sz="2400" dirty="0" smtClean="0">
                <a:cs typeface="B Nazanin" pitchFamily="2" charset="-78"/>
              </a:rPr>
              <a:t> </a:t>
            </a:r>
          </a:p>
          <a:p>
            <a:pPr marL="609600" indent="-609600" algn="r" rtl="1" eaLnBrk="1" hangingPunct="1">
              <a:lnSpc>
                <a:spcPct val="80000"/>
              </a:lnSpc>
              <a:buFontTx/>
              <a:buAutoNum type="arabicPeriod"/>
              <a:defRPr/>
            </a:pPr>
            <a:endParaRPr lang="fa-IR" sz="2400" dirty="0" smtClean="0">
              <a:cs typeface="B Nazanin" pitchFamily="2" charset="-78"/>
            </a:endParaRPr>
          </a:p>
          <a:p>
            <a:pPr marL="609600" indent="-609600" algn="r" rtl="1" eaLnBrk="1" hangingPunct="1">
              <a:lnSpc>
                <a:spcPct val="80000"/>
              </a:lnSpc>
              <a:buFontTx/>
              <a:buNone/>
              <a:defRPr/>
            </a:pPr>
            <a:endParaRPr lang="en-US" sz="2400" dirty="0" smtClean="0">
              <a:cs typeface="B Nazanin" pitchFamily="2" charset="-78"/>
            </a:endParaRPr>
          </a:p>
          <a:p>
            <a:pPr marL="609600" indent="-609600" algn="r" rtl="1" eaLnBrk="1" hangingPunct="1">
              <a:spcBef>
                <a:spcPct val="50000"/>
              </a:spcBef>
              <a:buClrTx/>
              <a:buSzTx/>
              <a:buFontTx/>
              <a:buNone/>
              <a:defRPr/>
            </a:pPr>
            <a:r>
              <a:rPr lang="fa-IR" sz="1600" dirty="0" smtClean="0">
                <a:effectLst/>
                <a:cs typeface="B Nazanin" pitchFamily="2" charset="-78"/>
              </a:rPr>
              <a:t>(1)250000 (2)1513 (3)191 (4)10543 (5)206 (6)</a:t>
            </a:r>
            <a:r>
              <a:rPr lang="en-US" sz="1600" dirty="0" smtClean="0">
                <a:effectLst/>
                <a:cs typeface="B Nazanin" pitchFamily="2" charset="-78"/>
              </a:rPr>
              <a:t>8.3m</a:t>
            </a:r>
            <a:r>
              <a:rPr lang="fa-IR" sz="1600" dirty="0" smtClean="0">
                <a:effectLst/>
                <a:cs typeface="B Nazanin" pitchFamily="2" charset="-78"/>
              </a:rPr>
              <a:t> (7)</a:t>
            </a:r>
            <a:r>
              <a:rPr lang="en-US" sz="1600" dirty="0" smtClean="0">
                <a:effectLst/>
                <a:cs typeface="B Nazanin" pitchFamily="2" charset="-78"/>
              </a:rPr>
              <a:t>18m</a:t>
            </a:r>
            <a:r>
              <a:rPr lang="fa-IR" sz="1600" dirty="0" smtClean="0">
                <a:effectLst/>
                <a:cs typeface="B Nazanin" pitchFamily="2" charset="-78"/>
              </a:rPr>
              <a:t> (8)4000 (9)1044 (10)</a:t>
            </a:r>
            <a:r>
              <a:rPr lang="en-US" sz="1600" dirty="0" smtClean="0">
                <a:effectLst/>
                <a:cs typeface="B Nazanin" pitchFamily="2" charset="-78"/>
              </a:rPr>
              <a:t>9.5m</a:t>
            </a:r>
          </a:p>
          <a:p>
            <a:pPr marL="609600" indent="-609600" algn="ctr" rtl="1" eaLnBrk="1" hangingPunct="1">
              <a:lnSpc>
                <a:spcPct val="80000"/>
              </a:lnSpc>
              <a:buFontTx/>
              <a:buNone/>
              <a:defRPr/>
            </a:pPr>
            <a:endParaRPr lang="en-US" sz="2400" dirty="0" smtClean="0">
              <a:cs typeface="B Nazanin" pitchFamily="2" charset="-78"/>
            </a:endParaRPr>
          </a:p>
        </p:txBody>
      </p:sp>
      <p:sp>
        <p:nvSpPr>
          <p:cNvPr id="12291" name="Footer Placeholder 5"/>
          <p:cNvSpPr>
            <a:spLocks noGrp="1"/>
          </p:cNvSpPr>
          <p:nvPr>
            <p:ph type="ftr" sz="quarter" idx="11"/>
          </p:nvPr>
        </p:nvSpPr>
        <p:spPr>
          <a:noFill/>
        </p:spPr>
        <p:txBody>
          <a:bodyPr/>
          <a:lstStyle/>
          <a:p>
            <a:r>
              <a:rPr lang="ar-SA"/>
              <a:t>نگاهی به امور مالی رفتاری</a:t>
            </a:r>
            <a:endParaRPr lang="en-US"/>
          </a:p>
        </p:txBody>
      </p:sp>
      <p:sp>
        <p:nvSpPr>
          <p:cNvPr id="12290" name="Slide Number Placeholder 4"/>
          <p:cNvSpPr>
            <a:spLocks noGrp="1"/>
          </p:cNvSpPr>
          <p:nvPr>
            <p:ph type="sldNum" sz="quarter" idx="12"/>
          </p:nvPr>
        </p:nvSpPr>
        <p:spPr>
          <a:noFill/>
        </p:spPr>
        <p:txBody>
          <a:bodyPr/>
          <a:lstStyle/>
          <a:p>
            <a:fld id="{C758733B-5D32-430A-9BF4-ECD232229FC1}" type="slidenum">
              <a:rPr lang="ar-SA"/>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38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38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38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38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38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cs typeface="B Nazanin" pitchFamily="2" charset="-78"/>
              </a:rPr>
              <a:t>یک بازی ساده</a:t>
            </a:r>
            <a:endParaRPr lang="en-US" dirty="0">
              <a:cs typeface="B Nazanin" pitchFamily="2" charset="-78"/>
            </a:endParaRPr>
          </a:p>
        </p:txBody>
      </p:sp>
      <p:sp>
        <p:nvSpPr>
          <p:cNvPr id="3" name="Content Placeholder 2"/>
          <p:cNvSpPr>
            <a:spLocks noGrp="1"/>
          </p:cNvSpPr>
          <p:nvPr>
            <p:ph idx="1"/>
          </p:nvPr>
        </p:nvSpPr>
        <p:spPr>
          <a:xfrm>
            <a:off x="457200" y="1371600"/>
            <a:ext cx="8229600" cy="4876800"/>
          </a:xfrm>
        </p:spPr>
        <p:txBody>
          <a:bodyPr/>
          <a:lstStyle/>
          <a:p>
            <a:pPr algn="r" rtl="1"/>
            <a:r>
              <a:rPr lang="fa-IR" dirty="0" smtClean="0">
                <a:cs typeface="B Nazanin" pitchFamily="2" charset="-78"/>
              </a:rPr>
              <a:t>یک عدد بین 0 تا 100 انتخاب کنید (تا یک رقم اعشار)</a:t>
            </a:r>
          </a:p>
          <a:p>
            <a:pPr algn="r" rtl="1"/>
            <a:r>
              <a:rPr lang="fa-IR" dirty="0" smtClean="0">
                <a:cs typeface="B Nazanin" pitchFamily="2" charset="-78"/>
              </a:rPr>
              <a:t>برنده کسی است که نزدیکترین عدد را به دو سوم میانگین کل داشته باشد...</a:t>
            </a:r>
          </a:p>
          <a:p>
            <a:pPr algn="r" rtl="1"/>
            <a:endParaRPr lang="fa-IR" dirty="0" smtClean="0">
              <a:cs typeface="B Nazanin" pitchFamily="2" charset="-78"/>
            </a:endParaRPr>
          </a:p>
          <a:p>
            <a:pPr algn="r" rtl="1"/>
            <a:r>
              <a:rPr lang="fa-IR" dirty="0" smtClean="0">
                <a:cs typeface="B Nazanin" pitchFamily="2" charset="-78"/>
              </a:rPr>
              <a:t>شما چه عددی را انتخاب کردید؟ چرا؟</a:t>
            </a:r>
          </a:p>
          <a:p>
            <a:pPr lvl="1" algn="r" rtl="1"/>
            <a:r>
              <a:rPr lang="fa-IR" dirty="0" smtClean="0">
                <a:cs typeface="B Nazanin" pitchFamily="2" charset="-78"/>
              </a:rPr>
              <a:t>آیا عددی که انتخاب کردید بزرگتر از 67 است؟</a:t>
            </a:r>
          </a:p>
          <a:p>
            <a:pPr lvl="1" algn="r" rtl="1"/>
            <a:r>
              <a:rPr lang="fa-IR" dirty="0" smtClean="0">
                <a:cs typeface="B Nazanin" pitchFamily="2" charset="-78"/>
              </a:rPr>
              <a:t>آیا عددی که انتخاب کردید نزدیک به 33 است؟</a:t>
            </a:r>
          </a:p>
          <a:p>
            <a:pPr lvl="1" algn="r" rtl="1"/>
            <a:r>
              <a:rPr lang="fa-IR" dirty="0" smtClean="0">
                <a:cs typeface="B Nazanin" pitchFamily="2" charset="-78"/>
              </a:rPr>
              <a:t>آیا دیگران را نیز عاقل فرض کردید؟</a:t>
            </a:r>
          </a:p>
          <a:p>
            <a:pPr lvl="1" algn="r" rtl="1"/>
            <a:r>
              <a:rPr lang="fa-IR" dirty="0" smtClean="0">
                <a:cs typeface="B Nazanin" pitchFamily="2" charset="-78"/>
              </a:rPr>
              <a:t>نقطه تعادل این بازی کجاست؟</a:t>
            </a:r>
          </a:p>
          <a:p>
            <a:pPr lvl="1" algn="r" rtl="1">
              <a:buNone/>
            </a:pPr>
            <a:endParaRPr lang="en-US" dirty="0">
              <a:cs typeface="B Nazanin" pitchFamily="2" charset="-78"/>
            </a:endParaRPr>
          </a:p>
        </p:txBody>
      </p:sp>
      <p:sp>
        <p:nvSpPr>
          <p:cNvPr id="5" name="Footer Placeholder 4"/>
          <p:cNvSpPr>
            <a:spLocks noGrp="1"/>
          </p:cNvSpPr>
          <p:nvPr>
            <p:ph type="ftr" sz="quarter" idx="11"/>
          </p:nvPr>
        </p:nvSpPr>
        <p:spPr/>
        <p:txBody>
          <a:bodyPr/>
          <a:lstStyle/>
          <a:p>
            <a:pPr>
              <a:defRPr/>
            </a:pPr>
            <a:r>
              <a:rPr lang="ar-SA" smtClean="0"/>
              <a:t>نگاهی به امور مالی رفتاری</a:t>
            </a:r>
            <a:endParaRPr lang="en-US"/>
          </a:p>
        </p:txBody>
      </p:sp>
      <p:sp>
        <p:nvSpPr>
          <p:cNvPr id="4" name="Slide Number Placeholder 3"/>
          <p:cNvSpPr>
            <a:spLocks noGrp="1"/>
          </p:cNvSpPr>
          <p:nvPr>
            <p:ph type="sldNum" sz="quarter" idx="12"/>
          </p:nvPr>
        </p:nvSpPr>
        <p:spPr/>
        <p:txBody>
          <a:bodyPr/>
          <a:lstStyle/>
          <a:p>
            <a:pPr>
              <a:defRPr/>
            </a:pPr>
            <a:fld id="{BDAF90FF-0466-43B1-80FF-37E5B95E75A6}" type="slidenum">
              <a:rPr lang="ar-SA" smtClean="0"/>
              <a:pPr>
                <a:defRPr/>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heckerboard(across)">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ox(in)">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diamond(in)">
                                      <p:cBhvr>
                                        <p:cTn id="17" dur="20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ox(i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Nazanin" pitchFamily="2" charset="-78"/>
              </a:rPr>
              <a:t>بازی و کارآیی</a:t>
            </a:r>
            <a:endParaRPr lang="en-US" dirty="0">
              <a:cs typeface="B Nazanin" pitchFamily="2" charset="-78"/>
            </a:endParaRPr>
          </a:p>
        </p:txBody>
      </p:sp>
      <p:sp>
        <p:nvSpPr>
          <p:cNvPr id="3" name="Content Placeholder 2"/>
          <p:cNvSpPr>
            <a:spLocks noGrp="1"/>
          </p:cNvSpPr>
          <p:nvPr>
            <p:ph idx="1"/>
          </p:nvPr>
        </p:nvSpPr>
        <p:spPr>
          <a:xfrm>
            <a:off x="457200" y="2743200"/>
            <a:ext cx="8229600" cy="1676400"/>
          </a:xfrm>
        </p:spPr>
        <p:txBody>
          <a:bodyPr/>
          <a:lstStyle/>
          <a:p>
            <a:pPr algn="r" rtl="1"/>
            <a:r>
              <a:rPr lang="fa-IR" dirty="0" smtClean="0">
                <a:cs typeface="B Nazanin" pitchFamily="2" charset="-78"/>
              </a:rPr>
              <a:t>آیا اگر دوباره بازی را انجام دهید صفر را انتخاب می‌کنید؟</a:t>
            </a:r>
          </a:p>
          <a:p>
            <a:pPr algn="r" rtl="1"/>
            <a:r>
              <a:rPr lang="fa-IR" dirty="0" smtClean="0">
                <a:cs typeface="B Nazanin" pitchFamily="2" charset="-78"/>
              </a:rPr>
              <a:t>چه انگیزه‌ای برای انتخاب صفر وجود دارد اگر بازار کامل باشد؟</a:t>
            </a:r>
            <a:endParaRPr lang="en-US" dirty="0">
              <a:cs typeface="B Nazanin" pitchFamily="2" charset="-78"/>
            </a:endParaRPr>
          </a:p>
        </p:txBody>
      </p:sp>
      <p:sp>
        <p:nvSpPr>
          <p:cNvPr id="5" name="Footer Placeholder 4"/>
          <p:cNvSpPr>
            <a:spLocks noGrp="1"/>
          </p:cNvSpPr>
          <p:nvPr>
            <p:ph type="ftr" sz="quarter" idx="11"/>
          </p:nvPr>
        </p:nvSpPr>
        <p:spPr/>
        <p:txBody>
          <a:bodyPr/>
          <a:lstStyle/>
          <a:p>
            <a:pPr>
              <a:defRPr/>
            </a:pPr>
            <a:r>
              <a:rPr lang="ar-SA" smtClean="0"/>
              <a:t>نگاهی به امور مالی رفتاری</a:t>
            </a:r>
            <a:endParaRPr lang="en-US"/>
          </a:p>
        </p:txBody>
      </p:sp>
      <p:sp>
        <p:nvSpPr>
          <p:cNvPr id="4" name="Slide Number Placeholder 3"/>
          <p:cNvSpPr>
            <a:spLocks noGrp="1"/>
          </p:cNvSpPr>
          <p:nvPr>
            <p:ph type="sldNum" sz="quarter" idx="12"/>
          </p:nvPr>
        </p:nvSpPr>
        <p:spPr/>
        <p:txBody>
          <a:bodyPr/>
          <a:lstStyle/>
          <a:p>
            <a:pPr>
              <a:defRPr/>
            </a:pPr>
            <a:fld id="{BDAF90FF-0466-43B1-80FF-37E5B95E75A6}" type="slidenum">
              <a:rPr lang="ar-SA"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dirty="0" smtClean="0">
                <a:cs typeface="B Nazanin" pitchFamily="2" charset="-78"/>
              </a:rPr>
              <a:t>عقلانیت، کامل بودن بازار و پارادیم‌های جدید مالی</a:t>
            </a:r>
            <a:endParaRPr lang="en-US" sz="3600" dirty="0">
              <a:cs typeface="B Nazanin" pitchFamily="2" charset="-78"/>
            </a:endParaRPr>
          </a:p>
        </p:txBody>
      </p:sp>
      <p:sp>
        <p:nvSpPr>
          <p:cNvPr id="5" name="Footer Placeholder 4"/>
          <p:cNvSpPr>
            <a:spLocks noGrp="1"/>
          </p:cNvSpPr>
          <p:nvPr>
            <p:ph type="ftr" sz="quarter" idx="11"/>
          </p:nvPr>
        </p:nvSpPr>
        <p:spPr/>
        <p:txBody>
          <a:bodyPr/>
          <a:lstStyle/>
          <a:p>
            <a:pPr>
              <a:defRPr/>
            </a:pPr>
            <a:r>
              <a:rPr lang="ar-SA" smtClean="0"/>
              <a:t>نگاهی به امور مالی رفتاری</a:t>
            </a:r>
            <a:endParaRPr lang="en-US"/>
          </a:p>
        </p:txBody>
      </p:sp>
      <p:sp>
        <p:nvSpPr>
          <p:cNvPr id="4" name="Slide Number Placeholder 3"/>
          <p:cNvSpPr>
            <a:spLocks noGrp="1"/>
          </p:cNvSpPr>
          <p:nvPr>
            <p:ph type="sldNum" sz="quarter" idx="12"/>
          </p:nvPr>
        </p:nvSpPr>
        <p:spPr/>
        <p:txBody>
          <a:bodyPr/>
          <a:lstStyle/>
          <a:p>
            <a:pPr>
              <a:defRPr/>
            </a:pPr>
            <a:fld id="{BDAF90FF-0466-43B1-80FF-37E5B95E75A6}" type="slidenum">
              <a:rPr lang="ar-SA" smtClean="0"/>
              <a:pPr>
                <a:defRPr/>
              </a:pPr>
              <a:t>14</a:t>
            </a:fld>
            <a:endParaRPr lang="en-US"/>
          </a:p>
        </p:txBody>
      </p:sp>
      <p:graphicFrame>
        <p:nvGraphicFramePr>
          <p:cNvPr id="8" name="Table 7"/>
          <p:cNvGraphicFramePr>
            <a:graphicFrameLocks noGrp="1"/>
          </p:cNvGraphicFramePr>
          <p:nvPr/>
        </p:nvGraphicFramePr>
        <p:xfrm>
          <a:off x="1828800" y="2209800"/>
          <a:ext cx="5734878" cy="2667000"/>
        </p:xfrm>
        <a:graphic>
          <a:graphicData uri="http://schemas.openxmlformats.org/drawingml/2006/table">
            <a:tbl>
              <a:tblPr rtl="1"/>
              <a:tblGrid>
                <a:gridCol w="2339814"/>
                <a:gridCol w="1423736"/>
                <a:gridCol w="399133"/>
                <a:gridCol w="1572195"/>
              </a:tblGrid>
              <a:tr h="666750">
                <a:tc gridSpan="2">
                  <a:txBody>
                    <a:bodyPr/>
                    <a:lstStyle/>
                    <a:p>
                      <a:pPr marL="0" marR="0" algn="ctr" rtl="1">
                        <a:lnSpc>
                          <a:spcPct val="115000"/>
                        </a:lnSpc>
                        <a:spcBef>
                          <a:spcPts val="0"/>
                        </a:spcBef>
                        <a:spcAft>
                          <a:spcPts val="0"/>
                        </a:spcAft>
                      </a:pPr>
                      <a:r>
                        <a:rPr lang="ar-SA" sz="2400" b="1">
                          <a:solidFill>
                            <a:srgbClr val="000000"/>
                          </a:solidFill>
                          <a:latin typeface="Calibri"/>
                          <a:ea typeface="Times New Roman"/>
                          <a:cs typeface="B Nazanin"/>
                        </a:rPr>
                        <a:t>کامل بودن بازارها</a:t>
                      </a:r>
                      <a:endParaRPr lang="en-US" sz="24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rtl="1"/>
                      <a:endParaRPr lang="en-US" sz="2400">
                        <a:latin typeface="Calibri"/>
                        <a:ea typeface="Times New Roman"/>
                        <a:cs typeface="Arial"/>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rtl="1"/>
                      <a:endParaRPr lang="en-US" sz="2400">
                        <a:latin typeface="Calibri"/>
                        <a:ea typeface="Times New Roman"/>
                        <a:cs typeface="Arial"/>
                      </a:endParaRPr>
                    </a:p>
                  </a:txBody>
                  <a:tcPr marL="68580" marR="68580" marT="0" marB="0" anchor="b">
                    <a:lnL>
                      <a:noFill/>
                    </a:lnL>
                    <a:lnR>
                      <a:noFill/>
                    </a:lnR>
                    <a:lnT>
                      <a:noFill/>
                    </a:lnT>
                    <a:lnB>
                      <a:noFill/>
                    </a:lnB>
                  </a:tcPr>
                </a:tc>
              </a:tr>
              <a:tr h="666750">
                <a:tc>
                  <a:txBody>
                    <a:bodyPr/>
                    <a:lstStyle/>
                    <a:p>
                      <a:pPr marL="0" marR="0" algn="ctr" rtl="0">
                        <a:lnSpc>
                          <a:spcPct val="115000"/>
                        </a:lnSpc>
                        <a:spcBef>
                          <a:spcPts val="0"/>
                        </a:spcBef>
                        <a:spcAft>
                          <a:spcPts val="0"/>
                        </a:spcAft>
                      </a:pPr>
                      <a:r>
                        <a:rPr lang="en-US" sz="2400">
                          <a:solidFill>
                            <a:srgbClr val="000000"/>
                          </a:solidFill>
                          <a:latin typeface="Calibri"/>
                          <a:ea typeface="Times New Roman"/>
                          <a:cs typeface="B Nazanin"/>
                        </a:rPr>
                        <a:t>1</a:t>
                      </a:r>
                      <a:endParaRPr lang="en-US" sz="24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2400">
                          <a:solidFill>
                            <a:srgbClr val="000000"/>
                          </a:solidFill>
                          <a:latin typeface="Calibri"/>
                          <a:ea typeface="Times New Roman"/>
                          <a:cs typeface="B Nazanin"/>
                        </a:rPr>
                        <a:t>0</a:t>
                      </a:r>
                      <a:endParaRPr lang="en-US" sz="24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endParaRPr lang="en-US" sz="2400">
                        <a:latin typeface="Calibri"/>
                        <a:ea typeface="Times New Roman"/>
                        <a:cs typeface="Arial"/>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rtl="1"/>
                      <a:endParaRPr lang="en-US" sz="2400">
                        <a:latin typeface="Calibri"/>
                        <a:ea typeface="Times New Roman"/>
                        <a:cs typeface="Arial"/>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r>
              <a:tr h="666750">
                <a:tc>
                  <a:txBody>
                    <a:bodyPr/>
                    <a:lstStyle/>
                    <a:p>
                      <a:pPr marL="0" marR="0" algn="r" rtl="1">
                        <a:lnSpc>
                          <a:spcPct val="115000"/>
                        </a:lnSpc>
                        <a:spcBef>
                          <a:spcPts val="0"/>
                        </a:spcBef>
                        <a:spcAft>
                          <a:spcPts val="0"/>
                        </a:spcAft>
                      </a:pPr>
                      <a:r>
                        <a:rPr lang="ar-SA" sz="2400">
                          <a:solidFill>
                            <a:srgbClr val="000000"/>
                          </a:solidFill>
                          <a:latin typeface="Calibri"/>
                          <a:ea typeface="Times New Roman"/>
                          <a:cs typeface="B Nazanin"/>
                        </a:rPr>
                        <a:t>مدل‌های رفتاری خرد</a:t>
                      </a:r>
                      <a:endParaRPr lang="en-US" sz="24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2400" dirty="0">
                          <a:solidFill>
                            <a:srgbClr val="000000"/>
                          </a:solidFill>
                          <a:latin typeface="Calibri"/>
                          <a:ea typeface="Times New Roman"/>
                          <a:cs typeface="B Nazanin"/>
                        </a:rPr>
                        <a:t>مالی نوین</a:t>
                      </a:r>
                      <a:endParaRPr lang="en-US" sz="2400" dirty="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pPr>
                      <a:r>
                        <a:rPr lang="en-US" sz="2400">
                          <a:solidFill>
                            <a:srgbClr val="000000"/>
                          </a:solidFill>
                          <a:latin typeface="Calibri"/>
                          <a:ea typeface="Times New Roman"/>
                          <a:cs typeface="B Nazanin"/>
                        </a:rPr>
                        <a:t>0</a:t>
                      </a:r>
                      <a:endParaRPr lang="en-US" sz="24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rtl="1">
                        <a:lnSpc>
                          <a:spcPct val="115000"/>
                        </a:lnSpc>
                        <a:spcBef>
                          <a:spcPts val="0"/>
                        </a:spcBef>
                        <a:spcAft>
                          <a:spcPts val="0"/>
                        </a:spcAft>
                      </a:pPr>
                      <a:r>
                        <a:rPr lang="ar-SA" sz="2400" b="1">
                          <a:solidFill>
                            <a:srgbClr val="000000"/>
                          </a:solidFill>
                          <a:latin typeface="Calibri"/>
                          <a:ea typeface="Times New Roman"/>
                          <a:cs typeface="B Nazanin"/>
                        </a:rPr>
                        <a:t>عقلانیت بازیگران بازار</a:t>
                      </a:r>
                      <a:endParaRPr lang="en-US" sz="24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6750">
                <a:tc>
                  <a:txBody>
                    <a:bodyPr/>
                    <a:lstStyle/>
                    <a:p>
                      <a:pPr marL="0" marR="0" algn="ctr" rtl="1">
                        <a:lnSpc>
                          <a:spcPct val="115000"/>
                        </a:lnSpc>
                        <a:spcBef>
                          <a:spcPts val="0"/>
                        </a:spcBef>
                        <a:spcAft>
                          <a:spcPts val="0"/>
                        </a:spcAft>
                      </a:pPr>
                      <a:r>
                        <a:rPr lang="ar-SA" sz="2400">
                          <a:solidFill>
                            <a:srgbClr val="000000"/>
                          </a:solidFill>
                          <a:latin typeface="Calibri"/>
                          <a:ea typeface="Times New Roman"/>
                          <a:cs typeface="B Nazanin"/>
                        </a:rPr>
                        <a:t>مالی کلاسیک</a:t>
                      </a:r>
                      <a:endParaRPr lang="en-US" sz="24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2400">
                          <a:solidFill>
                            <a:srgbClr val="000000"/>
                          </a:solidFill>
                          <a:latin typeface="Calibri"/>
                          <a:ea typeface="Times New Roman"/>
                          <a:cs typeface="B Nazanin"/>
                        </a:rPr>
                        <a:t>مدل‌های گیم</a:t>
                      </a:r>
                      <a:endParaRPr lang="en-US" sz="24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pPr>
                      <a:r>
                        <a:rPr lang="en-US" sz="2400" dirty="0">
                          <a:solidFill>
                            <a:srgbClr val="000000"/>
                          </a:solidFill>
                          <a:latin typeface="Calibri"/>
                          <a:ea typeface="Times New Roman"/>
                          <a:cs typeface="B Nazanin"/>
                        </a:rPr>
                        <a:t>1</a:t>
                      </a:r>
                      <a:endParaRPr lang="en-US" sz="2400" dirty="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5" name="Rectangle 5"/>
          <p:cNvSpPr>
            <a:spLocks noGrp="1" noRot="1" noChangeArrowheads="1"/>
          </p:cNvSpPr>
          <p:nvPr>
            <p:ph type="title"/>
          </p:nvPr>
        </p:nvSpPr>
        <p:spPr/>
        <p:txBody>
          <a:bodyPr/>
          <a:lstStyle/>
          <a:p>
            <a:pPr eaLnBrk="1" hangingPunct="1">
              <a:defRPr/>
            </a:pPr>
            <a:r>
              <a:rPr lang="fa-IR" dirty="0" smtClean="0">
                <a:cs typeface="B Nazanin" pitchFamily="2" charset="-78"/>
              </a:rPr>
              <a:t>امور مالی رفتار</a:t>
            </a:r>
            <a:r>
              <a:rPr lang="ar-SA" dirty="0" smtClean="0">
                <a:cs typeface="B Nazanin" pitchFamily="2" charset="-78"/>
              </a:rPr>
              <a:t>ي</a:t>
            </a:r>
            <a:r>
              <a:rPr lang="fa-IR" dirty="0" smtClean="0">
                <a:cs typeface="B Nazanin" pitchFamily="2" charset="-78"/>
              </a:rPr>
              <a:t>(1)</a:t>
            </a:r>
            <a:endParaRPr lang="en-US" dirty="0" smtClean="0">
              <a:cs typeface="B Nazanin" pitchFamily="2" charset="-78"/>
            </a:endParaRPr>
          </a:p>
        </p:txBody>
      </p:sp>
      <p:sp>
        <p:nvSpPr>
          <p:cNvPr id="5126" name="Rectangle 6"/>
          <p:cNvSpPr>
            <a:spLocks noGrp="1" noChangeArrowheads="1"/>
          </p:cNvSpPr>
          <p:nvPr>
            <p:ph idx="1"/>
          </p:nvPr>
        </p:nvSpPr>
        <p:spPr/>
        <p:txBody>
          <a:bodyPr/>
          <a:lstStyle/>
          <a:p>
            <a:pPr algn="just" rtl="1" eaLnBrk="1" hangingPunct="1">
              <a:defRPr/>
            </a:pPr>
            <a:r>
              <a:rPr lang="fa-IR" sz="2700" dirty="0" smtClean="0">
                <a:cs typeface="B Nazanin" pitchFamily="2" charset="-78"/>
              </a:rPr>
              <a:t>مطالعه واکنش انسان‌ها به اطلاعات در جهت تصم</a:t>
            </a:r>
            <a:r>
              <a:rPr lang="ar-SA" sz="2700" dirty="0" smtClean="0">
                <a:cs typeface="B Nazanin" pitchFamily="2" charset="-78"/>
              </a:rPr>
              <a:t>ي</a:t>
            </a:r>
            <a:r>
              <a:rPr lang="fa-IR" sz="2700" dirty="0" smtClean="0">
                <a:cs typeface="B Nazanin" pitchFamily="2" charset="-78"/>
              </a:rPr>
              <a:t>م گ</a:t>
            </a:r>
            <a:r>
              <a:rPr lang="ar-SA" sz="2700" dirty="0" smtClean="0">
                <a:cs typeface="B Nazanin" pitchFamily="2" charset="-78"/>
              </a:rPr>
              <a:t>ي</a:t>
            </a:r>
            <a:r>
              <a:rPr lang="fa-IR" sz="2700" dirty="0" smtClean="0">
                <a:cs typeface="B Nazanin" pitchFamily="2" charset="-78"/>
              </a:rPr>
              <a:t>ر</a:t>
            </a:r>
            <a:r>
              <a:rPr lang="ar-SA" sz="2700" dirty="0" smtClean="0">
                <a:cs typeface="B Nazanin" pitchFamily="2" charset="-78"/>
              </a:rPr>
              <a:t>ي</a:t>
            </a:r>
            <a:r>
              <a:rPr lang="fa-IR" sz="2700" dirty="0" smtClean="0">
                <a:cs typeface="B Nazanin" pitchFamily="2" charset="-78"/>
              </a:rPr>
              <a:t> آگاهانه (</a:t>
            </a:r>
            <a:r>
              <a:rPr lang="en-US" sz="2700" dirty="0" err="1" smtClean="0">
                <a:cs typeface="B Nazanin" pitchFamily="2" charset="-78"/>
              </a:rPr>
              <a:t>Lintner</a:t>
            </a:r>
            <a:r>
              <a:rPr lang="fa-IR" sz="2700" dirty="0" smtClean="0">
                <a:cs typeface="B Nazanin" pitchFamily="2" charset="-78"/>
              </a:rPr>
              <a:t>)</a:t>
            </a:r>
          </a:p>
          <a:p>
            <a:pPr algn="just" rtl="1" eaLnBrk="1" hangingPunct="1">
              <a:defRPr/>
            </a:pPr>
            <a:r>
              <a:rPr lang="fa-IR" sz="2700" dirty="0" smtClean="0">
                <a:cs typeface="B Nazanin" pitchFamily="2" charset="-78"/>
              </a:rPr>
              <a:t>درک و پ</a:t>
            </a:r>
            <a:r>
              <a:rPr lang="ar-SA" sz="2700" dirty="0" smtClean="0">
                <a:cs typeface="B Nazanin" pitchFamily="2" charset="-78"/>
              </a:rPr>
              <a:t>ي</a:t>
            </a:r>
            <a:r>
              <a:rPr lang="fa-IR" sz="2700" dirty="0" smtClean="0">
                <a:cs typeface="B Nazanin" pitchFamily="2" charset="-78"/>
              </a:rPr>
              <a:t>ش ب</a:t>
            </a:r>
            <a:r>
              <a:rPr lang="ar-SA" sz="2700" dirty="0" smtClean="0">
                <a:cs typeface="B Nazanin" pitchFamily="2" charset="-78"/>
              </a:rPr>
              <a:t>ي</a:t>
            </a:r>
            <a:r>
              <a:rPr lang="fa-IR" sz="2700" dirty="0" smtClean="0">
                <a:cs typeface="B Nazanin" pitchFamily="2" charset="-78"/>
              </a:rPr>
              <a:t>ن</a:t>
            </a:r>
            <a:r>
              <a:rPr lang="ar-SA" sz="2700" dirty="0" smtClean="0">
                <a:cs typeface="B Nazanin" pitchFamily="2" charset="-78"/>
              </a:rPr>
              <a:t>ي</a:t>
            </a:r>
            <a:r>
              <a:rPr lang="fa-IR" sz="2700" dirty="0" smtClean="0">
                <a:cs typeface="B Nazanin" pitchFamily="2" charset="-78"/>
              </a:rPr>
              <a:t> نتا</a:t>
            </a:r>
            <a:r>
              <a:rPr lang="ar-SA" sz="2700" dirty="0" smtClean="0">
                <a:cs typeface="B Nazanin" pitchFamily="2" charset="-78"/>
              </a:rPr>
              <a:t>ي</a:t>
            </a:r>
            <a:r>
              <a:rPr lang="fa-IR" sz="2700" dirty="0" smtClean="0">
                <a:cs typeface="B Nazanin" pitchFamily="2" charset="-78"/>
              </a:rPr>
              <a:t>ج حاصل از فرآ</a:t>
            </a:r>
            <a:r>
              <a:rPr lang="ar-SA" sz="2700" dirty="0" smtClean="0">
                <a:cs typeface="B Nazanin" pitchFamily="2" charset="-78"/>
              </a:rPr>
              <a:t>ي</a:t>
            </a:r>
            <a:r>
              <a:rPr lang="fa-IR" sz="2700" dirty="0" smtClean="0">
                <a:cs typeface="B Nazanin" pitchFamily="2" charset="-78"/>
              </a:rPr>
              <a:t>ندها</a:t>
            </a:r>
            <a:r>
              <a:rPr lang="ar-SA" sz="2700" dirty="0" smtClean="0">
                <a:cs typeface="B Nazanin" pitchFamily="2" charset="-78"/>
              </a:rPr>
              <a:t>ي</a:t>
            </a:r>
            <a:r>
              <a:rPr lang="fa-IR" sz="2700" dirty="0" smtClean="0">
                <a:cs typeface="B Nazanin" pitchFamily="2" charset="-78"/>
              </a:rPr>
              <a:t> روانشناخت</a:t>
            </a:r>
            <a:r>
              <a:rPr lang="ar-SA" sz="2700" dirty="0" smtClean="0">
                <a:cs typeface="B Nazanin" pitchFamily="2" charset="-78"/>
              </a:rPr>
              <a:t>ي</a:t>
            </a:r>
            <a:r>
              <a:rPr lang="fa-IR" sz="2700" dirty="0" smtClean="0">
                <a:cs typeface="B Nazanin" pitchFamily="2" charset="-78"/>
              </a:rPr>
              <a:t> در تصم</a:t>
            </a:r>
            <a:r>
              <a:rPr lang="ar-SA" sz="2700" dirty="0" smtClean="0">
                <a:cs typeface="B Nazanin" pitchFamily="2" charset="-78"/>
              </a:rPr>
              <a:t>ي</a:t>
            </a:r>
            <a:r>
              <a:rPr lang="fa-IR" sz="2700" dirty="0" smtClean="0">
                <a:cs typeface="B Nazanin" pitchFamily="2" charset="-78"/>
              </a:rPr>
              <a:t>م‌گ</a:t>
            </a:r>
            <a:r>
              <a:rPr lang="ar-SA" sz="2700" dirty="0" smtClean="0">
                <a:cs typeface="B Nazanin" pitchFamily="2" charset="-78"/>
              </a:rPr>
              <a:t>ي</a:t>
            </a:r>
            <a:r>
              <a:rPr lang="fa-IR" sz="2700" dirty="0" smtClean="0">
                <a:cs typeface="B Nazanin" pitchFamily="2" charset="-78"/>
              </a:rPr>
              <a:t>ر</a:t>
            </a:r>
            <a:r>
              <a:rPr lang="ar-SA" sz="2700" dirty="0" smtClean="0">
                <a:cs typeface="B Nazanin" pitchFamily="2" charset="-78"/>
              </a:rPr>
              <a:t>ي</a:t>
            </a:r>
            <a:r>
              <a:rPr lang="fa-IR" sz="2700" dirty="0" smtClean="0">
                <a:cs typeface="B Nazanin" pitchFamily="2" charset="-78"/>
              </a:rPr>
              <a:t>‌ها</a:t>
            </a:r>
            <a:r>
              <a:rPr lang="ar-SA" sz="2700" dirty="0" smtClean="0">
                <a:cs typeface="B Nazanin" pitchFamily="2" charset="-78"/>
              </a:rPr>
              <a:t>ي</a:t>
            </a:r>
            <a:r>
              <a:rPr lang="fa-IR" sz="2700" dirty="0" smtClean="0">
                <a:cs typeface="B Nazanin" pitchFamily="2" charset="-78"/>
              </a:rPr>
              <a:t> مال</a:t>
            </a:r>
            <a:r>
              <a:rPr lang="ar-SA" sz="2700" dirty="0" smtClean="0">
                <a:cs typeface="B Nazanin" pitchFamily="2" charset="-78"/>
              </a:rPr>
              <a:t>ي</a:t>
            </a:r>
            <a:r>
              <a:rPr lang="fa-IR" sz="2700" dirty="0" smtClean="0">
                <a:cs typeface="B Nazanin" pitchFamily="2" charset="-78"/>
              </a:rPr>
              <a:t> و سرما</a:t>
            </a:r>
            <a:r>
              <a:rPr lang="ar-SA" sz="2700" dirty="0" smtClean="0">
                <a:cs typeface="B Nazanin" pitchFamily="2" charset="-78"/>
              </a:rPr>
              <a:t>ي</a:t>
            </a:r>
            <a:r>
              <a:rPr lang="fa-IR" sz="2700" dirty="0" smtClean="0">
                <a:cs typeface="B Nazanin" pitchFamily="2" charset="-78"/>
              </a:rPr>
              <a:t>ه گذار</a:t>
            </a:r>
            <a:r>
              <a:rPr lang="ar-SA" sz="2700" dirty="0" smtClean="0">
                <a:cs typeface="B Nazanin" pitchFamily="2" charset="-78"/>
              </a:rPr>
              <a:t>ي</a:t>
            </a:r>
            <a:r>
              <a:rPr lang="fa-IR" sz="2700" dirty="0" smtClean="0">
                <a:cs typeface="B Nazanin" pitchFamily="2" charset="-78"/>
              </a:rPr>
              <a:t> (</a:t>
            </a:r>
            <a:r>
              <a:rPr lang="en-US" sz="2700" dirty="0" smtClean="0">
                <a:cs typeface="B Nazanin" pitchFamily="2" charset="-78"/>
              </a:rPr>
              <a:t>Olsen</a:t>
            </a:r>
            <a:r>
              <a:rPr lang="fa-IR" sz="2700" dirty="0" smtClean="0">
                <a:cs typeface="B Nazanin" pitchFamily="2" charset="-78"/>
              </a:rPr>
              <a:t>)</a:t>
            </a:r>
          </a:p>
          <a:p>
            <a:pPr algn="just" rtl="1" eaLnBrk="1" hangingPunct="1">
              <a:defRPr/>
            </a:pPr>
            <a:r>
              <a:rPr lang="fa-IR" sz="2700" dirty="0" smtClean="0">
                <a:cs typeface="B Nazanin" pitchFamily="2" charset="-78"/>
              </a:rPr>
              <a:t>چگونگ</a:t>
            </a:r>
            <a:r>
              <a:rPr lang="ar-SA" sz="2700" dirty="0" smtClean="0">
                <a:cs typeface="B Nazanin" pitchFamily="2" charset="-78"/>
              </a:rPr>
              <a:t>ي</a:t>
            </a:r>
            <a:r>
              <a:rPr lang="fa-IR" sz="2700" dirty="0" smtClean="0">
                <a:cs typeface="B Nazanin" pitchFamily="2" charset="-78"/>
              </a:rPr>
              <a:t> تاث</a:t>
            </a:r>
            <a:r>
              <a:rPr lang="ar-SA" sz="2700" dirty="0" smtClean="0">
                <a:cs typeface="B Nazanin" pitchFamily="2" charset="-78"/>
              </a:rPr>
              <a:t>ي</a:t>
            </a:r>
            <a:r>
              <a:rPr lang="fa-IR" sz="2700" dirty="0" smtClean="0">
                <a:cs typeface="B Nazanin" pitchFamily="2" charset="-78"/>
              </a:rPr>
              <a:t>رگذار</a:t>
            </a:r>
            <a:r>
              <a:rPr lang="ar-SA" sz="2700" dirty="0" smtClean="0">
                <a:cs typeface="B Nazanin" pitchFamily="2" charset="-78"/>
              </a:rPr>
              <a:t>ي</a:t>
            </a:r>
            <a:r>
              <a:rPr lang="fa-IR" sz="2700" dirty="0" smtClean="0">
                <a:cs typeface="B Nazanin" pitchFamily="2" charset="-78"/>
              </a:rPr>
              <a:t> روانشناس</a:t>
            </a:r>
            <a:r>
              <a:rPr lang="ar-SA" sz="2700" dirty="0" smtClean="0">
                <a:cs typeface="B Nazanin" pitchFamily="2" charset="-78"/>
              </a:rPr>
              <a:t>ي</a:t>
            </a:r>
            <a:r>
              <a:rPr lang="fa-IR" sz="2700" dirty="0" smtClean="0">
                <a:cs typeface="B Nazanin" pitchFamily="2" charset="-78"/>
              </a:rPr>
              <a:t>(2) بر مسايل و بازارها</a:t>
            </a:r>
            <a:r>
              <a:rPr lang="ar-SA" sz="2700" dirty="0" smtClean="0">
                <a:cs typeface="B Nazanin" pitchFamily="2" charset="-78"/>
              </a:rPr>
              <a:t>ي</a:t>
            </a:r>
            <a:r>
              <a:rPr lang="fa-IR" sz="2700" dirty="0" smtClean="0">
                <a:cs typeface="B Nazanin" pitchFamily="2" charset="-78"/>
              </a:rPr>
              <a:t> مال</a:t>
            </a:r>
            <a:r>
              <a:rPr lang="ar-SA" sz="2700" dirty="0" smtClean="0">
                <a:cs typeface="B Nazanin" pitchFamily="2" charset="-78"/>
              </a:rPr>
              <a:t>ي</a:t>
            </a:r>
            <a:r>
              <a:rPr lang="fa-IR" sz="2700" dirty="0" smtClean="0">
                <a:cs typeface="B Nazanin" pitchFamily="2" charset="-78"/>
              </a:rPr>
              <a:t> (</a:t>
            </a:r>
            <a:r>
              <a:rPr lang="en-US" sz="2700" dirty="0" err="1" smtClean="0">
                <a:cs typeface="B Nazanin" pitchFamily="2" charset="-78"/>
              </a:rPr>
              <a:t>Shefrin</a:t>
            </a:r>
            <a:r>
              <a:rPr lang="fa-IR" sz="2700" dirty="0" smtClean="0">
                <a:cs typeface="B Nazanin" pitchFamily="2" charset="-78"/>
              </a:rPr>
              <a:t>)</a:t>
            </a:r>
          </a:p>
          <a:p>
            <a:pPr algn="just" rtl="1" eaLnBrk="1" hangingPunct="1">
              <a:defRPr/>
            </a:pPr>
            <a:r>
              <a:rPr lang="fa-IR" sz="2700" dirty="0" smtClean="0">
                <a:cs typeface="B Nazanin" pitchFamily="2" charset="-78"/>
              </a:rPr>
              <a:t>تشر</a:t>
            </a:r>
            <a:r>
              <a:rPr lang="ar-SA" sz="2700" dirty="0" smtClean="0">
                <a:cs typeface="B Nazanin" pitchFamily="2" charset="-78"/>
              </a:rPr>
              <a:t>ي</a:t>
            </a:r>
            <a:r>
              <a:rPr lang="fa-IR" sz="2700" dirty="0" smtClean="0">
                <a:cs typeface="B Nazanin" pitchFamily="2" charset="-78"/>
              </a:rPr>
              <a:t>ح مسا</a:t>
            </a:r>
            <a:r>
              <a:rPr lang="ar-SA" sz="2700" dirty="0" smtClean="0">
                <a:cs typeface="B Nazanin" pitchFamily="2" charset="-78"/>
              </a:rPr>
              <a:t>ي</a:t>
            </a:r>
            <a:r>
              <a:rPr lang="fa-IR" sz="2700" dirty="0" smtClean="0">
                <a:cs typeface="B Nazanin" pitchFamily="2" charset="-78"/>
              </a:rPr>
              <a:t>ل غ</a:t>
            </a:r>
            <a:r>
              <a:rPr lang="ar-SA" sz="2700" dirty="0" smtClean="0">
                <a:cs typeface="B Nazanin" pitchFamily="2" charset="-78"/>
              </a:rPr>
              <a:t>ي</a:t>
            </a:r>
            <a:r>
              <a:rPr lang="fa-IR" sz="2700" dirty="0" smtClean="0">
                <a:cs typeface="B Nazanin" pitchFamily="2" charset="-78"/>
              </a:rPr>
              <a:t>ر عاد</a:t>
            </a:r>
            <a:r>
              <a:rPr lang="ar-SA" sz="2700" dirty="0" smtClean="0">
                <a:cs typeface="B Nazanin" pitchFamily="2" charset="-78"/>
              </a:rPr>
              <a:t>ي</a:t>
            </a:r>
            <a:r>
              <a:rPr lang="fa-IR" sz="2700" dirty="0" smtClean="0">
                <a:cs typeface="B Nazanin" pitchFamily="2" charset="-78"/>
              </a:rPr>
              <a:t> در حوزه مال</a:t>
            </a:r>
            <a:r>
              <a:rPr lang="ar-SA" sz="2700" dirty="0" smtClean="0">
                <a:cs typeface="B Nazanin" pitchFamily="2" charset="-78"/>
              </a:rPr>
              <a:t>ي</a:t>
            </a:r>
            <a:r>
              <a:rPr lang="fa-IR" sz="2700" dirty="0" smtClean="0">
                <a:cs typeface="B Nazanin" pitchFamily="2" charset="-78"/>
              </a:rPr>
              <a:t> و اقتصاد از طر</a:t>
            </a:r>
            <a:r>
              <a:rPr lang="ar-SA" sz="2700" dirty="0" smtClean="0">
                <a:cs typeface="B Nazanin" pitchFamily="2" charset="-78"/>
              </a:rPr>
              <a:t>ي</a:t>
            </a:r>
            <a:r>
              <a:rPr lang="fa-IR" sz="2700" dirty="0" smtClean="0">
                <a:cs typeface="B Nazanin" pitchFamily="2" charset="-78"/>
              </a:rPr>
              <a:t>ق اصول روانشناس</a:t>
            </a:r>
            <a:r>
              <a:rPr lang="ar-SA" sz="2700" dirty="0" smtClean="0">
                <a:cs typeface="B Nazanin" pitchFamily="2" charset="-78"/>
              </a:rPr>
              <a:t>ي</a:t>
            </a:r>
            <a:r>
              <a:rPr lang="fa-IR" sz="2700" dirty="0" smtClean="0">
                <a:cs typeface="B Nazanin" pitchFamily="2" charset="-78"/>
              </a:rPr>
              <a:t> و تصم</a:t>
            </a:r>
            <a:r>
              <a:rPr lang="ar-SA" sz="2700" dirty="0" smtClean="0">
                <a:cs typeface="B Nazanin" pitchFamily="2" charset="-78"/>
              </a:rPr>
              <a:t>ي</a:t>
            </a:r>
            <a:r>
              <a:rPr lang="fa-IR" sz="2700" smtClean="0">
                <a:cs typeface="B Nazanin" pitchFamily="2" charset="-78"/>
              </a:rPr>
              <a:t>م‌گ</a:t>
            </a:r>
            <a:r>
              <a:rPr lang="ar-SA" sz="2700" dirty="0" smtClean="0">
                <a:cs typeface="B Nazanin" pitchFamily="2" charset="-78"/>
              </a:rPr>
              <a:t>ي</a:t>
            </a:r>
            <a:r>
              <a:rPr lang="fa-IR" sz="2700" dirty="0" smtClean="0">
                <a:cs typeface="B Nazanin" pitchFamily="2" charset="-78"/>
              </a:rPr>
              <a:t>ر</a:t>
            </a:r>
            <a:r>
              <a:rPr lang="ar-SA" sz="2700" dirty="0" smtClean="0">
                <a:cs typeface="B Nazanin" pitchFamily="2" charset="-78"/>
              </a:rPr>
              <a:t>ي</a:t>
            </a:r>
            <a:r>
              <a:rPr lang="fa-IR" sz="2700" dirty="0" smtClean="0">
                <a:cs typeface="B Nazanin" pitchFamily="2" charset="-78"/>
              </a:rPr>
              <a:t> (</a:t>
            </a:r>
            <a:r>
              <a:rPr lang="en-US" sz="2700" dirty="0" smtClean="0">
                <a:cs typeface="B Nazanin" pitchFamily="2" charset="-78"/>
              </a:rPr>
              <a:t>Fuller</a:t>
            </a:r>
            <a:r>
              <a:rPr lang="fa-IR" sz="2700" dirty="0" smtClean="0">
                <a:cs typeface="B Nazanin" pitchFamily="2" charset="-78"/>
              </a:rPr>
              <a:t>)</a:t>
            </a:r>
          </a:p>
          <a:p>
            <a:pPr algn="just" rtl="1" eaLnBrk="1" hangingPunct="1">
              <a:defRPr/>
            </a:pPr>
            <a:r>
              <a:rPr lang="fa-IR" sz="2700" dirty="0" smtClean="0">
                <a:cs typeface="B Nazanin" pitchFamily="2" charset="-78"/>
              </a:rPr>
              <a:t>مالی رفتاری مطالعه تاثیرات روانشناسی بر تصمیم‌گیری مالی، شرکت‌ها و بازارهای مالی است. (</a:t>
            </a:r>
            <a:r>
              <a:rPr lang="en-US" sz="2700" dirty="0" err="1" smtClean="0">
                <a:cs typeface="B Nazanin" pitchFamily="2" charset="-78"/>
              </a:rPr>
              <a:t>Nofsinger</a:t>
            </a:r>
            <a:r>
              <a:rPr lang="fa-IR" sz="2700" dirty="0" smtClean="0">
                <a:cs typeface="B Nazanin" pitchFamily="2" charset="-78"/>
              </a:rPr>
              <a:t>)</a:t>
            </a:r>
            <a:endParaRPr lang="en-US" sz="2700" dirty="0" smtClean="0">
              <a:cs typeface="B Nazanin" pitchFamily="2" charset="-78"/>
            </a:endParaRPr>
          </a:p>
        </p:txBody>
      </p:sp>
      <p:sp>
        <p:nvSpPr>
          <p:cNvPr id="13315" name="Footer Placeholder 5"/>
          <p:cNvSpPr>
            <a:spLocks noGrp="1"/>
          </p:cNvSpPr>
          <p:nvPr>
            <p:ph type="ftr" sz="quarter" idx="11"/>
          </p:nvPr>
        </p:nvSpPr>
        <p:spPr>
          <a:noFill/>
        </p:spPr>
        <p:txBody>
          <a:bodyPr/>
          <a:lstStyle/>
          <a:p>
            <a:r>
              <a:rPr lang="ar-SA"/>
              <a:t>نگاهی به امور مالی رفتاری</a:t>
            </a:r>
            <a:endParaRPr lang="en-US"/>
          </a:p>
        </p:txBody>
      </p:sp>
      <p:sp>
        <p:nvSpPr>
          <p:cNvPr id="13314" name="Slide Number Placeholder 4"/>
          <p:cNvSpPr>
            <a:spLocks noGrp="1"/>
          </p:cNvSpPr>
          <p:nvPr>
            <p:ph type="sldNum" sz="quarter" idx="12"/>
          </p:nvPr>
        </p:nvSpPr>
        <p:spPr>
          <a:noFill/>
        </p:spPr>
        <p:txBody>
          <a:bodyPr/>
          <a:lstStyle/>
          <a:p>
            <a:fld id="{609E23EC-523C-4816-9B22-0082AE8FA8A3}" type="slidenum">
              <a:rPr lang="ar-SA"/>
              <a:pPr/>
              <a:t>15</a:t>
            </a:fld>
            <a:endParaRPr lang="en-US"/>
          </a:p>
        </p:txBody>
      </p:sp>
      <p:sp>
        <p:nvSpPr>
          <p:cNvPr id="13318" name="Text Box 7"/>
          <p:cNvSpPr txBox="1">
            <a:spLocks noChangeArrowheads="1"/>
          </p:cNvSpPr>
          <p:nvPr/>
        </p:nvSpPr>
        <p:spPr bwMode="auto">
          <a:xfrm>
            <a:off x="762000" y="5761038"/>
            <a:ext cx="7772400" cy="1371600"/>
          </a:xfrm>
          <a:prstGeom prst="rect">
            <a:avLst/>
          </a:prstGeom>
          <a:noFill/>
          <a:ln w="9525">
            <a:noFill/>
            <a:miter lim="800000"/>
            <a:headEnd/>
            <a:tailEnd/>
          </a:ln>
        </p:spPr>
        <p:txBody>
          <a:bodyPr>
            <a:spAutoFit/>
          </a:bodyPr>
          <a:lstStyle/>
          <a:p>
            <a:pPr marL="457200" indent="-457200">
              <a:spcBef>
                <a:spcPct val="50000"/>
              </a:spcBef>
            </a:pPr>
            <a:r>
              <a:rPr lang="en-US" sz="1200">
                <a:latin typeface="Times New Roman" pitchFamily="18" charset="0"/>
              </a:rPr>
              <a:t>------------------------------------------------------</a:t>
            </a:r>
          </a:p>
          <a:p>
            <a:pPr marL="457200" indent="-457200">
              <a:spcBef>
                <a:spcPct val="50000"/>
              </a:spcBef>
              <a:buFontTx/>
              <a:buAutoNum type="arabicPeriod"/>
            </a:pPr>
            <a:r>
              <a:rPr lang="en-US" sz="1200">
                <a:latin typeface="Times New Roman" pitchFamily="18" charset="0"/>
              </a:rPr>
              <a:t>Behavioral Finance</a:t>
            </a:r>
          </a:p>
          <a:p>
            <a:pPr marL="457200" indent="-457200">
              <a:spcBef>
                <a:spcPct val="50000"/>
              </a:spcBef>
              <a:buFontTx/>
              <a:buAutoNum type="arabicPeriod"/>
            </a:pPr>
            <a:r>
              <a:rPr lang="en-US" sz="1200">
                <a:latin typeface="Times New Roman" pitchFamily="18" charset="0"/>
              </a:rPr>
              <a:t>Psychology</a:t>
            </a:r>
          </a:p>
          <a:p>
            <a:pPr marL="457200" indent="-457200">
              <a:spcBef>
                <a:spcPct val="50000"/>
              </a:spcBef>
              <a:buFontTx/>
              <a:buChar char="•"/>
            </a:pPr>
            <a:endParaRPr lang="en-US" sz="240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5126">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6">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5126">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6">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5126">
                                            <p:txEl>
                                              <p:pRg st="2" end="2"/>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6">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5126">
                                            <p:txEl>
                                              <p:pRg st="3" end="3"/>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6">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5126">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defRPr/>
            </a:pPr>
            <a:r>
              <a:rPr lang="fa-IR" dirty="0" smtClean="0">
                <a:cs typeface="B Nazanin" pitchFamily="2" charset="-78"/>
              </a:rPr>
              <a:t>امور مالی رفتار</a:t>
            </a:r>
            <a:r>
              <a:rPr lang="ar-SA" dirty="0" smtClean="0">
                <a:cs typeface="B Nazanin" pitchFamily="2" charset="-78"/>
              </a:rPr>
              <a:t>ي</a:t>
            </a:r>
            <a:r>
              <a:rPr lang="fa-IR" dirty="0" smtClean="0">
                <a:cs typeface="B Nazanin" pitchFamily="2" charset="-78"/>
              </a:rPr>
              <a:t>(2)</a:t>
            </a:r>
            <a:endParaRPr lang="en-US" dirty="0"/>
          </a:p>
        </p:txBody>
      </p:sp>
      <p:sp>
        <p:nvSpPr>
          <p:cNvPr id="3" name="Content Placeholder 2"/>
          <p:cNvSpPr>
            <a:spLocks noGrp="1"/>
          </p:cNvSpPr>
          <p:nvPr>
            <p:ph idx="1"/>
          </p:nvPr>
        </p:nvSpPr>
        <p:spPr/>
        <p:txBody>
          <a:bodyPr/>
          <a:lstStyle/>
          <a:p>
            <a:pPr algn="r" rtl="1">
              <a:defRPr/>
            </a:pPr>
            <a:r>
              <a:rPr lang="fa-IR" dirty="0" smtClean="0">
                <a:cs typeface="B Nazanin" pitchFamily="2" charset="-78"/>
              </a:rPr>
              <a:t>مالی رفتاری موضوع چندان جدیدی هم نیست:</a:t>
            </a:r>
          </a:p>
          <a:p>
            <a:pPr lvl="1" algn="r" rtl="1">
              <a:defRPr/>
            </a:pPr>
            <a:r>
              <a:rPr lang="fa-IR" dirty="0" smtClean="0">
                <a:cs typeface="B Nazanin" pitchFamily="2" charset="-78"/>
              </a:rPr>
              <a:t>سلدن (1912): تفکر افراد در مورد سرمایه گذاری در روند قیمت‌ها اثرگذار است.</a:t>
            </a:r>
          </a:p>
          <a:p>
            <a:pPr lvl="1" algn="r" rtl="1">
              <a:defRPr/>
            </a:pPr>
            <a:r>
              <a:rPr lang="fa-IR" dirty="0" smtClean="0">
                <a:cs typeface="B Nazanin" pitchFamily="2" charset="-78"/>
              </a:rPr>
              <a:t>کینز (</a:t>
            </a:r>
            <a:r>
              <a:rPr lang="en-US" dirty="0" smtClean="0">
                <a:cs typeface="B Nazanin" pitchFamily="2" charset="-78"/>
              </a:rPr>
              <a:t>1920’s</a:t>
            </a:r>
            <a:r>
              <a:rPr lang="fa-IR" dirty="0" smtClean="0">
                <a:cs typeface="B Nazanin" pitchFamily="2" charset="-78"/>
              </a:rPr>
              <a:t>): عوامل روانشناختی در رفتارهای اقتصادی افراد نقشی اساسی ایفا می‌کنند.</a:t>
            </a:r>
          </a:p>
          <a:p>
            <a:pPr lvl="1" algn="r" rtl="1">
              <a:defRPr/>
            </a:pPr>
            <a:r>
              <a:rPr lang="fa-IR" dirty="0" smtClean="0">
                <a:cs typeface="B Nazanin" pitchFamily="2" charset="-78"/>
              </a:rPr>
              <a:t>سایمون (</a:t>
            </a:r>
            <a:r>
              <a:rPr lang="en-US" dirty="0" smtClean="0">
                <a:cs typeface="B Nazanin" pitchFamily="2" charset="-78"/>
              </a:rPr>
              <a:t>1950’s</a:t>
            </a:r>
            <a:r>
              <a:rPr lang="fa-IR" dirty="0" smtClean="0">
                <a:cs typeface="B Nazanin" pitchFamily="2" charset="-78"/>
              </a:rPr>
              <a:t>): محدودیت‌های انسان اجازه نمی‌دهد که او بر اساس مدل‌های کاملا اقتصادی رفتار کند.</a:t>
            </a:r>
          </a:p>
          <a:p>
            <a:pPr lvl="1" algn="r" rtl="1">
              <a:defRPr/>
            </a:pPr>
            <a:r>
              <a:rPr lang="fa-IR" dirty="0" smtClean="0">
                <a:cs typeface="B Nazanin" pitchFamily="2" charset="-78"/>
              </a:rPr>
              <a:t>فاما، تالر، کانمن، تیورسکی و ...</a:t>
            </a:r>
            <a:endParaRPr lang="en-US" dirty="0">
              <a:cs typeface="B Nazanin" pitchFamily="2" charset="-78"/>
            </a:endParaRPr>
          </a:p>
        </p:txBody>
      </p:sp>
      <p:sp>
        <p:nvSpPr>
          <p:cNvPr id="14341" name="Footer Placeholder 4"/>
          <p:cNvSpPr>
            <a:spLocks noGrp="1"/>
          </p:cNvSpPr>
          <p:nvPr>
            <p:ph type="ftr" sz="quarter" idx="11"/>
          </p:nvPr>
        </p:nvSpPr>
        <p:spPr>
          <a:noFill/>
        </p:spPr>
        <p:txBody>
          <a:bodyPr/>
          <a:lstStyle/>
          <a:p>
            <a:r>
              <a:rPr lang="ar-SA"/>
              <a:t>نگاهی به امور مالی رفتاری</a:t>
            </a:r>
            <a:endParaRPr lang="en-US"/>
          </a:p>
        </p:txBody>
      </p:sp>
      <p:sp>
        <p:nvSpPr>
          <p:cNvPr id="14340" name="Slide Number Placeholder 3"/>
          <p:cNvSpPr>
            <a:spLocks noGrp="1"/>
          </p:cNvSpPr>
          <p:nvPr>
            <p:ph type="sldNum" sz="quarter" idx="12"/>
          </p:nvPr>
        </p:nvSpPr>
        <p:spPr>
          <a:noFill/>
        </p:spPr>
        <p:txBody>
          <a:bodyPr/>
          <a:lstStyle/>
          <a:p>
            <a:fld id="{5C790F7C-858D-4E9F-83C3-EB46BA7687FD}" type="slidenum">
              <a:rPr lang="ar-SA"/>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rtl="1" eaLnBrk="1" hangingPunct="1">
              <a:defRPr/>
            </a:pPr>
            <a:r>
              <a:rPr lang="fa-IR" dirty="0" smtClean="0">
                <a:cs typeface="B Nazanin" pitchFamily="2" charset="-78"/>
              </a:rPr>
              <a:t>فرصت‌ها</a:t>
            </a:r>
            <a:r>
              <a:rPr lang="ar-SA" dirty="0" smtClean="0">
                <a:cs typeface="B Nazanin" pitchFamily="2" charset="-78"/>
              </a:rPr>
              <a:t>ي</a:t>
            </a:r>
            <a:r>
              <a:rPr lang="fa-IR" dirty="0" smtClean="0">
                <a:cs typeface="B Nazanin" pitchFamily="2" charset="-78"/>
              </a:rPr>
              <a:t> آرب</a:t>
            </a:r>
            <a:r>
              <a:rPr lang="ar-SA" dirty="0" smtClean="0">
                <a:cs typeface="B Nazanin" pitchFamily="2" charset="-78"/>
              </a:rPr>
              <a:t>ي</a:t>
            </a:r>
            <a:r>
              <a:rPr lang="fa-IR" dirty="0" smtClean="0">
                <a:cs typeface="B Nazanin" pitchFamily="2" charset="-78"/>
              </a:rPr>
              <a:t>تراژ و امور مالی رفتار</a:t>
            </a:r>
            <a:r>
              <a:rPr lang="ar-SA" dirty="0" smtClean="0">
                <a:cs typeface="B Nazanin" pitchFamily="2" charset="-78"/>
              </a:rPr>
              <a:t>ي</a:t>
            </a:r>
            <a:endParaRPr lang="en-US" dirty="0" smtClean="0">
              <a:cs typeface="B Nazanin" pitchFamily="2" charset="-78"/>
            </a:endParaRPr>
          </a:p>
        </p:txBody>
      </p:sp>
      <p:sp>
        <p:nvSpPr>
          <p:cNvPr id="9219" name="Rectangle 3"/>
          <p:cNvSpPr>
            <a:spLocks noGrp="1" noChangeArrowheads="1"/>
          </p:cNvSpPr>
          <p:nvPr>
            <p:ph idx="1"/>
          </p:nvPr>
        </p:nvSpPr>
        <p:spPr>
          <a:xfrm>
            <a:off x="457200" y="1600200"/>
            <a:ext cx="8229600" cy="3268663"/>
          </a:xfrm>
        </p:spPr>
        <p:txBody>
          <a:bodyPr/>
          <a:lstStyle/>
          <a:p>
            <a:pPr algn="r" rtl="1" eaLnBrk="1" hangingPunct="1">
              <a:defRPr/>
            </a:pPr>
            <a:r>
              <a:rPr lang="fa-IR" dirty="0" smtClean="0">
                <a:cs typeface="B Nazanin" pitchFamily="2" charset="-78"/>
              </a:rPr>
              <a:t>نتا</a:t>
            </a:r>
            <a:r>
              <a:rPr lang="ar-SA" dirty="0" smtClean="0">
                <a:cs typeface="B Nazanin" pitchFamily="2" charset="-78"/>
              </a:rPr>
              <a:t>ي</a:t>
            </a:r>
            <a:r>
              <a:rPr lang="fa-IR" dirty="0" smtClean="0">
                <a:cs typeface="B Nazanin" pitchFamily="2" charset="-78"/>
              </a:rPr>
              <a:t>ج کارآ</a:t>
            </a:r>
            <a:r>
              <a:rPr lang="ar-SA" dirty="0" smtClean="0">
                <a:cs typeface="B Nazanin" pitchFamily="2" charset="-78"/>
              </a:rPr>
              <a:t>يي</a:t>
            </a:r>
            <a:r>
              <a:rPr lang="fa-IR" dirty="0" smtClean="0">
                <a:cs typeface="B Nazanin" pitchFamily="2" charset="-78"/>
              </a:rPr>
              <a:t> بازار:</a:t>
            </a:r>
          </a:p>
          <a:p>
            <a:pPr lvl="2" algn="r" rtl="1" eaLnBrk="1" hangingPunct="1">
              <a:defRPr/>
            </a:pPr>
            <a:r>
              <a:rPr lang="fa-IR" dirty="0" smtClean="0">
                <a:cs typeface="B Nazanin" pitchFamily="2" charset="-78"/>
              </a:rPr>
              <a:t>ق</a:t>
            </a:r>
            <a:r>
              <a:rPr lang="ar-SA" dirty="0" smtClean="0">
                <a:cs typeface="B Nazanin" pitchFamily="2" charset="-78"/>
              </a:rPr>
              <a:t>ي</a:t>
            </a:r>
            <a:r>
              <a:rPr lang="fa-IR" dirty="0" smtClean="0">
                <a:cs typeface="B Nazanin" pitchFamily="2" charset="-78"/>
              </a:rPr>
              <a:t>مت‌ها</a:t>
            </a:r>
            <a:r>
              <a:rPr lang="ar-SA" dirty="0" smtClean="0">
                <a:cs typeface="B Nazanin" pitchFamily="2" charset="-78"/>
              </a:rPr>
              <a:t>ي</a:t>
            </a:r>
            <a:r>
              <a:rPr lang="fa-IR" dirty="0" smtClean="0">
                <a:cs typeface="B Nazanin" pitchFamily="2" charset="-78"/>
              </a:rPr>
              <a:t> واقع</a:t>
            </a:r>
            <a:r>
              <a:rPr lang="ar-SA" dirty="0" smtClean="0">
                <a:cs typeface="B Nazanin" pitchFamily="2" charset="-78"/>
              </a:rPr>
              <a:t>ي</a:t>
            </a:r>
            <a:r>
              <a:rPr lang="fa-IR" dirty="0" smtClean="0">
                <a:cs typeface="B Nazanin" pitchFamily="2" charset="-78"/>
              </a:rPr>
              <a:t> برابر (نزد</a:t>
            </a:r>
            <a:r>
              <a:rPr lang="ar-SA" dirty="0" smtClean="0">
                <a:cs typeface="B Nazanin" pitchFamily="2" charset="-78"/>
              </a:rPr>
              <a:t>ي</a:t>
            </a:r>
            <a:r>
              <a:rPr lang="fa-IR" dirty="0" smtClean="0">
                <a:cs typeface="B Nazanin" pitchFamily="2" charset="-78"/>
              </a:rPr>
              <a:t>ک) ارزش ذات</a:t>
            </a:r>
            <a:r>
              <a:rPr lang="ar-SA" dirty="0" smtClean="0">
                <a:cs typeface="B Nazanin" pitchFamily="2" charset="-78"/>
              </a:rPr>
              <a:t>ي</a:t>
            </a:r>
            <a:r>
              <a:rPr lang="fa-IR" dirty="0" smtClean="0">
                <a:cs typeface="B Nazanin" pitchFamily="2" charset="-78"/>
              </a:rPr>
              <a:t> هستند.</a:t>
            </a:r>
          </a:p>
          <a:p>
            <a:pPr lvl="2" algn="r" rtl="1" eaLnBrk="1" hangingPunct="1">
              <a:defRPr/>
            </a:pPr>
            <a:r>
              <a:rPr lang="fa-IR" dirty="0" smtClean="0">
                <a:cs typeface="B Nazanin" pitchFamily="2" charset="-78"/>
              </a:rPr>
              <a:t>منفعت</a:t>
            </a:r>
            <a:r>
              <a:rPr lang="ar-SA" dirty="0" smtClean="0">
                <a:cs typeface="B Nazanin" pitchFamily="2" charset="-78"/>
              </a:rPr>
              <a:t>ي</a:t>
            </a:r>
            <a:r>
              <a:rPr lang="fa-IR" dirty="0" smtClean="0">
                <a:cs typeface="B Nazanin" pitchFamily="2" charset="-78"/>
              </a:rPr>
              <a:t> به طور را</a:t>
            </a:r>
            <a:r>
              <a:rPr lang="ar-SA" dirty="0" smtClean="0">
                <a:cs typeface="B Nazanin" pitchFamily="2" charset="-78"/>
              </a:rPr>
              <a:t>ي</a:t>
            </a:r>
            <a:r>
              <a:rPr lang="fa-IR" dirty="0" smtClean="0">
                <a:cs typeface="B Nazanin" pitchFamily="2" charset="-78"/>
              </a:rPr>
              <a:t>گان به دست نم</a:t>
            </a:r>
            <a:r>
              <a:rPr lang="ar-SA" dirty="0" smtClean="0">
                <a:cs typeface="B Nazanin" pitchFamily="2" charset="-78"/>
              </a:rPr>
              <a:t>ي</a:t>
            </a:r>
            <a:r>
              <a:rPr lang="en-US" dirty="0" smtClean="0">
                <a:latin typeface="Arial" charset="0"/>
                <a:cs typeface="B Nazanin" pitchFamily="2" charset="-78"/>
              </a:rPr>
              <a:t>‌</a:t>
            </a:r>
            <a:r>
              <a:rPr lang="fa-IR" dirty="0" smtClean="0">
                <a:latin typeface="Arial" charset="0"/>
                <a:cs typeface="B Nazanin" pitchFamily="2" charset="-78"/>
              </a:rPr>
              <a:t>آ</a:t>
            </a:r>
            <a:r>
              <a:rPr lang="ar-SA" dirty="0" smtClean="0">
                <a:latin typeface="Arial" charset="0"/>
                <a:cs typeface="B Nazanin" pitchFamily="2" charset="-78"/>
              </a:rPr>
              <a:t>ي</a:t>
            </a:r>
            <a:r>
              <a:rPr lang="fa-IR" dirty="0" smtClean="0">
                <a:latin typeface="Arial" charset="0"/>
                <a:cs typeface="B Nazanin" pitchFamily="2" charset="-78"/>
              </a:rPr>
              <a:t>د. </a:t>
            </a:r>
          </a:p>
          <a:p>
            <a:pPr lvl="2" algn="r" rtl="1" eaLnBrk="1" hangingPunct="1">
              <a:defRPr/>
            </a:pPr>
            <a:r>
              <a:rPr lang="fa-IR" dirty="0" smtClean="0">
                <a:latin typeface="Arial" charset="0"/>
                <a:cs typeface="B Nazanin" pitchFamily="2" charset="-78"/>
              </a:rPr>
              <a:t>بازده به دست آمده دق</a:t>
            </a:r>
            <a:r>
              <a:rPr lang="ar-SA" dirty="0" smtClean="0">
                <a:latin typeface="Arial" charset="0"/>
                <a:cs typeface="B Nazanin" pitchFamily="2" charset="-78"/>
              </a:rPr>
              <a:t>ي</a:t>
            </a:r>
            <a:r>
              <a:rPr lang="fa-IR" dirty="0" smtClean="0">
                <a:latin typeface="Arial" charset="0"/>
                <a:cs typeface="B Nazanin" pitchFamily="2" charset="-78"/>
              </a:rPr>
              <a:t>قا متناسب با ر</a:t>
            </a:r>
            <a:r>
              <a:rPr lang="ar-SA" dirty="0" smtClean="0">
                <a:latin typeface="Arial" charset="0"/>
                <a:cs typeface="B Nazanin" pitchFamily="2" charset="-78"/>
              </a:rPr>
              <a:t>ي</a:t>
            </a:r>
            <a:r>
              <a:rPr lang="fa-IR" dirty="0" smtClean="0">
                <a:latin typeface="Arial" charset="0"/>
                <a:cs typeface="B Nazanin" pitchFamily="2" charset="-78"/>
              </a:rPr>
              <a:t>سک است.</a:t>
            </a:r>
          </a:p>
          <a:p>
            <a:pPr algn="r" rtl="1" eaLnBrk="1" hangingPunct="1">
              <a:buClr>
                <a:schemeClr val="tx1"/>
              </a:buClr>
              <a:buFont typeface="Wingdings" pitchFamily="2" charset="2"/>
              <a:buChar char="v"/>
              <a:defRPr/>
            </a:pPr>
            <a:r>
              <a:rPr lang="fa-IR" dirty="0" smtClean="0">
                <a:latin typeface="Arial" charset="0"/>
                <a:cs typeface="B Nazanin" pitchFamily="2" charset="-78"/>
              </a:rPr>
              <a:t> در صورت انحراف از ارزش ذات</a:t>
            </a:r>
            <a:r>
              <a:rPr lang="ar-SA" dirty="0" smtClean="0">
                <a:latin typeface="Arial" charset="0"/>
                <a:cs typeface="B Nazanin" pitchFamily="2" charset="-78"/>
              </a:rPr>
              <a:t>ي</a:t>
            </a:r>
            <a:r>
              <a:rPr lang="fa-IR" dirty="0" smtClean="0">
                <a:latin typeface="Arial" charset="0"/>
                <a:cs typeface="B Nazanin" pitchFamily="2" charset="-78"/>
              </a:rPr>
              <a:t> فرصت ارب</a:t>
            </a:r>
            <a:r>
              <a:rPr lang="ar-SA" dirty="0" smtClean="0">
                <a:latin typeface="Arial" charset="0"/>
                <a:cs typeface="B Nazanin" pitchFamily="2" charset="-78"/>
              </a:rPr>
              <a:t>ي</a:t>
            </a:r>
            <a:r>
              <a:rPr lang="fa-IR" dirty="0" smtClean="0">
                <a:latin typeface="Arial" charset="0"/>
                <a:cs typeface="B Nazanin" pitchFamily="2" charset="-78"/>
              </a:rPr>
              <a:t>تراژ آن را اصلاح خواهد کرد. </a:t>
            </a:r>
            <a:endParaRPr lang="en-US" dirty="0" smtClean="0">
              <a:latin typeface="Arial" charset="0"/>
              <a:cs typeface="B Nazanin" pitchFamily="2" charset="-78"/>
            </a:endParaRPr>
          </a:p>
        </p:txBody>
      </p:sp>
      <p:sp>
        <p:nvSpPr>
          <p:cNvPr id="15363" name="Footer Placeholder 5"/>
          <p:cNvSpPr>
            <a:spLocks noGrp="1"/>
          </p:cNvSpPr>
          <p:nvPr>
            <p:ph type="ftr" sz="quarter" idx="11"/>
          </p:nvPr>
        </p:nvSpPr>
        <p:spPr>
          <a:noFill/>
        </p:spPr>
        <p:txBody>
          <a:bodyPr/>
          <a:lstStyle/>
          <a:p>
            <a:r>
              <a:rPr lang="ar-SA"/>
              <a:t>نگاهی به امور مالی رفتاری</a:t>
            </a:r>
            <a:endParaRPr lang="en-US"/>
          </a:p>
        </p:txBody>
      </p:sp>
      <p:sp>
        <p:nvSpPr>
          <p:cNvPr id="15362" name="Slide Number Placeholder 4"/>
          <p:cNvSpPr>
            <a:spLocks noGrp="1"/>
          </p:cNvSpPr>
          <p:nvPr>
            <p:ph type="sldNum" sz="quarter" idx="12"/>
          </p:nvPr>
        </p:nvSpPr>
        <p:spPr>
          <a:noFill/>
        </p:spPr>
        <p:txBody>
          <a:bodyPr/>
          <a:lstStyle/>
          <a:p>
            <a:fld id="{B38BEE41-EA97-45D7-AD99-E11BC60EEB0E}" type="slidenum">
              <a:rPr lang="ar-SA"/>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eaLnBrk="1" hangingPunct="1">
              <a:defRPr/>
            </a:pPr>
            <a:r>
              <a:rPr lang="fa-IR" sz="4000" dirty="0" smtClean="0">
                <a:cs typeface="B Nazanin" pitchFamily="2" charset="-78"/>
              </a:rPr>
              <a:t>فرصت‌ها</a:t>
            </a:r>
            <a:r>
              <a:rPr lang="ar-SA" sz="4000" dirty="0" smtClean="0">
                <a:cs typeface="B Nazanin" pitchFamily="2" charset="-78"/>
              </a:rPr>
              <a:t>ي</a:t>
            </a:r>
            <a:r>
              <a:rPr lang="fa-IR" sz="4000" dirty="0" smtClean="0">
                <a:cs typeface="B Nazanin" pitchFamily="2" charset="-78"/>
              </a:rPr>
              <a:t> آرب</a:t>
            </a:r>
            <a:r>
              <a:rPr lang="ar-SA" sz="4000" dirty="0" smtClean="0">
                <a:cs typeface="B Nazanin" pitchFamily="2" charset="-78"/>
              </a:rPr>
              <a:t>ي</a:t>
            </a:r>
            <a:r>
              <a:rPr lang="fa-IR" sz="4000" dirty="0" smtClean="0">
                <a:cs typeface="B Nazanin" pitchFamily="2" charset="-78"/>
              </a:rPr>
              <a:t>تراژ و امور مالی رفتار</a:t>
            </a:r>
            <a:r>
              <a:rPr lang="ar-SA" sz="4000" dirty="0" smtClean="0">
                <a:cs typeface="B Nazanin" pitchFamily="2" charset="-78"/>
              </a:rPr>
              <a:t>ي</a:t>
            </a:r>
            <a:r>
              <a:rPr lang="fa-IR" sz="4000" dirty="0" smtClean="0">
                <a:cs typeface="B Nazanin" pitchFamily="2" charset="-78"/>
              </a:rPr>
              <a:t> </a:t>
            </a:r>
            <a:r>
              <a:rPr lang="fa-IR" sz="2200" dirty="0" smtClean="0">
                <a:cs typeface="B Nazanin" pitchFamily="2" charset="-78"/>
              </a:rPr>
              <a:t>(ادامه)</a:t>
            </a:r>
            <a:endParaRPr lang="en-US" sz="2200" dirty="0" smtClean="0">
              <a:cs typeface="B Nazanin" pitchFamily="2" charset="-78"/>
            </a:endParaRPr>
          </a:p>
        </p:txBody>
      </p:sp>
      <p:sp>
        <p:nvSpPr>
          <p:cNvPr id="10243" name="Rectangle 3"/>
          <p:cNvSpPr>
            <a:spLocks noGrp="1" noChangeArrowheads="1"/>
          </p:cNvSpPr>
          <p:nvPr>
            <p:ph idx="1"/>
          </p:nvPr>
        </p:nvSpPr>
        <p:spPr>
          <a:xfrm>
            <a:off x="457200" y="1600200"/>
            <a:ext cx="8229600" cy="3435350"/>
          </a:xfrm>
        </p:spPr>
        <p:txBody>
          <a:bodyPr/>
          <a:lstStyle/>
          <a:p>
            <a:pPr marL="609600" indent="-609600" algn="r" rtl="1" eaLnBrk="1" hangingPunct="1">
              <a:defRPr/>
            </a:pPr>
            <a:r>
              <a:rPr lang="fa-IR" dirty="0" smtClean="0">
                <a:cs typeface="B Nazanin" pitchFamily="2" charset="-78"/>
              </a:rPr>
              <a:t>ر</a:t>
            </a:r>
            <a:r>
              <a:rPr lang="ar-SA" dirty="0" smtClean="0">
                <a:cs typeface="B Nazanin" pitchFamily="2" charset="-78"/>
              </a:rPr>
              <a:t>ي</a:t>
            </a:r>
            <a:r>
              <a:rPr lang="fa-IR" dirty="0" smtClean="0">
                <a:cs typeface="B Nazanin" pitchFamily="2" charset="-78"/>
              </a:rPr>
              <a:t>سک‌ها</a:t>
            </a:r>
            <a:r>
              <a:rPr lang="ar-SA" dirty="0" smtClean="0">
                <a:cs typeface="B Nazanin" pitchFamily="2" charset="-78"/>
              </a:rPr>
              <a:t>يي</a:t>
            </a:r>
            <a:r>
              <a:rPr lang="fa-IR" dirty="0" smtClean="0">
                <a:cs typeface="B Nazanin" pitchFamily="2" charset="-78"/>
              </a:rPr>
              <a:t> که باعث غ</a:t>
            </a:r>
            <a:r>
              <a:rPr lang="ar-SA" dirty="0" smtClean="0">
                <a:cs typeface="B Nazanin" pitchFamily="2" charset="-78"/>
              </a:rPr>
              <a:t>ي</a:t>
            </a:r>
            <a:r>
              <a:rPr lang="fa-IR" dirty="0" smtClean="0">
                <a:cs typeface="B Nazanin" pitchFamily="2" charset="-78"/>
              </a:rPr>
              <a:t>ر جذاب شدن فرصت آرب</a:t>
            </a:r>
            <a:r>
              <a:rPr lang="ar-SA" dirty="0" smtClean="0">
                <a:cs typeface="B Nazanin" pitchFamily="2" charset="-78"/>
              </a:rPr>
              <a:t>ي</a:t>
            </a:r>
            <a:r>
              <a:rPr lang="fa-IR" dirty="0" smtClean="0">
                <a:cs typeface="B Nazanin" pitchFamily="2" charset="-78"/>
              </a:rPr>
              <a:t>تراژ م</a:t>
            </a:r>
            <a:r>
              <a:rPr lang="ar-SA" dirty="0" smtClean="0">
                <a:cs typeface="B Nazanin" pitchFamily="2" charset="-78"/>
              </a:rPr>
              <a:t>ي</a:t>
            </a:r>
            <a:r>
              <a:rPr lang="fa-IR" dirty="0" smtClean="0">
                <a:cs typeface="B Nazanin" pitchFamily="2" charset="-78"/>
              </a:rPr>
              <a:t>‌شوند:</a:t>
            </a:r>
          </a:p>
          <a:p>
            <a:pPr marL="1371600" lvl="2" indent="-457200" algn="r" rtl="1" eaLnBrk="1" hangingPunct="1">
              <a:buFontTx/>
              <a:buAutoNum type="arabicPeriod"/>
              <a:defRPr/>
            </a:pPr>
            <a:r>
              <a:rPr lang="fa-IR" dirty="0" smtClean="0">
                <a:cs typeface="B Nazanin" pitchFamily="2" charset="-78"/>
              </a:rPr>
              <a:t>ر</a:t>
            </a:r>
            <a:r>
              <a:rPr lang="ar-SA" dirty="0" smtClean="0">
                <a:cs typeface="B Nazanin" pitchFamily="2" charset="-78"/>
              </a:rPr>
              <a:t>ي</a:t>
            </a:r>
            <a:r>
              <a:rPr lang="fa-IR" dirty="0" smtClean="0">
                <a:cs typeface="B Nazanin" pitchFamily="2" charset="-78"/>
              </a:rPr>
              <a:t>سک بن</a:t>
            </a:r>
            <a:r>
              <a:rPr lang="ar-SA" dirty="0" smtClean="0">
                <a:cs typeface="B Nazanin" pitchFamily="2" charset="-78"/>
              </a:rPr>
              <a:t>ي</a:t>
            </a:r>
            <a:r>
              <a:rPr lang="fa-IR" dirty="0" smtClean="0">
                <a:cs typeface="B Nazanin" pitchFamily="2" charset="-78"/>
              </a:rPr>
              <a:t>اد</a:t>
            </a:r>
            <a:r>
              <a:rPr lang="ar-SA" dirty="0" smtClean="0">
                <a:cs typeface="B Nazanin" pitchFamily="2" charset="-78"/>
              </a:rPr>
              <a:t>ي</a:t>
            </a:r>
            <a:r>
              <a:rPr lang="fa-IR" dirty="0" smtClean="0">
                <a:cs typeface="B Nazanin" pitchFamily="2" charset="-78"/>
              </a:rPr>
              <a:t> (1)</a:t>
            </a:r>
          </a:p>
          <a:p>
            <a:pPr marL="1371600" lvl="2" indent="-457200" algn="r" rtl="1" eaLnBrk="1" hangingPunct="1">
              <a:buFontTx/>
              <a:buAutoNum type="arabicPeriod"/>
              <a:defRPr/>
            </a:pPr>
            <a:r>
              <a:rPr lang="fa-IR" dirty="0" smtClean="0">
                <a:cs typeface="B Nazanin" pitchFamily="2" charset="-78"/>
              </a:rPr>
              <a:t>ر</a:t>
            </a:r>
            <a:r>
              <a:rPr lang="ar-SA" dirty="0" smtClean="0">
                <a:cs typeface="B Nazanin" pitchFamily="2" charset="-78"/>
              </a:rPr>
              <a:t>ي</a:t>
            </a:r>
            <a:r>
              <a:rPr lang="fa-IR" dirty="0" smtClean="0">
                <a:cs typeface="B Nazanin" pitchFamily="2" charset="-78"/>
              </a:rPr>
              <a:t>سک معامله گران مزاحم (2)</a:t>
            </a:r>
          </a:p>
          <a:p>
            <a:pPr marL="1371600" lvl="2" indent="-457200" algn="r" rtl="1" eaLnBrk="1" hangingPunct="1">
              <a:buFontTx/>
              <a:buAutoNum type="arabicPeriod"/>
              <a:defRPr/>
            </a:pPr>
            <a:r>
              <a:rPr lang="fa-IR" dirty="0" smtClean="0">
                <a:cs typeface="B Nazanin" pitchFamily="2" charset="-78"/>
              </a:rPr>
              <a:t>هز</a:t>
            </a:r>
            <a:r>
              <a:rPr lang="ar-SA" dirty="0" smtClean="0">
                <a:cs typeface="B Nazanin" pitchFamily="2" charset="-78"/>
              </a:rPr>
              <a:t>ي</a:t>
            </a:r>
            <a:r>
              <a:rPr lang="fa-IR" dirty="0" smtClean="0">
                <a:cs typeface="B Nazanin" pitchFamily="2" charset="-78"/>
              </a:rPr>
              <a:t>نه ها</a:t>
            </a:r>
            <a:r>
              <a:rPr lang="ar-SA" dirty="0" smtClean="0">
                <a:cs typeface="B Nazanin" pitchFamily="2" charset="-78"/>
              </a:rPr>
              <a:t>ي</a:t>
            </a:r>
            <a:r>
              <a:rPr lang="fa-IR" dirty="0" smtClean="0">
                <a:cs typeface="B Nazanin" pitchFamily="2" charset="-78"/>
              </a:rPr>
              <a:t> اجرا (3)</a:t>
            </a:r>
          </a:p>
          <a:p>
            <a:pPr marL="1371600" lvl="2" indent="-457200" algn="r" rtl="1" eaLnBrk="1" hangingPunct="1">
              <a:buFontTx/>
              <a:buAutoNum type="arabicPeriod"/>
              <a:defRPr/>
            </a:pPr>
            <a:r>
              <a:rPr lang="fa-IR" dirty="0" smtClean="0">
                <a:cs typeface="B Nazanin" pitchFamily="2" charset="-78"/>
              </a:rPr>
              <a:t>ر</a:t>
            </a:r>
            <a:r>
              <a:rPr lang="ar-SA" dirty="0" smtClean="0">
                <a:cs typeface="B Nazanin" pitchFamily="2" charset="-78"/>
              </a:rPr>
              <a:t>ي</a:t>
            </a:r>
            <a:r>
              <a:rPr lang="fa-IR" dirty="0" smtClean="0">
                <a:cs typeface="B Nazanin" pitchFamily="2" charset="-78"/>
              </a:rPr>
              <a:t>سک مدل ارز</a:t>
            </a:r>
            <a:r>
              <a:rPr lang="ar-SA" dirty="0" smtClean="0">
                <a:cs typeface="B Nazanin" pitchFamily="2" charset="-78"/>
              </a:rPr>
              <a:t>ي</a:t>
            </a:r>
            <a:r>
              <a:rPr lang="fa-IR" dirty="0" smtClean="0">
                <a:cs typeface="B Nazanin" pitchFamily="2" charset="-78"/>
              </a:rPr>
              <a:t>اب</a:t>
            </a:r>
            <a:r>
              <a:rPr lang="ar-SA" dirty="0" smtClean="0">
                <a:cs typeface="B Nazanin" pitchFamily="2" charset="-78"/>
              </a:rPr>
              <a:t>ي</a:t>
            </a:r>
            <a:endParaRPr lang="en-US" dirty="0" smtClean="0">
              <a:cs typeface="B Nazanin" pitchFamily="2" charset="-78"/>
            </a:endParaRPr>
          </a:p>
        </p:txBody>
      </p:sp>
      <p:sp>
        <p:nvSpPr>
          <p:cNvPr id="16387" name="Footer Placeholder 5"/>
          <p:cNvSpPr>
            <a:spLocks noGrp="1"/>
          </p:cNvSpPr>
          <p:nvPr>
            <p:ph type="ftr" sz="quarter" idx="11"/>
          </p:nvPr>
        </p:nvSpPr>
        <p:spPr>
          <a:noFill/>
        </p:spPr>
        <p:txBody>
          <a:bodyPr/>
          <a:lstStyle/>
          <a:p>
            <a:r>
              <a:rPr lang="ar-SA"/>
              <a:t>نگاهی به امور مالی رفتاری</a:t>
            </a:r>
            <a:endParaRPr lang="en-US"/>
          </a:p>
        </p:txBody>
      </p:sp>
      <p:sp>
        <p:nvSpPr>
          <p:cNvPr id="16386" name="Slide Number Placeholder 4"/>
          <p:cNvSpPr>
            <a:spLocks noGrp="1"/>
          </p:cNvSpPr>
          <p:nvPr>
            <p:ph type="sldNum" sz="quarter" idx="12"/>
          </p:nvPr>
        </p:nvSpPr>
        <p:spPr>
          <a:noFill/>
        </p:spPr>
        <p:txBody>
          <a:bodyPr/>
          <a:lstStyle/>
          <a:p>
            <a:fld id="{E1940153-4AE7-44E5-A1C6-4CDF1248E860}" type="slidenum">
              <a:rPr lang="ar-SA"/>
              <a:pPr/>
              <a:t>18</a:t>
            </a:fld>
            <a:endParaRPr lang="en-US"/>
          </a:p>
        </p:txBody>
      </p:sp>
      <p:sp>
        <p:nvSpPr>
          <p:cNvPr id="16390" name="Text Box 4"/>
          <p:cNvSpPr txBox="1">
            <a:spLocks noChangeArrowheads="1"/>
          </p:cNvSpPr>
          <p:nvPr/>
        </p:nvSpPr>
        <p:spPr bwMode="auto">
          <a:xfrm>
            <a:off x="762000" y="5211763"/>
            <a:ext cx="7772400" cy="1646237"/>
          </a:xfrm>
          <a:prstGeom prst="rect">
            <a:avLst/>
          </a:prstGeom>
          <a:noFill/>
          <a:ln w="9525">
            <a:noFill/>
            <a:miter lim="800000"/>
            <a:headEnd/>
            <a:tailEnd/>
          </a:ln>
        </p:spPr>
        <p:txBody>
          <a:bodyPr>
            <a:spAutoFit/>
          </a:bodyPr>
          <a:lstStyle/>
          <a:p>
            <a:pPr marL="457200" indent="-457200">
              <a:spcBef>
                <a:spcPct val="50000"/>
              </a:spcBef>
            </a:pPr>
            <a:r>
              <a:rPr lang="en-US" sz="1200">
                <a:latin typeface="Times New Roman" pitchFamily="18" charset="0"/>
              </a:rPr>
              <a:t>------------------------------------------------------</a:t>
            </a:r>
          </a:p>
          <a:p>
            <a:pPr marL="457200" indent="-457200">
              <a:spcBef>
                <a:spcPct val="50000"/>
              </a:spcBef>
              <a:buFontTx/>
              <a:buAutoNum type="arabicPeriod"/>
            </a:pPr>
            <a:r>
              <a:rPr lang="en-US" sz="1200">
                <a:latin typeface="Times New Roman" pitchFamily="18" charset="0"/>
              </a:rPr>
              <a:t>Fundamental Risk</a:t>
            </a:r>
          </a:p>
          <a:p>
            <a:pPr marL="457200" indent="-457200">
              <a:spcBef>
                <a:spcPct val="50000"/>
              </a:spcBef>
              <a:buFontTx/>
              <a:buAutoNum type="arabicPeriod"/>
            </a:pPr>
            <a:r>
              <a:rPr lang="en-US" sz="1200">
                <a:latin typeface="Times New Roman" pitchFamily="18" charset="0"/>
              </a:rPr>
              <a:t>Noise Trader Risk</a:t>
            </a:r>
          </a:p>
          <a:p>
            <a:pPr marL="457200" indent="-457200">
              <a:spcBef>
                <a:spcPct val="50000"/>
              </a:spcBef>
              <a:buFontTx/>
              <a:buAutoNum type="arabicPeriod"/>
            </a:pPr>
            <a:r>
              <a:rPr lang="en-US" sz="1200">
                <a:latin typeface="Times New Roman" pitchFamily="18" charset="0"/>
              </a:rPr>
              <a:t>Implementation Costs</a:t>
            </a:r>
          </a:p>
          <a:p>
            <a:pPr marL="457200" indent="-457200">
              <a:spcBef>
                <a:spcPct val="50000"/>
              </a:spcBef>
              <a:buFontTx/>
              <a:buChar char="•"/>
            </a:pPr>
            <a:endParaRPr lang="en-US" sz="2400">
              <a:latin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eaLnBrk="1" hangingPunct="1">
              <a:defRPr/>
            </a:pPr>
            <a:r>
              <a:rPr lang="fa-IR" dirty="0" smtClean="0">
                <a:cs typeface="B Nazanin" pitchFamily="2" charset="-78"/>
              </a:rPr>
              <a:t>مالی رفتاری در دوسطح</a:t>
            </a:r>
            <a:endParaRPr lang="en-US" dirty="0" smtClean="0">
              <a:cs typeface="B Nazanin" pitchFamily="2" charset="-78"/>
            </a:endParaRPr>
          </a:p>
        </p:txBody>
      </p:sp>
      <p:sp>
        <p:nvSpPr>
          <p:cNvPr id="3" name="Content Placeholder 2"/>
          <p:cNvSpPr>
            <a:spLocks noGrp="1"/>
          </p:cNvSpPr>
          <p:nvPr>
            <p:ph idx="1"/>
          </p:nvPr>
        </p:nvSpPr>
        <p:spPr/>
        <p:txBody>
          <a:bodyPr/>
          <a:lstStyle/>
          <a:p>
            <a:pPr algn="r" rtl="1" eaLnBrk="1" hangingPunct="1">
              <a:defRPr/>
            </a:pPr>
            <a:r>
              <a:rPr lang="en-US" dirty="0" err="1" smtClean="0">
                <a:cs typeface="B Nazanin" pitchFamily="2" charset="-78"/>
              </a:rPr>
              <a:t>Micheal</a:t>
            </a:r>
            <a:r>
              <a:rPr lang="en-US" dirty="0" smtClean="0">
                <a:cs typeface="B Nazanin" pitchFamily="2" charset="-78"/>
              </a:rPr>
              <a:t> M. </a:t>
            </a:r>
            <a:r>
              <a:rPr lang="en-US" dirty="0" err="1" smtClean="0">
                <a:cs typeface="B Nazanin" pitchFamily="2" charset="-78"/>
              </a:rPr>
              <a:t>Pompian</a:t>
            </a:r>
            <a:r>
              <a:rPr lang="fa-IR" dirty="0" smtClean="0">
                <a:cs typeface="B Nazanin" pitchFamily="2" charset="-78"/>
              </a:rPr>
              <a:t> در سال 2007 تقسیم‌بندی جالبی از مالی رفتاری ارائه کرد:</a:t>
            </a:r>
          </a:p>
          <a:p>
            <a:pPr lvl="1" algn="r" rtl="1" eaLnBrk="1" hangingPunct="1">
              <a:defRPr/>
            </a:pPr>
            <a:r>
              <a:rPr lang="fa-IR" dirty="0" smtClean="0">
                <a:cs typeface="B Nazanin" pitchFamily="2" charset="-78"/>
              </a:rPr>
              <a:t>مالی رفتاری خرد (1)</a:t>
            </a:r>
          </a:p>
          <a:p>
            <a:pPr lvl="2" algn="r" rtl="1" eaLnBrk="1" hangingPunct="1">
              <a:defRPr/>
            </a:pPr>
            <a:r>
              <a:rPr lang="fa-IR" dirty="0" smtClean="0">
                <a:cs typeface="B Nazanin" pitchFamily="2" charset="-78"/>
              </a:rPr>
              <a:t>بررسی رفتارهای افراد و چگونگی عقلایی بودن سرمایه‌گذاران؛</a:t>
            </a:r>
          </a:p>
          <a:p>
            <a:pPr lvl="2" algn="r" rtl="1" eaLnBrk="1" hangingPunct="1">
              <a:defRPr/>
            </a:pPr>
            <a:r>
              <a:rPr lang="fa-IR" dirty="0" smtClean="0">
                <a:cs typeface="B Nazanin" pitchFamily="2" charset="-78"/>
              </a:rPr>
              <a:t>مطالعه تورش‌های رفتاری سرمایه‌گذاران.</a:t>
            </a:r>
          </a:p>
          <a:p>
            <a:pPr lvl="1" algn="r" rtl="1" eaLnBrk="1" hangingPunct="1">
              <a:defRPr/>
            </a:pPr>
            <a:r>
              <a:rPr lang="fa-IR" dirty="0" smtClean="0">
                <a:cs typeface="B Nazanin" pitchFamily="2" charset="-78"/>
              </a:rPr>
              <a:t>مالی رفتاری کلان (2)</a:t>
            </a:r>
          </a:p>
          <a:p>
            <a:pPr lvl="2" algn="r" rtl="1" eaLnBrk="1" hangingPunct="1">
              <a:defRPr/>
            </a:pPr>
            <a:r>
              <a:rPr lang="fa-IR" dirty="0" smtClean="0">
                <a:cs typeface="B Nazanin" pitchFamily="2" charset="-78"/>
              </a:rPr>
              <a:t>بررسی کارآیی بازارها؛</a:t>
            </a:r>
          </a:p>
        </p:txBody>
      </p:sp>
      <p:sp>
        <p:nvSpPr>
          <p:cNvPr id="17413" name="Footer Placeholder 4"/>
          <p:cNvSpPr>
            <a:spLocks noGrp="1"/>
          </p:cNvSpPr>
          <p:nvPr>
            <p:ph type="ftr" sz="quarter" idx="11"/>
          </p:nvPr>
        </p:nvSpPr>
        <p:spPr>
          <a:noFill/>
        </p:spPr>
        <p:txBody>
          <a:bodyPr/>
          <a:lstStyle/>
          <a:p>
            <a:r>
              <a:rPr lang="ar-SA"/>
              <a:t>نگاهی به امور مالی رفتاری</a:t>
            </a:r>
            <a:endParaRPr lang="en-US"/>
          </a:p>
        </p:txBody>
      </p:sp>
      <p:sp>
        <p:nvSpPr>
          <p:cNvPr id="17412" name="Slide Number Placeholder 3"/>
          <p:cNvSpPr>
            <a:spLocks noGrp="1"/>
          </p:cNvSpPr>
          <p:nvPr>
            <p:ph type="sldNum" sz="quarter" idx="12"/>
          </p:nvPr>
        </p:nvSpPr>
        <p:spPr>
          <a:noFill/>
        </p:spPr>
        <p:txBody>
          <a:bodyPr/>
          <a:lstStyle/>
          <a:p>
            <a:fld id="{EAFA78C3-511C-41F4-8796-FACFA77210FC}" type="slidenum">
              <a:rPr lang="ar-SA"/>
              <a:pPr/>
              <a:t>19</a:t>
            </a:fld>
            <a:endParaRPr lang="en-US"/>
          </a:p>
        </p:txBody>
      </p:sp>
      <p:cxnSp>
        <p:nvCxnSpPr>
          <p:cNvPr id="7" name="Straight Connector 6"/>
          <p:cNvCxnSpPr/>
          <p:nvPr/>
        </p:nvCxnSpPr>
        <p:spPr>
          <a:xfrm>
            <a:off x="457200" y="5334000"/>
            <a:ext cx="228600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TextBox 7"/>
          <p:cNvSpPr txBox="1">
            <a:spLocks noChangeArrowheads="1"/>
          </p:cNvSpPr>
          <p:nvPr/>
        </p:nvSpPr>
        <p:spPr bwMode="auto">
          <a:xfrm>
            <a:off x="457200" y="5486400"/>
            <a:ext cx="3200400" cy="646113"/>
          </a:xfrm>
          <a:prstGeom prst="rect">
            <a:avLst/>
          </a:prstGeom>
          <a:noFill/>
          <a:ln w="9525">
            <a:noFill/>
            <a:miter lim="800000"/>
            <a:headEnd/>
            <a:tailEnd/>
          </a:ln>
        </p:spPr>
        <p:txBody>
          <a:bodyPr>
            <a:spAutoFit/>
          </a:bodyPr>
          <a:lstStyle/>
          <a:p>
            <a:pPr marL="342900" indent="-342900">
              <a:buFontTx/>
              <a:buAutoNum type="arabicPeriod"/>
            </a:pPr>
            <a:r>
              <a:rPr lang="en-US"/>
              <a:t>Micro Behavioral Finance</a:t>
            </a:r>
          </a:p>
          <a:p>
            <a:pPr marL="342900" indent="-342900">
              <a:buFontTx/>
              <a:buAutoNum type="arabicPeriod"/>
            </a:pPr>
            <a:r>
              <a:rPr lang="en-US"/>
              <a:t>Macro Behavioral Finance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rtl="1" eaLnBrk="1" hangingPunct="1">
              <a:defRPr/>
            </a:pPr>
            <a:r>
              <a:rPr lang="fa-IR" dirty="0" smtClean="0">
                <a:cs typeface="B Nazanin" pitchFamily="2" charset="-78"/>
              </a:rPr>
              <a:t>س</a:t>
            </a:r>
            <a:r>
              <a:rPr lang="ar-SA" dirty="0" smtClean="0">
                <a:cs typeface="B Nazanin" pitchFamily="2" charset="-78"/>
              </a:rPr>
              <a:t>ي</a:t>
            </a:r>
            <a:r>
              <a:rPr lang="fa-IR" dirty="0" smtClean="0">
                <a:cs typeface="B Nazanin" pitchFamily="2" charset="-78"/>
              </a:rPr>
              <a:t>ر دانش مد</a:t>
            </a:r>
            <a:r>
              <a:rPr lang="ar-SA" dirty="0" smtClean="0">
                <a:cs typeface="B Nazanin" pitchFamily="2" charset="-78"/>
              </a:rPr>
              <a:t>ي</a:t>
            </a:r>
            <a:r>
              <a:rPr lang="fa-IR" dirty="0" smtClean="0">
                <a:cs typeface="B Nazanin" pitchFamily="2" charset="-78"/>
              </a:rPr>
              <a:t>ر</a:t>
            </a:r>
            <a:r>
              <a:rPr lang="ar-SA" dirty="0" smtClean="0">
                <a:cs typeface="B Nazanin" pitchFamily="2" charset="-78"/>
              </a:rPr>
              <a:t>ي</a:t>
            </a:r>
            <a:r>
              <a:rPr lang="fa-IR" dirty="0" smtClean="0">
                <a:cs typeface="B Nazanin" pitchFamily="2" charset="-78"/>
              </a:rPr>
              <a:t>ت مال</a:t>
            </a:r>
            <a:r>
              <a:rPr lang="ar-SA" dirty="0" smtClean="0">
                <a:cs typeface="B Nazanin" pitchFamily="2" charset="-78"/>
              </a:rPr>
              <a:t>ي</a:t>
            </a:r>
            <a:endParaRPr lang="en-US" dirty="0" smtClean="0">
              <a:cs typeface="B Nazanin" pitchFamily="2" charset="-78"/>
            </a:endParaRPr>
          </a:p>
        </p:txBody>
      </p:sp>
      <p:sp>
        <p:nvSpPr>
          <p:cNvPr id="14339" name="Rectangle 3"/>
          <p:cNvSpPr>
            <a:spLocks noGrp="1" noChangeArrowheads="1"/>
          </p:cNvSpPr>
          <p:nvPr>
            <p:ph idx="1"/>
          </p:nvPr>
        </p:nvSpPr>
        <p:spPr/>
        <p:txBody>
          <a:bodyPr/>
          <a:lstStyle/>
          <a:p>
            <a:pPr algn="r" rtl="1" eaLnBrk="1" hangingPunct="1">
              <a:defRPr/>
            </a:pPr>
            <a:r>
              <a:rPr lang="fa-IR" dirty="0" smtClean="0">
                <a:cs typeface="B Nazanin" pitchFamily="2" charset="-78"/>
              </a:rPr>
              <a:t>دهه 1950: تحل</a:t>
            </a:r>
            <a:r>
              <a:rPr lang="ar-SA" dirty="0" smtClean="0">
                <a:cs typeface="B Nazanin" pitchFamily="2" charset="-78"/>
              </a:rPr>
              <a:t>ي</a:t>
            </a:r>
            <a:r>
              <a:rPr lang="fa-IR" dirty="0" smtClean="0">
                <a:cs typeface="B Nazanin" pitchFamily="2" charset="-78"/>
              </a:rPr>
              <a:t>ل م</a:t>
            </a:r>
            <a:r>
              <a:rPr lang="ar-SA" dirty="0" smtClean="0">
                <a:cs typeface="B Nazanin" pitchFamily="2" charset="-78"/>
              </a:rPr>
              <a:t>ي</a:t>
            </a:r>
            <a:r>
              <a:rPr lang="fa-IR" dirty="0" smtClean="0">
                <a:cs typeface="B Nazanin" pitchFamily="2" charset="-78"/>
              </a:rPr>
              <a:t>انگ</a:t>
            </a:r>
            <a:r>
              <a:rPr lang="ar-SA" dirty="0" smtClean="0">
                <a:cs typeface="B Nazanin" pitchFamily="2" charset="-78"/>
              </a:rPr>
              <a:t>ي</a:t>
            </a:r>
            <a:r>
              <a:rPr lang="fa-IR" dirty="0" smtClean="0">
                <a:cs typeface="B Nazanin" pitchFamily="2" charset="-78"/>
              </a:rPr>
              <a:t>ن- وار</a:t>
            </a:r>
            <a:r>
              <a:rPr lang="ar-SA" dirty="0" smtClean="0">
                <a:cs typeface="B Nazanin" pitchFamily="2" charset="-78"/>
              </a:rPr>
              <a:t>ي</a:t>
            </a:r>
            <a:r>
              <a:rPr lang="fa-IR" dirty="0" smtClean="0">
                <a:cs typeface="B Nazanin" pitchFamily="2" charset="-78"/>
              </a:rPr>
              <a:t>انس؛</a:t>
            </a:r>
          </a:p>
          <a:p>
            <a:pPr algn="r" rtl="1" eaLnBrk="1" hangingPunct="1">
              <a:defRPr/>
            </a:pPr>
            <a:r>
              <a:rPr lang="fa-IR" dirty="0" smtClean="0">
                <a:cs typeface="B Nazanin" pitchFamily="2" charset="-78"/>
              </a:rPr>
              <a:t>دهه 1960: ظهور </a:t>
            </a:r>
            <a:r>
              <a:rPr lang="en-US" dirty="0" smtClean="0">
                <a:cs typeface="B Nazanin" pitchFamily="2" charset="-78"/>
              </a:rPr>
              <a:t>CAPM</a:t>
            </a:r>
            <a:r>
              <a:rPr lang="fa-IR" dirty="0" smtClean="0">
                <a:cs typeface="B Nazanin" pitchFamily="2" charset="-78"/>
              </a:rPr>
              <a:t> و مدلها</a:t>
            </a:r>
            <a:r>
              <a:rPr lang="ar-SA" dirty="0" smtClean="0">
                <a:cs typeface="B Nazanin" pitchFamily="2" charset="-78"/>
              </a:rPr>
              <a:t>ي</a:t>
            </a:r>
            <a:r>
              <a:rPr lang="fa-IR" dirty="0" smtClean="0">
                <a:cs typeface="B Nazanin" pitchFamily="2" charset="-78"/>
              </a:rPr>
              <a:t> تعادل</a:t>
            </a:r>
            <a:r>
              <a:rPr lang="ar-SA" dirty="0" smtClean="0">
                <a:cs typeface="B Nazanin" pitchFamily="2" charset="-78"/>
              </a:rPr>
              <a:t>ي</a:t>
            </a:r>
            <a:r>
              <a:rPr lang="fa-IR" dirty="0" smtClean="0">
                <a:cs typeface="B Nazanin" pitchFamily="2" charset="-78"/>
              </a:rPr>
              <a:t> در بازار؛</a:t>
            </a:r>
          </a:p>
          <a:p>
            <a:pPr algn="r" rtl="1" eaLnBrk="1" hangingPunct="1">
              <a:defRPr/>
            </a:pPr>
            <a:r>
              <a:rPr lang="fa-IR" dirty="0" smtClean="0">
                <a:cs typeface="B Nazanin" pitchFamily="2" charset="-78"/>
              </a:rPr>
              <a:t>دهه 1970: انتظارات عقلا</a:t>
            </a:r>
            <a:r>
              <a:rPr lang="ar-SA" dirty="0" smtClean="0">
                <a:cs typeface="B Nazanin" pitchFamily="2" charset="-78"/>
              </a:rPr>
              <a:t>يي</a:t>
            </a:r>
            <a:r>
              <a:rPr lang="fa-IR" dirty="0" smtClean="0">
                <a:cs typeface="B Nazanin" pitchFamily="2" charset="-78"/>
              </a:rPr>
              <a:t>، </a:t>
            </a:r>
            <a:r>
              <a:rPr lang="en-US" dirty="0" smtClean="0">
                <a:cs typeface="B Nazanin" pitchFamily="2" charset="-78"/>
              </a:rPr>
              <a:t>APT</a:t>
            </a:r>
            <a:r>
              <a:rPr lang="fa-IR" dirty="0" smtClean="0">
                <a:cs typeface="B Nazanin" pitchFamily="2" charset="-78"/>
              </a:rPr>
              <a:t> و کارآ</a:t>
            </a:r>
            <a:r>
              <a:rPr lang="ar-SA" dirty="0" smtClean="0">
                <a:cs typeface="B Nazanin" pitchFamily="2" charset="-78"/>
              </a:rPr>
              <a:t>يي</a:t>
            </a:r>
            <a:r>
              <a:rPr lang="fa-IR" dirty="0" smtClean="0">
                <a:cs typeface="B Nazanin" pitchFamily="2" charset="-78"/>
              </a:rPr>
              <a:t> بازار؛</a:t>
            </a:r>
          </a:p>
          <a:p>
            <a:pPr algn="r" rtl="1" eaLnBrk="1" hangingPunct="1">
              <a:defRPr/>
            </a:pPr>
            <a:r>
              <a:rPr lang="fa-IR" dirty="0" smtClean="0">
                <a:cs typeface="B Nazanin" pitchFamily="2" charset="-78"/>
              </a:rPr>
              <a:t>دهه 1980: مدلها</a:t>
            </a:r>
            <a:r>
              <a:rPr lang="ar-SA" dirty="0" smtClean="0">
                <a:cs typeface="B Nazanin" pitchFamily="2" charset="-78"/>
              </a:rPr>
              <a:t>ي</a:t>
            </a:r>
            <a:r>
              <a:rPr lang="fa-IR" dirty="0" smtClean="0">
                <a:cs typeface="B Nazanin" pitchFamily="2" charset="-78"/>
              </a:rPr>
              <a:t> اقتصاد سنج</a:t>
            </a:r>
            <a:r>
              <a:rPr lang="ar-SA" dirty="0" smtClean="0">
                <a:cs typeface="B Nazanin" pitchFamily="2" charset="-78"/>
              </a:rPr>
              <a:t>ي</a:t>
            </a:r>
            <a:r>
              <a:rPr lang="fa-IR" dirty="0" smtClean="0">
                <a:cs typeface="B Nazanin" pitchFamily="2" charset="-78"/>
              </a:rPr>
              <a:t> و کم</a:t>
            </a:r>
            <a:r>
              <a:rPr lang="ar-SA" dirty="0" smtClean="0">
                <a:cs typeface="B Nazanin" pitchFamily="2" charset="-78"/>
              </a:rPr>
              <a:t>ي</a:t>
            </a:r>
            <a:r>
              <a:rPr lang="fa-IR" dirty="0" smtClean="0">
                <a:cs typeface="B Nazanin" pitchFamily="2" charset="-78"/>
              </a:rPr>
              <a:t>؛</a:t>
            </a:r>
          </a:p>
          <a:p>
            <a:pPr algn="r" rtl="1" eaLnBrk="1" hangingPunct="1">
              <a:defRPr/>
            </a:pPr>
            <a:r>
              <a:rPr lang="fa-IR" dirty="0" smtClean="0">
                <a:cs typeface="B Nazanin" pitchFamily="2" charset="-78"/>
              </a:rPr>
              <a:t>دهه 1990: ظهور مدلها</a:t>
            </a:r>
            <a:r>
              <a:rPr lang="ar-SA" dirty="0" smtClean="0">
                <a:cs typeface="B Nazanin" pitchFamily="2" charset="-78"/>
              </a:rPr>
              <a:t>ي</a:t>
            </a:r>
            <a:r>
              <a:rPr lang="fa-IR" dirty="0" smtClean="0">
                <a:cs typeface="B Nazanin" pitchFamily="2" charset="-78"/>
              </a:rPr>
              <a:t> رفتار</a:t>
            </a:r>
            <a:r>
              <a:rPr lang="ar-SA" dirty="0" smtClean="0">
                <a:cs typeface="B Nazanin" pitchFamily="2" charset="-78"/>
              </a:rPr>
              <a:t>ي</a:t>
            </a:r>
            <a:r>
              <a:rPr lang="fa-IR" dirty="0" smtClean="0">
                <a:cs typeface="B Nazanin" pitchFamily="2" charset="-78"/>
              </a:rPr>
              <a:t>؛</a:t>
            </a:r>
          </a:p>
          <a:p>
            <a:pPr algn="r" rtl="1" eaLnBrk="1" hangingPunct="1">
              <a:defRPr/>
            </a:pPr>
            <a:r>
              <a:rPr lang="fa-IR" dirty="0" smtClean="0">
                <a:cs typeface="B Nazanin" pitchFamily="2" charset="-78"/>
              </a:rPr>
              <a:t>قرن جد</a:t>
            </a:r>
            <a:r>
              <a:rPr lang="ar-SA" dirty="0" smtClean="0">
                <a:cs typeface="B Nazanin" pitchFamily="2" charset="-78"/>
              </a:rPr>
              <a:t>ي</a:t>
            </a:r>
            <a:r>
              <a:rPr lang="fa-IR" dirty="0" smtClean="0">
                <a:cs typeface="B Nazanin" pitchFamily="2" charset="-78"/>
              </a:rPr>
              <a:t>د: </a:t>
            </a:r>
            <a:r>
              <a:rPr lang="en-US" dirty="0" smtClean="0">
                <a:cs typeface="B Nazanin" pitchFamily="2" charset="-78"/>
              </a:rPr>
              <a:t>The New Finance</a:t>
            </a:r>
          </a:p>
        </p:txBody>
      </p:sp>
      <p:sp>
        <p:nvSpPr>
          <p:cNvPr id="4099" name="Footer Placeholder 5"/>
          <p:cNvSpPr>
            <a:spLocks noGrp="1"/>
          </p:cNvSpPr>
          <p:nvPr>
            <p:ph type="ftr" sz="quarter" idx="11"/>
          </p:nvPr>
        </p:nvSpPr>
        <p:spPr>
          <a:noFill/>
        </p:spPr>
        <p:txBody>
          <a:bodyPr/>
          <a:lstStyle/>
          <a:p>
            <a:r>
              <a:rPr lang="ar-SA"/>
              <a:t>نگاهی به امور مالی رفتاری</a:t>
            </a:r>
            <a:endParaRPr lang="en-US"/>
          </a:p>
        </p:txBody>
      </p:sp>
      <p:sp>
        <p:nvSpPr>
          <p:cNvPr id="4098" name="Slide Number Placeholder 4"/>
          <p:cNvSpPr>
            <a:spLocks noGrp="1"/>
          </p:cNvSpPr>
          <p:nvPr>
            <p:ph type="sldNum" sz="quarter" idx="12"/>
          </p:nvPr>
        </p:nvSpPr>
        <p:spPr>
          <a:noFill/>
        </p:spPr>
        <p:txBody>
          <a:bodyPr/>
          <a:lstStyle/>
          <a:p>
            <a:fld id="{D8A358A2-E672-45CF-B0CF-9CFF1FF733B9}" type="slidenum">
              <a:rPr lang="ar-SA"/>
              <a:pPr/>
              <a:t>2</a:t>
            </a:fld>
            <a:endParaRPr lang="en-US"/>
          </a:p>
        </p:txBody>
      </p:sp>
    </p:spTree>
  </p:cSld>
  <p:clrMapOvr>
    <a:masterClrMapping/>
  </p:clrMapOvr>
  <p:transition spd="med">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eaLnBrk="1" hangingPunct="1">
              <a:defRPr/>
            </a:pPr>
            <a:r>
              <a:rPr lang="fa-IR" dirty="0" smtClean="0">
                <a:cs typeface="B Nazanin" pitchFamily="2" charset="-78"/>
              </a:rPr>
              <a:t>مالی رفتاری در دوسطح </a:t>
            </a:r>
            <a:r>
              <a:rPr lang="fa-IR" sz="2400" dirty="0" smtClean="0">
                <a:cs typeface="B Nazanin" pitchFamily="2" charset="-78"/>
              </a:rPr>
              <a:t>(ادامه 2) </a:t>
            </a:r>
            <a:endParaRPr lang="en-US" sz="2400" dirty="0" smtClean="0"/>
          </a:p>
        </p:txBody>
      </p:sp>
      <p:sp>
        <p:nvSpPr>
          <p:cNvPr id="3" name="Content Placeholder 2"/>
          <p:cNvSpPr>
            <a:spLocks noGrp="1"/>
          </p:cNvSpPr>
          <p:nvPr>
            <p:ph idx="1"/>
          </p:nvPr>
        </p:nvSpPr>
        <p:spPr/>
        <p:txBody>
          <a:bodyPr/>
          <a:lstStyle/>
          <a:p>
            <a:pPr algn="ctr" rtl="1" eaLnBrk="1" hangingPunct="1">
              <a:buFont typeface="Wingdings" pitchFamily="2" charset="2"/>
              <a:buNone/>
              <a:defRPr/>
            </a:pPr>
            <a:r>
              <a:rPr lang="fa-IR" sz="6000" dirty="0" smtClean="0">
                <a:cs typeface="B Nazanin" pitchFamily="2" charset="-78"/>
              </a:rPr>
              <a:t>سوال اساسی:</a:t>
            </a:r>
          </a:p>
          <a:p>
            <a:pPr algn="ctr" rtl="1" eaLnBrk="1" hangingPunct="1">
              <a:buFont typeface="Wingdings" pitchFamily="2" charset="2"/>
              <a:buNone/>
              <a:defRPr/>
            </a:pPr>
            <a:endParaRPr lang="fa-IR" sz="6000" dirty="0" smtClean="0">
              <a:cs typeface="B Nazanin" pitchFamily="2" charset="-78"/>
            </a:endParaRPr>
          </a:p>
          <a:p>
            <a:pPr algn="ctr" rtl="1" eaLnBrk="1" hangingPunct="1">
              <a:buFont typeface="Wingdings" pitchFamily="2" charset="2"/>
              <a:buNone/>
              <a:defRPr/>
            </a:pPr>
            <a:r>
              <a:rPr lang="fa-IR" sz="4400" dirty="0" smtClean="0">
                <a:solidFill>
                  <a:srgbClr val="FF0000"/>
                </a:solidFill>
                <a:cs typeface="B Nazanin" pitchFamily="2" charset="-78"/>
              </a:rPr>
              <a:t>آیا این دو (مالی رفتاری خرد و مالی رفتاری کلان) به هم مربوطند؟</a:t>
            </a:r>
            <a:endParaRPr lang="en-US" sz="4400" dirty="0" smtClean="0">
              <a:solidFill>
                <a:srgbClr val="FF0000"/>
              </a:solidFill>
              <a:cs typeface="B Nazanin" pitchFamily="2" charset="-78"/>
            </a:endParaRPr>
          </a:p>
          <a:p>
            <a:pPr algn="ctr" rtl="1" eaLnBrk="1" hangingPunct="1">
              <a:buFont typeface="Wingdings" pitchFamily="2" charset="2"/>
              <a:buNone/>
              <a:defRPr/>
            </a:pPr>
            <a:endParaRPr lang="fa-IR" sz="6000" dirty="0" smtClean="0">
              <a:cs typeface="B Nazanin" pitchFamily="2" charset="-78"/>
            </a:endParaRPr>
          </a:p>
        </p:txBody>
      </p:sp>
      <p:sp>
        <p:nvSpPr>
          <p:cNvPr id="18437" name="Footer Placeholder 4"/>
          <p:cNvSpPr>
            <a:spLocks noGrp="1"/>
          </p:cNvSpPr>
          <p:nvPr>
            <p:ph type="ftr" sz="quarter" idx="11"/>
          </p:nvPr>
        </p:nvSpPr>
        <p:spPr>
          <a:noFill/>
        </p:spPr>
        <p:txBody>
          <a:bodyPr/>
          <a:lstStyle/>
          <a:p>
            <a:r>
              <a:rPr lang="ar-SA"/>
              <a:t>نگاهی به امور مالی رفتاری</a:t>
            </a:r>
            <a:endParaRPr lang="en-US"/>
          </a:p>
        </p:txBody>
      </p:sp>
      <p:sp>
        <p:nvSpPr>
          <p:cNvPr id="18436" name="Slide Number Placeholder 3"/>
          <p:cNvSpPr>
            <a:spLocks noGrp="1"/>
          </p:cNvSpPr>
          <p:nvPr>
            <p:ph type="sldNum" sz="quarter" idx="12"/>
          </p:nvPr>
        </p:nvSpPr>
        <p:spPr>
          <a:noFill/>
        </p:spPr>
        <p:txBody>
          <a:bodyPr/>
          <a:lstStyle/>
          <a:p>
            <a:fld id="{AE143E7D-1409-4A30-8CBC-A0BE40172EFB}" type="slidenum">
              <a:rPr lang="ar-SA"/>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defRPr/>
            </a:pPr>
            <a:r>
              <a:rPr lang="ar-SA" sz="3600" dirty="0" smtClean="0">
                <a:latin typeface="IranNastaliq" pitchFamily="18" charset="0"/>
                <a:ea typeface="IranNastaliq" pitchFamily="18" charset="0"/>
                <a:cs typeface="B Nazanin" pitchFamily="2" charset="-78"/>
              </a:rPr>
              <a:t>شواهدي</a:t>
            </a:r>
            <a:r>
              <a:rPr lang="fa-IR" sz="3600" dirty="0" smtClean="0">
                <a:latin typeface="IranNastaliq" pitchFamily="18" charset="0"/>
                <a:ea typeface="IranNastaliq" pitchFamily="18" charset="0"/>
                <a:cs typeface="B Nazanin" pitchFamily="2" charset="-78"/>
              </a:rPr>
              <a:t> بر نا</a:t>
            </a:r>
            <a:r>
              <a:rPr lang="ar-SA" sz="3600" dirty="0" smtClean="0">
                <a:latin typeface="IranNastaliq" pitchFamily="18" charset="0"/>
                <a:ea typeface="IranNastaliq" pitchFamily="18" charset="0"/>
                <a:cs typeface="B Nazanin" pitchFamily="2" charset="-78"/>
              </a:rPr>
              <a:t>کارايي بازار</a:t>
            </a:r>
            <a:r>
              <a:rPr lang="fa-IR" sz="3600" dirty="0" smtClean="0">
                <a:latin typeface="IranNastaliq" pitchFamily="18" charset="0"/>
                <a:ea typeface="IranNastaliq" pitchFamily="18" charset="0"/>
                <a:cs typeface="B Nazanin" pitchFamily="2" charset="-78"/>
              </a:rPr>
              <a:t>ها</a:t>
            </a:r>
            <a:endParaRPr lang="en-US" sz="3600" dirty="0" smtClean="0">
              <a:latin typeface="IranNastaliq" pitchFamily="18" charset="0"/>
              <a:ea typeface="IranNastaliq" pitchFamily="18" charset="0"/>
              <a:cs typeface="B Nazanin" pitchFamily="2" charset="-78"/>
            </a:endParaRPr>
          </a:p>
        </p:txBody>
      </p:sp>
      <p:sp>
        <p:nvSpPr>
          <p:cNvPr id="23555" name="Content Placeholder 2"/>
          <p:cNvSpPr>
            <a:spLocks noGrp="1"/>
          </p:cNvSpPr>
          <p:nvPr>
            <p:ph idx="1"/>
          </p:nvPr>
        </p:nvSpPr>
        <p:spPr>
          <a:xfrm>
            <a:off x="685800" y="1717675"/>
            <a:ext cx="7772400" cy="4378325"/>
          </a:xfrm>
        </p:spPr>
        <p:txBody>
          <a:bodyPr/>
          <a:lstStyle/>
          <a:p>
            <a:pPr algn="r" rtl="1" eaLnBrk="1" hangingPunct="1">
              <a:lnSpc>
                <a:spcPct val="150000"/>
              </a:lnSpc>
              <a:buFont typeface="Wingdings" pitchFamily="2" charset="2"/>
              <a:buChar char="ü"/>
              <a:defRPr/>
            </a:pPr>
            <a:r>
              <a:rPr lang="ar-SA" sz="2800" dirty="0" smtClean="0">
                <a:latin typeface="IranNastaliq" pitchFamily="18" charset="0"/>
                <a:ea typeface="IranNastaliq" pitchFamily="18" charset="0"/>
                <a:cs typeface="B Nazanin" pitchFamily="2" charset="-78"/>
              </a:rPr>
              <a:t>اثر اندازه (</a:t>
            </a:r>
            <a:r>
              <a:rPr lang="ar-SA" sz="2000" b="1" dirty="0" smtClean="0">
                <a:latin typeface="IranNastaliq" pitchFamily="18" charset="0"/>
                <a:cs typeface="B Nazanin" pitchFamily="2" charset="-78"/>
              </a:rPr>
              <a:t>1981</a:t>
            </a:r>
            <a:r>
              <a:rPr lang="ar-SA" sz="2800" dirty="0" smtClean="0">
                <a:latin typeface="IranNastaliq" pitchFamily="18" charset="0"/>
                <a:ea typeface="IranNastaliq" pitchFamily="18" charset="0"/>
                <a:cs typeface="B Nazanin" pitchFamily="2" charset="-78"/>
              </a:rPr>
              <a:t>)،</a:t>
            </a:r>
            <a:endParaRPr lang="en-US" sz="2800" dirty="0" smtClean="0">
              <a:latin typeface="IranNastaliq" pitchFamily="18" charset="0"/>
              <a:ea typeface="IranNastaliq" pitchFamily="18" charset="0"/>
              <a:cs typeface="B Nazanin" pitchFamily="2" charset="-78"/>
            </a:endParaRPr>
          </a:p>
          <a:p>
            <a:pPr algn="r" rtl="1" eaLnBrk="1" hangingPunct="1">
              <a:lnSpc>
                <a:spcPct val="150000"/>
              </a:lnSpc>
              <a:buFont typeface="Wingdings" pitchFamily="2" charset="2"/>
              <a:buChar char="ü"/>
              <a:defRPr/>
            </a:pPr>
            <a:r>
              <a:rPr lang="ar-SA" sz="2800" dirty="0" smtClean="0">
                <a:latin typeface="IranNastaliq" pitchFamily="18" charset="0"/>
                <a:ea typeface="IranNastaliq" pitchFamily="18" charset="0"/>
                <a:cs typeface="B Nazanin" pitchFamily="2" charset="-78"/>
              </a:rPr>
              <a:t> اثر </a:t>
            </a:r>
            <a:r>
              <a:rPr lang="en-US" sz="2000" dirty="0" smtClean="0">
                <a:latin typeface="Times" pitchFamily="18" charset="0"/>
                <a:cs typeface="B Nazanin" pitchFamily="2" charset="-78"/>
              </a:rPr>
              <a:t>P/E</a:t>
            </a:r>
            <a:r>
              <a:rPr lang="fa-IR" sz="2800" dirty="0" smtClean="0">
                <a:latin typeface="IranNastaliq" pitchFamily="18" charset="0"/>
                <a:ea typeface="IranNastaliq" pitchFamily="18" charset="0"/>
                <a:cs typeface="B Nazanin" pitchFamily="2" charset="-78"/>
              </a:rPr>
              <a:t> و تقويمي (</a:t>
            </a:r>
            <a:r>
              <a:rPr lang="fa-IR" sz="2000" b="1" dirty="0" smtClean="0">
                <a:latin typeface="IranNastaliq" pitchFamily="18" charset="0"/>
                <a:cs typeface="B Nazanin" pitchFamily="2" charset="-78"/>
              </a:rPr>
              <a:t>1983</a:t>
            </a:r>
            <a:r>
              <a:rPr lang="fa-IR" sz="2800" dirty="0" smtClean="0">
                <a:latin typeface="IranNastaliq" pitchFamily="18" charset="0"/>
                <a:ea typeface="IranNastaliq" pitchFamily="18" charset="0"/>
                <a:cs typeface="B Nazanin" pitchFamily="2" charset="-78"/>
              </a:rPr>
              <a:t>)،</a:t>
            </a:r>
            <a:endParaRPr lang="en-US" sz="2800" dirty="0" smtClean="0">
              <a:latin typeface="IranNastaliq" pitchFamily="18" charset="0"/>
              <a:ea typeface="IranNastaliq" pitchFamily="18" charset="0"/>
              <a:cs typeface="B Nazanin" pitchFamily="2" charset="-78"/>
            </a:endParaRPr>
          </a:p>
          <a:p>
            <a:pPr algn="r" rtl="1" eaLnBrk="1" hangingPunct="1">
              <a:lnSpc>
                <a:spcPct val="150000"/>
              </a:lnSpc>
              <a:buFont typeface="Wingdings" pitchFamily="2" charset="2"/>
              <a:buChar char="ü"/>
              <a:defRPr/>
            </a:pPr>
            <a:r>
              <a:rPr lang="fa-IR" sz="2800" dirty="0" smtClean="0">
                <a:latin typeface="IranNastaliq" pitchFamily="18" charset="0"/>
                <a:ea typeface="IranNastaliq" pitchFamily="18" charset="0"/>
                <a:cs typeface="B Nazanin" pitchFamily="2" charset="-78"/>
              </a:rPr>
              <a:t> اثر اهرم (</a:t>
            </a:r>
            <a:r>
              <a:rPr lang="fa-IR" sz="2000" b="1" dirty="0" smtClean="0">
                <a:latin typeface="IranNastaliq" pitchFamily="18" charset="0"/>
                <a:cs typeface="B Nazanin" pitchFamily="2" charset="-78"/>
              </a:rPr>
              <a:t>1988</a:t>
            </a:r>
            <a:r>
              <a:rPr lang="fa-IR" sz="2800" dirty="0" smtClean="0">
                <a:latin typeface="IranNastaliq" pitchFamily="18" charset="0"/>
                <a:ea typeface="IranNastaliq" pitchFamily="18" charset="0"/>
                <a:cs typeface="B Nazanin" pitchFamily="2" charset="-78"/>
              </a:rPr>
              <a:t>)، </a:t>
            </a:r>
            <a:endParaRPr lang="en-US" sz="2800" dirty="0" smtClean="0">
              <a:latin typeface="IranNastaliq" pitchFamily="18" charset="0"/>
              <a:ea typeface="IranNastaliq" pitchFamily="18" charset="0"/>
              <a:cs typeface="B Nazanin" pitchFamily="2" charset="-78"/>
            </a:endParaRPr>
          </a:p>
          <a:p>
            <a:pPr algn="r" rtl="1" eaLnBrk="1" hangingPunct="1">
              <a:lnSpc>
                <a:spcPct val="150000"/>
              </a:lnSpc>
              <a:buFont typeface="Wingdings" pitchFamily="2" charset="2"/>
              <a:buChar char="ü"/>
              <a:defRPr/>
            </a:pPr>
            <a:r>
              <a:rPr lang="fa-IR" sz="2800" dirty="0" smtClean="0">
                <a:latin typeface="IranNastaliq" pitchFamily="18" charset="0"/>
                <a:ea typeface="IranNastaliq" pitchFamily="18" charset="0"/>
                <a:cs typeface="B Nazanin" pitchFamily="2" charset="-78"/>
              </a:rPr>
              <a:t>اثر </a:t>
            </a:r>
            <a:r>
              <a:rPr lang="en-US" sz="2000" dirty="0" smtClean="0">
                <a:latin typeface="Times" pitchFamily="18" charset="0"/>
                <a:cs typeface="B Nazanin" pitchFamily="2" charset="-78"/>
              </a:rPr>
              <a:t>B/M</a:t>
            </a:r>
            <a:r>
              <a:rPr lang="fa-IR" sz="2800" dirty="0" smtClean="0">
                <a:latin typeface="IranNastaliq" pitchFamily="18" charset="0"/>
                <a:ea typeface="IranNastaliq" pitchFamily="18" charset="0"/>
                <a:cs typeface="B Nazanin" pitchFamily="2" charset="-78"/>
              </a:rPr>
              <a:t> (</a:t>
            </a:r>
            <a:r>
              <a:rPr lang="fa-IR" sz="2000" b="1" dirty="0" smtClean="0">
                <a:latin typeface="IranNastaliq" pitchFamily="18" charset="0"/>
                <a:cs typeface="B Nazanin" pitchFamily="2" charset="-78"/>
              </a:rPr>
              <a:t>1992</a:t>
            </a:r>
            <a:r>
              <a:rPr lang="fa-IR" sz="2800" dirty="0" smtClean="0">
                <a:latin typeface="IranNastaliq" pitchFamily="18" charset="0"/>
                <a:ea typeface="IranNastaliq" pitchFamily="18" charset="0"/>
                <a:cs typeface="B Nazanin" pitchFamily="2" charset="-78"/>
              </a:rPr>
              <a:t>) و</a:t>
            </a:r>
            <a:endParaRPr lang="en-US" sz="2800" dirty="0" smtClean="0">
              <a:latin typeface="IranNastaliq" pitchFamily="18" charset="0"/>
              <a:ea typeface="IranNastaliq" pitchFamily="18" charset="0"/>
              <a:cs typeface="B Nazanin" pitchFamily="2" charset="-78"/>
            </a:endParaRPr>
          </a:p>
          <a:p>
            <a:pPr algn="r" rtl="1" eaLnBrk="1" hangingPunct="1">
              <a:lnSpc>
                <a:spcPct val="150000"/>
              </a:lnSpc>
              <a:buFont typeface="Wingdings" pitchFamily="2" charset="2"/>
              <a:buChar char="ü"/>
              <a:defRPr/>
            </a:pPr>
            <a:r>
              <a:rPr lang="fa-IR" sz="2800" dirty="0" smtClean="0">
                <a:latin typeface="IranNastaliq" pitchFamily="18" charset="0"/>
                <a:ea typeface="IranNastaliq" pitchFamily="18" charset="0"/>
                <a:cs typeface="B Nazanin" pitchFamily="2" charset="-78"/>
              </a:rPr>
              <a:t> اثر بورس‌هاي مختلف (</a:t>
            </a:r>
            <a:r>
              <a:rPr lang="fa-IR" sz="2000" b="1" dirty="0" smtClean="0">
                <a:latin typeface="IranNastaliq" pitchFamily="18" charset="0"/>
                <a:cs typeface="B Nazanin" pitchFamily="2" charset="-78"/>
              </a:rPr>
              <a:t>1993</a:t>
            </a:r>
            <a:r>
              <a:rPr lang="fa-IR" sz="2800" dirty="0" smtClean="0">
                <a:latin typeface="IranNastaliq" pitchFamily="18" charset="0"/>
                <a:ea typeface="IranNastaliq" pitchFamily="18" charset="0"/>
                <a:cs typeface="B Nazanin" pitchFamily="2" charset="-78"/>
              </a:rPr>
              <a:t>).</a:t>
            </a:r>
            <a:endParaRPr lang="en-US" sz="2800" dirty="0" smtClean="0">
              <a:latin typeface="IranNastaliq" pitchFamily="18" charset="0"/>
              <a:ea typeface="IranNastaliq" pitchFamily="18" charset="0"/>
              <a:cs typeface="B Nazanin" pitchFamily="2" charset="-78"/>
            </a:endParaRPr>
          </a:p>
          <a:p>
            <a:pPr eaLnBrk="1" hangingPunct="1">
              <a:defRPr/>
            </a:pPr>
            <a:endParaRPr lang="en-US" dirty="0" smtClean="0">
              <a:cs typeface="B Nazanin" pitchFamily="2" charset="-78"/>
            </a:endParaRPr>
          </a:p>
        </p:txBody>
      </p:sp>
      <p:sp>
        <p:nvSpPr>
          <p:cNvPr id="19460" name="Slide Number Placeholder 4"/>
          <p:cNvSpPr>
            <a:spLocks noGrp="1"/>
          </p:cNvSpPr>
          <p:nvPr>
            <p:ph type="sldNum" sz="quarter" idx="12"/>
          </p:nvPr>
        </p:nvSpPr>
        <p:spPr>
          <a:xfrm>
            <a:off x="3124200" y="6248400"/>
            <a:ext cx="2895600" cy="476250"/>
          </a:xfrm>
          <a:noFill/>
        </p:spPr>
        <p:txBody>
          <a:bodyPr/>
          <a:lstStyle/>
          <a:p>
            <a:pPr algn="ctr"/>
            <a:fld id="{88F6EF0D-E48B-4761-9A93-A4B126D4D7F5}" type="slidenum">
              <a:rPr lang="ar-SA"/>
              <a:pPr algn="ct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defRPr/>
            </a:pPr>
            <a:r>
              <a:rPr lang="fa-IR" dirty="0" smtClean="0">
                <a:cs typeface="B Nazanin" pitchFamily="2" charset="-78"/>
              </a:rPr>
              <a:t>چالش مالی رفتاری در سطح کلان</a:t>
            </a:r>
            <a:endParaRPr lang="en-US" dirty="0">
              <a:cs typeface="B Nazanin" pitchFamily="2" charset="-78"/>
            </a:endParaRPr>
          </a:p>
        </p:txBody>
      </p:sp>
      <p:sp>
        <p:nvSpPr>
          <p:cNvPr id="3" name="Content Placeholder 2"/>
          <p:cNvSpPr>
            <a:spLocks noGrp="1"/>
          </p:cNvSpPr>
          <p:nvPr>
            <p:ph idx="1"/>
          </p:nvPr>
        </p:nvSpPr>
        <p:spPr/>
        <p:txBody>
          <a:bodyPr/>
          <a:lstStyle/>
          <a:p>
            <a:pPr algn="r" rtl="1">
              <a:defRPr/>
            </a:pPr>
            <a:r>
              <a:rPr lang="fa-IR" dirty="0" smtClean="0">
                <a:cs typeface="B Nazanin" pitchFamily="2" charset="-78"/>
              </a:rPr>
              <a:t>بی‌قاعدگی‌های بنیادی؛</a:t>
            </a:r>
          </a:p>
          <a:p>
            <a:pPr algn="r" rtl="1">
              <a:defRPr/>
            </a:pPr>
            <a:endParaRPr lang="fa-IR" dirty="0" smtClean="0">
              <a:cs typeface="B Nazanin" pitchFamily="2" charset="-78"/>
            </a:endParaRPr>
          </a:p>
          <a:p>
            <a:pPr algn="r" rtl="1">
              <a:defRPr/>
            </a:pPr>
            <a:r>
              <a:rPr lang="fa-IR" dirty="0" smtClean="0">
                <a:cs typeface="B Nazanin" pitchFamily="2" charset="-78"/>
              </a:rPr>
              <a:t>بی‌قاعدگی‌های فنی؛</a:t>
            </a:r>
          </a:p>
          <a:p>
            <a:pPr algn="r" rtl="1">
              <a:buFont typeface="Wingdings" pitchFamily="2" charset="2"/>
              <a:buNone/>
              <a:defRPr/>
            </a:pPr>
            <a:endParaRPr lang="fa-IR" dirty="0" smtClean="0">
              <a:cs typeface="B Nazanin" pitchFamily="2" charset="-78"/>
            </a:endParaRPr>
          </a:p>
          <a:p>
            <a:pPr algn="r" rtl="1">
              <a:defRPr/>
            </a:pPr>
            <a:r>
              <a:rPr lang="fa-IR" dirty="0" smtClean="0">
                <a:cs typeface="B Nazanin" pitchFamily="2" charset="-78"/>
              </a:rPr>
              <a:t>بی‌قاعدگی‌های تقویمی.</a:t>
            </a:r>
            <a:endParaRPr lang="en-US" dirty="0">
              <a:cs typeface="B Nazanin" pitchFamily="2" charset="-78"/>
            </a:endParaRPr>
          </a:p>
        </p:txBody>
      </p:sp>
      <p:sp>
        <p:nvSpPr>
          <p:cNvPr id="20485" name="Footer Placeholder 4"/>
          <p:cNvSpPr>
            <a:spLocks noGrp="1"/>
          </p:cNvSpPr>
          <p:nvPr>
            <p:ph type="ftr" sz="quarter" idx="11"/>
          </p:nvPr>
        </p:nvSpPr>
        <p:spPr>
          <a:noFill/>
        </p:spPr>
        <p:txBody>
          <a:bodyPr/>
          <a:lstStyle/>
          <a:p>
            <a:r>
              <a:rPr lang="ar-SA"/>
              <a:t>نگاهی به امور مالی رفتاری</a:t>
            </a:r>
            <a:endParaRPr lang="en-US"/>
          </a:p>
        </p:txBody>
      </p:sp>
      <p:sp>
        <p:nvSpPr>
          <p:cNvPr id="20484" name="Slide Number Placeholder 3"/>
          <p:cNvSpPr>
            <a:spLocks noGrp="1"/>
          </p:cNvSpPr>
          <p:nvPr>
            <p:ph type="sldNum" sz="quarter" idx="12"/>
          </p:nvPr>
        </p:nvSpPr>
        <p:spPr>
          <a:noFill/>
        </p:spPr>
        <p:txBody>
          <a:bodyPr/>
          <a:lstStyle/>
          <a:p>
            <a:fld id="{2FD13EBA-F28F-466D-ACFE-7B21087E4AB4}" type="slidenum">
              <a:rPr lang="ar-SA"/>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cs typeface="B Nazanin" pitchFamily="2" charset="-78"/>
              </a:rPr>
              <a:t>شواهدی برناکارایی بازار</a:t>
            </a:r>
            <a:endParaRPr lang="en-US" dirty="0">
              <a:cs typeface="B Nazanin" pitchFamily="2" charset="-78"/>
            </a:endParaRPr>
          </a:p>
        </p:txBody>
      </p:sp>
      <p:sp>
        <p:nvSpPr>
          <p:cNvPr id="3" name="Content Placeholder 2"/>
          <p:cNvSpPr>
            <a:spLocks noGrp="1"/>
          </p:cNvSpPr>
          <p:nvPr>
            <p:ph idx="1"/>
          </p:nvPr>
        </p:nvSpPr>
        <p:spPr>
          <a:xfrm>
            <a:off x="533400" y="2209800"/>
            <a:ext cx="8229600" cy="3505200"/>
          </a:xfrm>
        </p:spPr>
        <p:txBody>
          <a:bodyPr/>
          <a:lstStyle/>
          <a:p>
            <a:pPr algn="r" rtl="1"/>
            <a:r>
              <a:rPr lang="fa-IR" dirty="0" smtClean="0">
                <a:latin typeface="IranNastaliq" pitchFamily="18" charset="0"/>
                <a:ea typeface="IranNastaliq" pitchFamily="18" charset="0"/>
                <a:cs typeface="B Nazanin" pitchFamily="2" charset="-78"/>
              </a:rPr>
              <a:t>اثرات تقویمی در بازار </a:t>
            </a:r>
          </a:p>
          <a:p>
            <a:pPr algn="r" rtl="1"/>
            <a:r>
              <a:rPr lang="fa-IR" dirty="0" smtClean="0">
                <a:latin typeface="IranNastaliq" pitchFamily="18" charset="0"/>
                <a:ea typeface="IranNastaliq" pitchFamily="18" charset="0"/>
                <a:cs typeface="B Nazanin" pitchFamily="2" charset="-78"/>
              </a:rPr>
              <a:t>برگشت بلندمدت در بازده (</a:t>
            </a:r>
            <a:r>
              <a:rPr lang="fa-IR" sz="2400" b="1" dirty="0" smtClean="0">
                <a:latin typeface="IranNastaliq" pitchFamily="18" charset="0"/>
                <a:cs typeface="B Nazanin" pitchFamily="2" charset="-78"/>
              </a:rPr>
              <a:t>1985</a:t>
            </a:r>
            <a:r>
              <a:rPr lang="fa-IR" dirty="0" smtClean="0">
                <a:latin typeface="IranNastaliq" pitchFamily="18" charset="0"/>
                <a:ea typeface="IranNastaliq" pitchFamily="18" charset="0"/>
                <a:cs typeface="B Nazanin" pitchFamily="2" charset="-78"/>
              </a:rPr>
              <a:t>)،</a:t>
            </a:r>
          </a:p>
          <a:p>
            <a:pPr algn="r" rtl="1" eaLnBrk="1" hangingPunct="1">
              <a:lnSpc>
                <a:spcPct val="150000"/>
              </a:lnSpc>
              <a:buFont typeface="Wingdings" pitchFamily="2" charset="2"/>
              <a:buChar char="ü"/>
              <a:defRPr/>
            </a:pPr>
            <a:r>
              <a:rPr lang="fa-IR" dirty="0" smtClean="0">
                <a:latin typeface="IranNastaliq" pitchFamily="18" charset="0"/>
                <a:ea typeface="IranNastaliq" pitchFamily="18" charset="0"/>
                <a:cs typeface="B Nazanin" pitchFamily="2" charset="-78"/>
              </a:rPr>
              <a:t>برگشت کوتاه مدت در بازده (</a:t>
            </a:r>
            <a:r>
              <a:rPr lang="fa-IR" sz="2400" b="1" dirty="0" smtClean="0">
                <a:latin typeface="IranNastaliq" pitchFamily="18" charset="0"/>
                <a:cs typeface="B Nazanin" pitchFamily="2" charset="-78"/>
              </a:rPr>
              <a:t>1993</a:t>
            </a:r>
            <a:r>
              <a:rPr lang="fa-IR" dirty="0" smtClean="0">
                <a:latin typeface="IranNastaliq" pitchFamily="18" charset="0"/>
                <a:ea typeface="IranNastaliq" pitchFamily="18" charset="0"/>
                <a:cs typeface="B Nazanin" pitchFamily="2" charset="-78"/>
              </a:rPr>
              <a:t>)، </a:t>
            </a:r>
            <a:endParaRPr lang="en-US" dirty="0" smtClean="0">
              <a:latin typeface="IranNastaliq" pitchFamily="18" charset="0"/>
              <a:ea typeface="IranNastaliq" pitchFamily="18" charset="0"/>
              <a:cs typeface="B Nazanin" pitchFamily="2" charset="-78"/>
            </a:endParaRPr>
          </a:p>
          <a:p>
            <a:pPr algn="r" rtl="1" eaLnBrk="1" hangingPunct="1">
              <a:lnSpc>
                <a:spcPct val="150000"/>
              </a:lnSpc>
              <a:buFont typeface="Wingdings" pitchFamily="2" charset="2"/>
              <a:buChar char="ü"/>
              <a:defRPr/>
            </a:pPr>
            <a:r>
              <a:rPr lang="fa-IR" dirty="0" smtClean="0">
                <a:latin typeface="IranNastaliq" pitchFamily="18" charset="0"/>
                <a:ea typeface="IranNastaliq" pitchFamily="18" charset="0"/>
                <a:cs typeface="B Nazanin" pitchFamily="2" charset="-78"/>
              </a:rPr>
              <a:t>فراواکنشي و فروواکنشي (</a:t>
            </a:r>
            <a:r>
              <a:rPr lang="fa-IR" sz="2400" b="1" dirty="0" smtClean="0">
                <a:latin typeface="IranNastaliq" pitchFamily="18" charset="0"/>
                <a:cs typeface="B Nazanin" pitchFamily="2" charset="-78"/>
              </a:rPr>
              <a:t>1996</a:t>
            </a:r>
            <a:r>
              <a:rPr lang="fa-IR" dirty="0" smtClean="0">
                <a:latin typeface="IranNastaliq" pitchFamily="18" charset="0"/>
                <a:ea typeface="IranNastaliq" pitchFamily="18" charset="0"/>
                <a:cs typeface="B Nazanin" pitchFamily="2" charset="-78"/>
              </a:rPr>
              <a:t>)، </a:t>
            </a:r>
            <a:endParaRPr lang="en-US" dirty="0" smtClean="0">
              <a:latin typeface="IranNastaliq" pitchFamily="18" charset="0"/>
              <a:ea typeface="IranNastaliq" pitchFamily="18" charset="0"/>
              <a:cs typeface="B Nazanin" pitchFamily="2" charset="-78"/>
            </a:endParaRPr>
          </a:p>
          <a:p>
            <a:pPr algn="r" rtl="1">
              <a:buNone/>
            </a:pPr>
            <a:endParaRPr lang="en-US" dirty="0" smtClean="0">
              <a:latin typeface="IranNastaliq" pitchFamily="18" charset="0"/>
              <a:ea typeface="IranNastaliq" pitchFamily="18" charset="0"/>
              <a:cs typeface="B Nazanin" pitchFamily="2" charset="-78"/>
            </a:endParaRPr>
          </a:p>
          <a:p>
            <a:pPr algn="r" rtl="1"/>
            <a:endParaRPr lang="en-US" dirty="0"/>
          </a:p>
        </p:txBody>
      </p:sp>
      <p:sp>
        <p:nvSpPr>
          <p:cNvPr id="5" name="Footer Placeholder 4"/>
          <p:cNvSpPr>
            <a:spLocks noGrp="1"/>
          </p:cNvSpPr>
          <p:nvPr>
            <p:ph type="ftr" sz="quarter" idx="11"/>
          </p:nvPr>
        </p:nvSpPr>
        <p:spPr/>
        <p:txBody>
          <a:bodyPr/>
          <a:lstStyle/>
          <a:p>
            <a:pPr>
              <a:defRPr/>
            </a:pPr>
            <a:r>
              <a:rPr lang="ar-SA" smtClean="0"/>
              <a:t>نگاهی به امور مالی رفتاری</a:t>
            </a:r>
            <a:endParaRPr lang="en-US"/>
          </a:p>
        </p:txBody>
      </p:sp>
      <p:sp>
        <p:nvSpPr>
          <p:cNvPr id="4" name="Slide Number Placeholder 3"/>
          <p:cNvSpPr>
            <a:spLocks noGrp="1"/>
          </p:cNvSpPr>
          <p:nvPr>
            <p:ph type="sldNum" sz="quarter" idx="12"/>
          </p:nvPr>
        </p:nvSpPr>
        <p:spPr/>
        <p:txBody>
          <a:bodyPr/>
          <a:lstStyle/>
          <a:p>
            <a:pPr>
              <a:defRPr/>
            </a:pPr>
            <a:fld id="{BDAF90FF-0466-43B1-80FF-37E5B95E75A6}" type="slidenum">
              <a:rPr lang="ar-SA"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rtl="1" eaLnBrk="1" hangingPunct="1">
              <a:defRPr/>
            </a:pPr>
            <a:r>
              <a:rPr lang="fa-IR" sz="3600" dirty="0" smtClean="0">
                <a:latin typeface="IranNastaliq" pitchFamily="18" charset="0"/>
                <a:ea typeface="IranNastaliq" pitchFamily="18" charset="0"/>
                <a:cs typeface="B Nazanin" pitchFamily="2" charset="-78"/>
              </a:rPr>
              <a:t>شواهد ی برغيرعقلايي بودن عامل‌هاي اقتصادي</a:t>
            </a:r>
            <a:endParaRPr lang="en-US" sz="3600" dirty="0" smtClean="0">
              <a:latin typeface="IranNastaliq" pitchFamily="18" charset="0"/>
              <a:ea typeface="IranNastaliq" pitchFamily="18" charset="0"/>
              <a:cs typeface="B Nazanin" pitchFamily="2" charset="-78"/>
            </a:endParaRPr>
          </a:p>
        </p:txBody>
      </p:sp>
      <p:sp>
        <p:nvSpPr>
          <p:cNvPr id="24579" name="Content Placeholder 2"/>
          <p:cNvSpPr>
            <a:spLocks noGrp="1"/>
          </p:cNvSpPr>
          <p:nvPr>
            <p:ph idx="1"/>
          </p:nvPr>
        </p:nvSpPr>
        <p:spPr>
          <a:xfrm>
            <a:off x="685800" y="1538288"/>
            <a:ext cx="7772400" cy="4918075"/>
          </a:xfrm>
        </p:spPr>
        <p:txBody>
          <a:bodyPr/>
          <a:lstStyle/>
          <a:p>
            <a:pPr algn="r" rtl="1" eaLnBrk="1" hangingPunct="1">
              <a:lnSpc>
                <a:spcPct val="150000"/>
              </a:lnSpc>
              <a:buFont typeface="Wingdings" pitchFamily="2" charset="2"/>
              <a:buChar char="ü"/>
              <a:defRPr/>
            </a:pPr>
            <a:r>
              <a:rPr lang="fa-IR" sz="2400" dirty="0" smtClean="0">
                <a:latin typeface="IranNastaliq" pitchFamily="18" charset="0"/>
                <a:ea typeface="IranNastaliq" pitchFamily="18" charset="0"/>
                <a:cs typeface="B Nazanin" pitchFamily="2" charset="-78"/>
              </a:rPr>
              <a:t>تصميمات شهودي (</a:t>
            </a:r>
            <a:r>
              <a:rPr lang="fa-IR" sz="1800" b="1" dirty="0" smtClean="0">
                <a:latin typeface="IranNastaliq" pitchFamily="18" charset="0"/>
                <a:cs typeface="B Nazanin" pitchFamily="2" charset="-78"/>
              </a:rPr>
              <a:t>1974</a:t>
            </a:r>
            <a:r>
              <a:rPr lang="fa-IR" sz="2400" dirty="0" smtClean="0">
                <a:latin typeface="IranNastaliq" pitchFamily="18" charset="0"/>
                <a:ea typeface="IranNastaliq" pitchFamily="18" charset="0"/>
                <a:cs typeface="B Nazanin" pitchFamily="2" charset="-78"/>
              </a:rPr>
              <a:t>)، </a:t>
            </a:r>
            <a:endParaRPr lang="en-US" sz="2400" dirty="0" smtClean="0">
              <a:latin typeface="IranNastaliq" pitchFamily="18" charset="0"/>
              <a:ea typeface="IranNastaliq" pitchFamily="18" charset="0"/>
              <a:cs typeface="B Nazanin" pitchFamily="2" charset="-78"/>
            </a:endParaRPr>
          </a:p>
          <a:p>
            <a:pPr algn="r" rtl="1" eaLnBrk="1" hangingPunct="1">
              <a:lnSpc>
                <a:spcPct val="150000"/>
              </a:lnSpc>
              <a:buFont typeface="Wingdings" pitchFamily="2" charset="2"/>
              <a:buChar char="ü"/>
              <a:defRPr/>
            </a:pPr>
            <a:r>
              <a:rPr lang="fa-IR" sz="2400" dirty="0" smtClean="0">
                <a:latin typeface="IranNastaliq" pitchFamily="18" charset="0"/>
                <a:ea typeface="IranNastaliq" pitchFamily="18" charset="0"/>
                <a:cs typeface="B Nazanin" pitchFamily="2" charset="-78"/>
              </a:rPr>
              <a:t>چارچوب‌هاي تصميم گيري (</a:t>
            </a:r>
            <a:r>
              <a:rPr lang="fa-IR" sz="1800" b="1" dirty="0" smtClean="0">
                <a:latin typeface="IranNastaliq" pitchFamily="18" charset="0"/>
                <a:cs typeface="B Nazanin" pitchFamily="2" charset="-78"/>
              </a:rPr>
              <a:t>1979</a:t>
            </a:r>
            <a:r>
              <a:rPr lang="fa-IR" sz="2400" dirty="0" smtClean="0">
                <a:latin typeface="IranNastaliq" pitchFamily="18" charset="0"/>
                <a:ea typeface="IranNastaliq" pitchFamily="18" charset="0"/>
                <a:cs typeface="B Nazanin" pitchFamily="2" charset="-78"/>
              </a:rPr>
              <a:t>)، </a:t>
            </a:r>
            <a:endParaRPr lang="en-US" sz="2400" dirty="0" smtClean="0">
              <a:latin typeface="IranNastaliq" pitchFamily="18" charset="0"/>
              <a:ea typeface="IranNastaliq" pitchFamily="18" charset="0"/>
              <a:cs typeface="B Nazanin" pitchFamily="2" charset="-78"/>
            </a:endParaRPr>
          </a:p>
          <a:p>
            <a:pPr algn="r" rtl="1" eaLnBrk="1" hangingPunct="1">
              <a:lnSpc>
                <a:spcPct val="150000"/>
              </a:lnSpc>
              <a:buFont typeface="Wingdings" pitchFamily="2" charset="2"/>
              <a:buChar char="ü"/>
              <a:defRPr/>
            </a:pPr>
            <a:r>
              <a:rPr lang="fa-IR" sz="2400" dirty="0" smtClean="0">
                <a:latin typeface="IranNastaliq" pitchFamily="18" charset="0"/>
                <a:ea typeface="IranNastaliq" pitchFamily="18" charset="0"/>
                <a:cs typeface="B Nazanin" pitchFamily="2" charset="-78"/>
              </a:rPr>
              <a:t>اثر سرمايه‌گذاران غيرعقلايي در بازار (</a:t>
            </a:r>
            <a:r>
              <a:rPr lang="fa-IR" sz="1800" b="1" dirty="0" smtClean="0">
                <a:latin typeface="IranNastaliq" pitchFamily="18" charset="0"/>
                <a:cs typeface="B Nazanin" pitchFamily="2" charset="-78"/>
              </a:rPr>
              <a:t>1990</a:t>
            </a:r>
            <a:r>
              <a:rPr lang="fa-IR" sz="2400" dirty="0" smtClean="0">
                <a:latin typeface="IranNastaliq" pitchFamily="18" charset="0"/>
                <a:ea typeface="IranNastaliq" pitchFamily="18" charset="0"/>
                <a:cs typeface="B Nazanin" pitchFamily="2" charset="-78"/>
              </a:rPr>
              <a:t>)، </a:t>
            </a:r>
            <a:endParaRPr lang="en-US" sz="2400" dirty="0" smtClean="0">
              <a:latin typeface="IranNastaliq" pitchFamily="18" charset="0"/>
              <a:ea typeface="IranNastaliq" pitchFamily="18" charset="0"/>
              <a:cs typeface="B Nazanin" pitchFamily="2" charset="-78"/>
            </a:endParaRPr>
          </a:p>
          <a:p>
            <a:pPr algn="r" rtl="1" eaLnBrk="1" hangingPunct="1">
              <a:lnSpc>
                <a:spcPct val="150000"/>
              </a:lnSpc>
              <a:buFont typeface="Wingdings" pitchFamily="2" charset="2"/>
              <a:buChar char="ü"/>
              <a:defRPr/>
            </a:pPr>
            <a:r>
              <a:rPr lang="fa-IR" sz="2400" dirty="0" smtClean="0">
                <a:latin typeface="IranNastaliq" pitchFamily="18" charset="0"/>
                <a:ea typeface="IranNastaliq" pitchFamily="18" charset="0"/>
                <a:cs typeface="B Nazanin" pitchFamily="2" charset="-78"/>
              </a:rPr>
              <a:t>محدوديت در آربيتراژ (</a:t>
            </a:r>
            <a:r>
              <a:rPr lang="fa-IR" sz="1800" b="1" dirty="0" smtClean="0">
                <a:latin typeface="IranNastaliq" pitchFamily="18" charset="0"/>
                <a:cs typeface="B Nazanin" pitchFamily="2" charset="-78"/>
              </a:rPr>
              <a:t>1997</a:t>
            </a:r>
            <a:r>
              <a:rPr lang="fa-IR" sz="2400" dirty="0" smtClean="0">
                <a:latin typeface="IranNastaliq" pitchFamily="18" charset="0"/>
                <a:ea typeface="IranNastaliq" pitchFamily="18" charset="0"/>
                <a:cs typeface="B Nazanin" pitchFamily="2" charset="-78"/>
              </a:rPr>
              <a:t>) </a:t>
            </a:r>
            <a:endParaRPr lang="en-US" sz="2400" dirty="0" smtClean="0">
              <a:latin typeface="IranNastaliq" pitchFamily="18" charset="0"/>
              <a:ea typeface="IranNastaliq" pitchFamily="18" charset="0"/>
              <a:cs typeface="B Nazanin" pitchFamily="2" charset="-78"/>
            </a:endParaRPr>
          </a:p>
          <a:p>
            <a:pPr algn="r" rtl="1" eaLnBrk="1" hangingPunct="1">
              <a:lnSpc>
                <a:spcPct val="150000"/>
              </a:lnSpc>
              <a:buFont typeface="Wingdings" pitchFamily="2" charset="2"/>
              <a:buChar char="ü"/>
              <a:defRPr/>
            </a:pPr>
            <a:r>
              <a:rPr lang="fa-IR" sz="2400" dirty="0" smtClean="0">
                <a:latin typeface="IranNastaliq" pitchFamily="18" charset="0"/>
                <a:ea typeface="IranNastaliq" pitchFamily="18" charset="0"/>
                <a:cs typeface="B Nazanin" pitchFamily="2" charset="-78"/>
              </a:rPr>
              <a:t>اريب هاي خود اسنادي (</a:t>
            </a:r>
            <a:r>
              <a:rPr lang="fa-IR" sz="1800" b="1" dirty="0" smtClean="0">
                <a:latin typeface="IranNastaliq" pitchFamily="18" charset="0"/>
                <a:cs typeface="B Nazanin" pitchFamily="2" charset="-78"/>
              </a:rPr>
              <a:t>1998</a:t>
            </a:r>
            <a:r>
              <a:rPr lang="fa-IR" sz="2400" dirty="0" smtClean="0">
                <a:latin typeface="IranNastaliq" pitchFamily="18" charset="0"/>
                <a:ea typeface="IranNastaliq" pitchFamily="18" charset="0"/>
                <a:cs typeface="B Nazanin" pitchFamily="2" charset="-78"/>
              </a:rPr>
              <a:t>).</a:t>
            </a:r>
            <a:endParaRPr lang="en-US" sz="2400" dirty="0" smtClean="0">
              <a:latin typeface="IranNastaliq" pitchFamily="18" charset="0"/>
              <a:ea typeface="IranNastaliq" pitchFamily="18" charset="0"/>
              <a:cs typeface="B Nazanin" pitchFamily="2" charset="-78"/>
            </a:endParaRPr>
          </a:p>
          <a:p>
            <a:pPr eaLnBrk="1" hangingPunct="1">
              <a:defRPr/>
            </a:pPr>
            <a:endParaRPr lang="en-US" dirty="0" smtClean="0">
              <a:cs typeface="B Nazanin" pitchFamily="2" charset="-78"/>
            </a:endParaRPr>
          </a:p>
        </p:txBody>
      </p:sp>
      <p:sp>
        <p:nvSpPr>
          <p:cNvPr id="21508" name="Slide Number Placeholder 4"/>
          <p:cNvSpPr>
            <a:spLocks noGrp="1"/>
          </p:cNvSpPr>
          <p:nvPr>
            <p:ph type="sldNum" sz="quarter" idx="12"/>
          </p:nvPr>
        </p:nvSpPr>
        <p:spPr>
          <a:xfrm>
            <a:off x="3124200" y="6248400"/>
            <a:ext cx="2895600" cy="476250"/>
          </a:xfrm>
          <a:noFill/>
        </p:spPr>
        <p:txBody>
          <a:bodyPr/>
          <a:lstStyle/>
          <a:p>
            <a:pPr algn="ctr"/>
            <a:fld id="{34CF1DDB-0087-49D1-AE92-C8EB766AC79F}" type="slidenum">
              <a:rPr lang="ar-SA"/>
              <a:pPr algn="ct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fa-IR" dirty="0" smtClean="0">
                <a:cs typeface="B Nazanin" pitchFamily="2" charset="-78"/>
              </a:rPr>
              <a:t>چالش مالی رفتاری در سطح خرد</a:t>
            </a:r>
            <a:endParaRPr lang="en-US" dirty="0"/>
          </a:p>
        </p:txBody>
      </p:sp>
      <p:sp>
        <p:nvSpPr>
          <p:cNvPr id="3" name="Content Placeholder 2"/>
          <p:cNvSpPr>
            <a:spLocks noGrp="1"/>
          </p:cNvSpPr>
          <p:nvPr>
            <p:ph idx="1"/>
          </p:nvPr>
        </p:nvSpPr>
        <p:spPr>
          <a:xfrm>
            <a:off x="5181600" y="1600200"/>
            <a:ext cx="3505200" cy="4525963"/>
          </a:xfrm>
        </p:spPr>
        <p:txBody>
          <a:bodyPr/>
          <a:lstStyle/>
          <a:p>
            <a:pPr algn="r" rtl="1">
              <a:defRPr/>
            </a:pPr>
            <a:r>
              <a:rPr lang="fa-IR" dirty="0" smtClean="0">
                <a:cs typeface="B Nazanin" pitchFamily="2" charset="-78"/>
              </a:rPr>
              <a:t>عقلانیت کامل؛</a:t>
            </a:r>
          </a:p>
          <a:p>
            <a:pPr algn="r" rtl="1">
              <a:defRPr/>
            </a:pPr>
            <a:endParaRPr lang="fa-IR" dirty="0" smtClean="0">
              <a:cs typeface="B Nazanin" pitchFamily="2" charset="-78"/>
            </a:endParaRPr>
          </a:p>
          <a:p>
            <a:pPr algn="r" rtl="1">
              <a:defRPr/>
            </a:pPr>
            <a:r>
              <a:rPr lang="fa-IR" dirty="0" smtClean="0">
                <a:cs typeface="B Nazanin" pitchFamily="2" charset="-78"/>
              </a:rPr>
              <a:t>منافع شخصی؛</a:t>
            </a:r>
          </a:p>
          <a:p>
            <a:pPr algn="r" rtl="1">
              <a:buFont typeface="Wingdings" pitchFamily="2" charset="2"/>
              <a:buNone/>
              <a:defRPr/>
            </a:pPr>
            <a:endParaRPr lang="fa-IR" dirty="0" smtClean="0">
              <a:cs typeface="B Nazanin" pitchFamily="2" charset="-78"/>
            </a:endParaRPr>
          </a:p>
          <a:p>
            <a:pPr algn="r" rtl="1">
              <a:defRPr/>
            </a:pPr>
            <a:r>
              <a:rPr lang="fa-IR" dirty="0" smtClean="0">
                <a:cs typeface="B Nazanin" pitchFamily="2" charset="-78"/>
              </a:rPr>
              <a:t>اطلاعات کامل.</a:t>
            </a:r>
            <a:endParaRPr lang="en-US" dirty="0">
              <a:cs typeface="B Nazanin" pitchFamily="2" charset="-78"/>
            </a:endParaRPr>
          </a:p>
        </p:txBody>
      </p:sp>
      <p:sp>
        <p:nvSpPr>
          <p:cNvPr id="22533" name="Footer Placeholder 4"/>
          <p:cNvSpPr>
            <a:spLocks noGrp="1"/>
          </p:cNvSpPr>
          <p:nvPr>
            <p:ph type="ftr" sz="quarter" idx="11"/>
          </p:nvPr>
        </p:nvSpPr>
        <p:spPr>
          <a:noFill/>
        </p:spPr>
        <p:txBody>
          <a:bodyPr/>
          <a:lstStyle/>
          <a:p>
            <a:r>
              <a:rPr lang="ar-SA"/>
              <a:t>نگاهی به امور مالی رفتاری</a:t>
            </a:r>
            <a:endParaRPr lang="en-US"/>
          </a:p>
        </p:txBody>
      </p:sp>
      <p:sp>
        <p:nvSpPr>
          <p:cNvPr id="22532" name="Slide Number Placeholder 3"/>
          <p:cNvSpPr>
            <a:spLocks noGrp="1"/>
          </p:cNvSpPr>
          <p:nvPr>
            <p:ph type="sldNum" sz="quarter" idx="12"/>
          </p:nvPr>
        </p:nvSpPr>
        <p:spPr>
          <a:noFill/>
        </p:spPr>
        <p:txBody>
          <a:bodyPr/>
          <a:lstStyle/>
          <a:p>
            <a:fld id="{4748039E-B262-4634-9E82-9F51A6335D1F}" type="slidenum">
              <a:rPr lang="ar-SA"/>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85800" y="207963"/>
            <a:ext cx="7772400" cy="650875"/>
          </a:xfrm>
        </p:spPr>
        <p:txBody>
          <a:bodyPr/>
          <a:lstStyle/>
          <a:p>
            <a:pPr eaLnBrk="1" hangingPunct="1">
              <a:defRPr/>
            </a:pPr>
            <a:r>
              <a:rPr lang="fa-IR" sz="4000" dirty="0" smtClean="0">
                <a:latin typeface="IranNastaliq" pitchFamily="18" charset="0"/>
                <a:ea typeface="IranNastaliq" pitchFamily="18" charset="0"/>
                <a:cs typeface="B Nazanin" pitchFamily="2" charset="-78"/>
              </a:rPr>
              <a:t>زيرمجموعه‌هاي تصميمات شهودي</a:t>
            </a:r>
            <a:endParaRPr lang="en-US" sz="4000" dirty="0" smtClean="0">
              <a:latin typeface="IranNastaliq" pitchFamily="18" charset="0"/>
              <a:ea typeface="IranNastaliq" pitchFamily="18" charset="0"/>
              <a:cs typeface="B Nazanin" pitchFamily="2" charset="-78"/>
            </a:endParaRPr>
          </a:p>
        </p:txBody>
      </p:sp>
      <p:graphicFrame>
        <p:nvGraphicFramePr>
          <p:cNvPr id="6" name="Content Placeholder 5"/>
          <p:cNvGraphicFramePr>
            <a:graphicFrameLocks noGrp="1"/>
          </p:cNvGraphicFramePr>
          <p:nvPr>
            <p:ph idx="1"/>
          </p:nvPr>
        </p:nvGraphicFramePr>
        <p:xfrm>
          <a:off x="221818" y="800100"/>
          <a:ext cx="8520545" cy="5974080"/>
        </p:xfrm>
        <a:graphic>
          <a:graphicData uri="http://schemas.openxmlformats.org/drawingml/2006/table">
            <a:tbl>
              <a:tblPr rtl="1"/>
              <a:tblGrid>
                <a:gridCol w="1986991"/>
                <a:gridCol w="6533554"/>
              </a:tblGrid>
              <a:tr h="203958">
                <a:tc>
                  <a:txBody>
                    <a:bodyPr/>
                    <a:lstStyle/>
                    <a:p>
                      <a:pPr marL="0" marR="0" algn="ctr" rtl="1">
                        <a:spcBef>
                          <a:spcPts val="0"/>
                        </a:spcBef>
                        <a:spcAft>
                          <a:spcPts val="0"/>
                        </a:spcAft>
                      </a:pPr>
                      <a:r>
                        <a:rPr lang="ar-SA" sz="1400" b="1" dirty="0">
                          <a:latin typeface="Times New Roman"/>
                          <a:ea typeface="Times New Roman"/>
                          <a:cs typeface="B Nazanin" pitchFamily="2" charset="-78"/>
                        </a:rPr>
                        <a:t>روانشناسي شناختي</a:t>
                      </a:r>
                      <a:endParaRPr lang="en-US" sz="1800" b="1" dirty="0">
                        <a:latin typeface="Times New Roman"/>
                        <a:ea typeface="Times New Roman"/>
                        <a:cs typeface="B Nazanin" pitchFamily="2" charset="-78"/>
                      </a:endParaRPr>
                    </a:p>
                  </a:txBody>
                  <a:tcPr marL="60119" marR="60119"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solidFill>
                      <a:srgbClr val="A8F52B"/>
                    </a:solidFill>
                  </a:tcPr>
                </a:tc>
                <a:tc>
                  <a:txBody>
                    <a:bodyPr/>
                    <a:lstStyle/>
                    <a:p>
                      <a:pPr marL="0" marR="0" algn="ctr" rtl="1">
                        <a:spcBef>
                          <a:spcPts val="0"/>
                        </a:spcBef>
                        <a:spcAft>
                          <a:spcPts val="0"/>
                        </a:spcAft>
                      </a:pPr>
                      <a:r>
                        <a:rPr lang="ar-SA" sz="1400" b="1" dirty="0">
                          <a:latin typeface="Times New Roman"/>
                          <a:ea typeface="Times New Roman"/>
                          <a:cs typeface="B Nazanin" pitchFamily="2" charset="-78"/>
                        </a:rPr>
                        <a:t>توضيحات</a:t>
                      </a:r>
                      <a:endParaRPr lang="en-US" sz="1800" b="1" dirty="0">
                        <a:latin typeface="Times New Roman"/>
                        <a:ea typeface="Times New Roman"/>
                        <a:cs typeface="B Nazanin" pitchFamily="2" charset="-78"/>
                      </a:endParaRPr>
                    </a:p>
                  </a:txBody>
                  <a:tcPr marL="60119" marR="60119"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solidFill>
                      <a:srgbClr val="A8F52B"/>
                    </a:solidFill>
                  </a:tcPr>
                </a:tc>
              </a:tr>
              <a:tr h="611874">
                <a:tc>
                  <a:txBody>
                    <a:bodyPr/>
                    <a:lstStyle/>
                    <a:p>
                      <a:pPr marL="0" marR="0" algn="just" rtl="1">
                        <a:spcBef>
                          <a:spcPts val="0"/>
                        </a:spcBef>
                        <a:spcAft>
                          <a:spcPts val="0"/>
                        </a:spcAft>
                      </a:pPr>
                      <a:r>
                        <a:rPr lang="ar-SA" sz="1400" b="1" dirty="0">
                          <a:latin typeface="Times New Roman"/>
                          <a:ea typeface="Times New Roman"/>
                          <a:cs typeface="B Nazanin" pitchFamily="2" charset="-78"/>
                        </a:rPr>
                        <a:t>نمايندگي</a:t>
                      </a:r>
                      <a:endParaRPr lang="en-US" sz="1800" b="1" dirty="0">
                        <a:latin typeface="Times New Roman"/>
                        <a:ea typeface="Times New Roman"/>
                        <a:cs typeface="B Nazanin" pitchFamily="2" charset="-78"/>
                      </a:endParaRPr>
                    </a:p>
                  </a:txBody>
                  <a:tcPr marL="60119" marR="60119"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tcPr>
                </a:tc>
                <a:tc>
                  <a:txBody>
                    <a:bodyPr/>
                    <a:lstStyle/>
                    <a:p>
                      <a:pPr marL="342900" marR="0" lvl="0" indent="-342900" algn="just" rtl="1">
                        <a:spcBef>
                          <a:spcPts val="0"/>
                        </a:spcBef>
                        <a:spcAft>
                          <a:spcPts val="0"/>
                        </a:spcAft>
                        <a:buFont typeface="Symbol"/>
                        <a:buChar char=""/>
                        <a:tabLst>
                          <a:tab pos="41275" algn="l"/>
                          <a:tab pos="155575" algn="r"/>
                        </a:tabLst>
                      </a:pPr>
                      <a:r>
                        <a:rPr lang="ar-SA" sz="1400" b="1">
                          <a:latin typeface="Times New Roman"/>
                          <a:ea typeface="Times New Roman"/>
                          <a:cs typeface="B Nazanin" pitchFamily="2" charset="-78"/>
                        </a:rPr>
                        <a:t>قضاوت بر اساس مشابهت‌ها که اين باعث چشم پوشي از برخي واقعيتها مي‌‌شود.</a:t>
                      </a:r>
                      <a:endParaRPr lang="en-US" sz="1800" b="1">
                        <a:latin typeface="Times New Roman"/>
                        <a:ea typeface="Times New Roman"/>
                        <a:cs typeface="B Nazanin" pitchFamily="2" charset="-78"/>
                      </a:endParaRPr>
                    </a:p>
                    <a:p>
                      <a:pPr marL="342900" marR="0" lvl="0" indent="-342900" algn="just" rtl="1">
                        <a:spcBef>
                          <a:spcPts val="0"/>
                        </a:spcBef>
                        <a:spcAft>
                          <a:spcPts val="0"/>
                        </a:spcAft>
                        <a:buFont typeface="Symbol"/>
                        <a:buChar char=""/>
                        <a:tabLst>
                          <a:tab pos="41275" algn="l"/>
                          <a:tab pos="155575" algn="r"/>
                        </a:tabLst>
                      </a:pPr>
                      <a:r>
                        <a:rPr lang="ar-SA" sz="1400" b="1">
                          <a:latin typeface="Times New Roman"/>
                          <a:ea typeface="Times New Roman"/>
                          <a:cs typeface="B Nazanin" pitchFamily="2" charset="-78"/>
                        </a:rPr>
                        <a:t>تصور تکرار وقايع درآينده.(قانون اعداد کوچک) </a:t>
                      </a:r>
                      <a:endParaRPr lang="en-US" sz="1800" b="1">
                        <a:latin typeface="Times New Roman"/>
                        <a:ea typeface="Times New Roman"/>
                        <a:cs typeface="B Nazanin" pitchFamily="2" charset="-78"/>
                      </a:endParaRPr>
                    </a:p>
                    <a:p>
                      <a:pPr marL="342900" marR="0" lvl="0" indent="-342900" algn="just" rtl="1">
                        <a:spcBef>
                          <a:spcPts val="0"/>
                        </a:spcBef>
                        <a:spcAft>
                          <a:spcPts val="0"/>
                        </a:spcAft>
                        <a:buFont typeface="Symbol"/>
                        <a:buChar char=""/>
                        <a:tabLst>
                          <a:tab pos="41275" algn="l"/>
                          <a:tab pos="155575" algn="r"/>
                        </a:tabLst>
                      </a:pPr>
                      <a:r>
                        <a:rPr lang="ar-SA" sz="1400" b="1">
                          <a:latin typeface="Times New Roman"/>
                          <a:ea typeface="Times New Roman"/>
                          <a:cs typeface="B Nazanin" pitchFamily="2" charset="-78"/>
                        </a:rPr>
                        <a:t>استراتژي شتاب حاصل همين تفکر است.(سرمايه‌گذاران به دنبال سهام برنده هستند) </a:t>
                      </a:r>
                      <a:endParaRPr lang="en-US" sz="1800" b="1">
                        <a:latin typeface="Times New Roman"/>
                        <a:ea typeface="Times New Roman"/>
                        <a:cs typeface="B Nazanin" pitchFamily="2" charset="-78"/>
                      </a:endParaRPr>
                    </a:p>
                  </a:txBody>
                  <a:tcPr marL="60119" marR="60119"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tcPr>
                </a:tc>
              </a:tr>
              <a:tr h="611874">
                <a:tc>
                  <a:txBody>
                    <a:bodyPr/>
                    <a:lstStyle/>
                    <a:p>
                      <a:pPr marL="0" marR="0" algn="just" rtl="1">
                        <a:spcBef>
                          <a:spcPts val="0"/>
                        </a:spcBef>
                        <a:spcAft>
                          <a:spcPts val="0"/>
                        </a:spcAft>
                      </a:pPr>
                      <a:r>
                        <a:rPr lang="ar-SA" sz="1400" b="1" dirty="0">
                          <a:latin typeface="Times New Roman"/>
                          <a:ea typeface="Times New Roman"/>
                          <a:cs typeface="B Nazanin" pitchFamily="2" charset="-78"/>
                        </a:rPr>
                        <a:t>لنگرانداختن(واکنش‌کند)</a:t>
                      </a:r>
                      <a:endParaRPr lang="en-US" sz="1800" b="1" dirty="0">
                        <a:latin typeface="Times New Roman"/>
                        <a:ea typeface="Times New Roman"/>
                        <a:cs typeface="B Nazanin" pitchFamily="2" charset="-78"/>
                      </a:endParaRPr>
                    </a:p>
                  </a:txBody>
                  <a:tcPr marL="60119" marR="60119"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tcPr>
                </a:tc>
                <a:tc>
                  <a:txBody>
                    <a:bodyPr/>
                    <a:lstStyle/>
                    <a:p>
                      <a:pPr marL="342900" marR="0" lvl="0" indent="-342900" algn="just" rtl="1">
                        <a:spcBef>
                          <a:spcPts val="0"/>
                        </a:spcBef>
                        <a:spcAft>
                          <a:spcPts val="0"/>
                        </a:spcAft>
                        <a:buFont typeface="Symbol"/>
                        <a:buChar char=""/>
                        <a:tabLst>
                          <a:tab pos="155575" algn="r"/>
                          <a:tab pos="457200" algn="l"/>
                        </a:tabLst>
                      </a:pPr>
                      <a:r>
                        <a:rPr lang="ar-SA" sz="1400" b="1">
                          <a:latin typeface="Times New Roman"/>
                          <a:ea typeface="Times New Roman"/>
                          <a:cs typeface="B Nazanin" pitchFamily="2" charset="-78"/>
                        </a:rPr>
                        <a:t>نوعي رفتار محافظه کارانه و برعکس نمايندگي است.</a:t>
                      </a:r>
                      <a:endParaRPr lang="en-US" sz="1800" b="1">
                        <a:latin typeface="Times New Roman"/>
                        <a:ea typeface="Times New Roman"/>
                        <a:cs typeface="B Nazanin" pitchFamily="2" charset="-78"/>
                      </a:endParaRPr>
                    </a:p>
                    <a:p>
                      <a:pPr marL="342900" marR="0" lvl="0" indent="-342900" algn="just" rtl="1">
                        <a:spcBef>
                          <a:spcPts val="0"/>
                        </a:spcBef>
                        <a:spcAft>
                          <a:spcPts val="0"/>
                        </a:spcAft>
                        <a:buFont typeface="Symbol"/>
                        <a:buChar char=""/>
                        <a:tabLst>
                          <a:tab pos="155575" algn="r"/>
                          <a:tab pos="457200" algn="l"/>
                        </a:tabLst>
                      </a:pPr>
                      <a:r>
                        <a:rPr lang="ar-SA" sz="1400" b="1">
                          <a:latin typeface="Times New Roman"/>
                          <a:ea typeface="Times New Roman"/>
                          <a:cs typeface="B Nazanin" pitchFamily="2" charset="-78"/>
                        </a:rPr>
                        <a:t>افراد در برآوردهاي کمي، ‌تحت تأثير برآوردهاي قبلي يا اعداد موجود در مسأله هستند.</a:t>
                      </a:r>
                      <a:endParaRPr lang="en-US" sz="1800" b="1">
                        <a:latin typeface="Times New Roman"/>
                        <a:ea typeface="Times New Roman"/>
                        <a:cs typeface="B Nazanin" pitchFamily="2" charset="-78"/>
                      </a:endParaRPr>
                    </a:p>
                    <a:p>
                      <a:pPr marL="342900" marR="0" lvl="0" indent="-342900" algn="just" rtl="1">
                        <a:spcBef>
                          <a:spcPts val="0"/>
                        </a:spcBef>
                        <a:spcAft>
                          <a:spcPts val="0"/>
                        </a:spcAft>
                        <a:buFont typeface="Symbol"/>
                        <a:buChar char=""/>
                        <a:tabLst>
                          <a:tab pos="155575" algn="r"/>
                          <a:tab pos="457200" algn="l"/>
                        </a:tabLst>
                      </a:pPr>
                      <a:r>
                        <a:rPr lang="ar-SA" sz="1400" b="1">
                          <a:latin typeface="Times New Roman"/>
                          <a:ea typeface="Times New Roman"/>
                          <a:cs typeface="B Nazanin" pitchFamily="2" charset="-78"/>
                        </a:rPr>
                        <a:t>افراد به اطلاعات جديد عکس‌العمل کمي ‌نشان مي‌دهند.</a:t>
                      </a:r>
                      <a:endParaRPr lang="en-US" sz="1800" b="1">
                        <a:latin typeface="Times New Roman"/>
                        <a:ea typeface="Times New Roman"/>
                        <a:cs typeface="B Nazanin" pitchFamily="2" charset="-78"/>
                      </a:endParaRPr>
                    </a:p>
                  </a:txBody>
                  <a:tcPr marL="60119" marR="60119"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tcPr>
                </a:tc>
              </a:tr>
              <a:tr h="407916">
                <a:tc>
                  <a:txBody>
                    <a:bodyPr/>
                    <a:lstStyle/>
                    <a:p>
                      <a:pPr marL="0" marR="0" algn="just" rtl="1">
                        <a:spcBef>
                          <a:spcPts val="0"/>
                        </a:spcBef>
                        <a:spcAft>
                          <a:spcPts val="0"/>
                        </a:spcAft>
                      </a:pPr>
                      <a:r>
                        <a:rPr lang="ar-SA" sz="1400" b="1" dirty="0">
                          <a:latin typeface="Times New Roman"/>
                          <a:ea typeface="Times New Roman"/>
                          <a:cs typeface="B Nazanin" pitchFamily="2" charset="-78"/>
                        </a:rPr>
                        <a:t>سفسطه قماربازان</a:t>
                      </a:r>
                      <a:endParaRPr lang="en-US" sz="1800" b="1" dirty="0">
                        <a:latin typeface="Times New Roman"/>
                        <a:ea typeface="Times New Roman"/>
                        <a:cs typeface="B Nazanin" pitchFamily="2" charset="-78"/>
                      </a:endParaRPr>
                    </a:p>
                  </a:txBody>
                  <a:tcPr marL="60119" marR="60119"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tcPr>
                </a:tc>
                <a:tc>
                  <a:txBody>
                    <a:bodyPr/>
                    <a:lstStyle/>
                    <a:p>
                      <a:pPr marL="0" marR="0" algn="just" rtl="1">
                        <a:spcBef>
                          <a:spcPts val="0"/>
                        </a:spcBef>
                        <a:spcAft>
                          <a:spcPts val="0"/>
                        </a:spcAft>
                      </a:pPr>
                      <a:r>
                        <a:rPr lang="ar-SA" sz="1400" b="1">
                          <a:latin typeface="Times New Roman"/>
                          <a:ea typeface="Times New Roman"/>
                          <a:cs typeface="B Nazanin" pitchFamily="2" charset="-78"/>
                        </a:rPr>
                        <a:t>افراد پيش‌بيني مي‌کنند که پديده‌ها يک روند بازگشت به ميانگين را دارند، بنابراين پايان يافتن يک بازده خوب يا بد را پيش‌بيني مي‌کنند.</a:t>
                      </a:r>
                      <a:endParaRPr lang="en-US" sz="1800" b="1">
                        <a:latin typeface="Times New Roman"/>
                        <a:ea typeface="Times New Roman"/>
                        <a:cs typeface="B Nazanin" pitchFamily="2" charset="-78"/>
                      </a:endParaRPr>
                    </a:p>
                  </a:txBody>
                  <a:tcPr marL="60119" marR="60119"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tcPr>
                </a:tc>
              </a:tr>
              <a:tr h="203958">
                <a:tc>
                  <a:txBody>
                    <a:bodyPr/>
                    <a:lstStyle/>
                    <a:p>
                      <a:pPr marL="0" marR="0" algn="just" rtl="1">
                        <a:spcBef>
                          <a:spcPts val="0"/>
                        </a:spcBef>
                        <a:spcAft>
                          <a:spcPts val="0"/>
                        </a:spcAft>
                      </a:pPr>
                      <a:r>
                        <a:rPr lang="ar-SA" sz="1400" b="1" dirty="0">
                          <a:latin typeface="Times New Roman"/>
                          <a:ea typeface="Times New Roman"/>
                          <a:cs typeface="B Nazanin" pitchFamily="2" charset="-78"/>
                        </a:rPr>
                        <a:t>اريب در دسترس بودن</a:t>
                      </a:r>
                      <a:endParaRPr lang="en-US" sz="1800" b="1" dirty="0">
                        <a:latin typeface="Times New Roman"/>
                        <a:ea typeface="Times New Roman"/>
                        <a:cs typeface="B Nazanin" pitchFamily="2" charset="-78"/>
                      </a:endParaRPr>
                    </a:p>
                  </a:txBody>
                  <a:tcPr marL="60119" marR="60119"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tcPr>
                </a:tc>
                <a:tc>
                  <a:txBody>
                    <a:bodyPr/>
                    <a:lstStyle/>
                    <a:p>
                      <a:pPr marL="0" marR="0" algn="just" rtl="1">
                        <a:spcBef>
                          <a:spcPts val="0"/>
                        </a:spcBef>
                        <a:spcAft>
                          <a:spcPts val="0"/>
                        </a:spcAft>
                      </a:pPr>
                      <a:r>
                        <a:rPr lang="ar-SA" sz="1400" b="1">
                          <a:latin typeface="Times New Roman"/>
                          <a:ea typeface="Times New Roman"/>
                          <a:cs typeface="B Nazanin" pitchFamily="2" charset="-78"/>
                        </a:rPr>
                        <a:t>افراد وزن بيشتري به اطلاعات در دسترس مي‌دهند</a:t>
                      </a:r>
                      <a:endParaRPr lang="en-US" sz="1800" b="1">
                        <a:latin typeface="Times New Roman"/>
                        <a:ea typeface="Times New Roman"/>
                        <a:cs typeface="B Nazanin" pitchFamily="2" charset="-78"/>
                      </a:endParaRPr>
                    </a:p>
                  </a:txBody>
                  <a:tcPr marL="60119" marR="60119"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tcPr>
                </a:tc>
              </a:tr>
              <a:tr h="407916">
                <a:tc>
                  <a:txBody>
                    <a:bodyPr/>
                    <a:lstStyle/>
                    <a:p>
                      <a:pPr marL="0" marR="0" algn="just" rtl="1">
                        <a:spcBef>
                          <a:spcPts val="0"/>
                        </a:spcBef>
                        <a:spcAft>
                          <a:spcPts val="0"/>
                        </a:spcAft>
                      </a:pPr>
                      <a:r>
                        <a:rPr lang="ar-SA" sz="1400" b="1" dirty="0">
                          <a:latin typeface="Times New Roman"/>
                          <a:ea typeface="Times New Roman"/>
                          <a:cs typeface="B Nazanin" pitchFamily="2" charset="-78"/>
                        </a:rPr>
                        <a:t>حسابداري ذهني</a:t>
                      </a:r>
                      <a:endParaRPr lang="en-US" sz="1800" b="1" dirty="0">
                        <a:latin typeface="Times New Roman"/>
                        <a:ea typeface="Times New Roman"/>
                        <a:cs typeface="B Nazanin" pitchFamily="2" charset="-78"/>
                      </a:endParaRPr>
                    </a:p>
                  </a:txBody>
                  <a:tcPr marL="60119" marR="60119"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tcPr>
                </a:tc>
                <a:tc>
                  <a:txBody>
                    <a:bodyPr/>
                    <a:lstStyle/>
                    <a:p>
                      <a:pPr marL="342900" marR="0" lvl="0" indent="-342900" algn="just" rtl="1">
                        <a:spcBef>
                          <a:spcPts val="0"/>
                        </a:spcBef>
                        <a:spcAft>
                          <a:spcPts val="0"/>
                        </a:spcAft>
                        <a:buFont typeface="Symbol"/>
                        <a:buChar char=""/>
                        <a:tabLst>
                          <a:tab pos="155575" algn="r"/>
                          <a:tab pos="457200" algn="l"/>
                        </a:tabLst>
                      </a:pPr>
                      <a:r>
                        <a:rPr lang="ar-SA" sz="1400" b="1">
                          <a:latin typeface="Times New Roman"/>
                          <a:ea typeface="Times New Roman"/>
                          <a:cs typeface="B Nazanin" pitchFamily="2" charset="-78"/>
                        </a:rPr>
                        <a:t>در نظر گرفتن مسايل در حسابهاي جداگانه و ناديده گرفتن ارتباط مابين وقايع</a:t>
                      </a:r>
                      <a:endParaRPr lang="en-US" sz="1800" b="1">
                        <a:latin typeface="Times New Roman"/>
                        <a:ea typeface="Times New Roman"/>
                        <a:cs typeface="B Nazanin" pitchFamily="2" charset="-78"/>
                      </a:endParaRPr>
                    </a:p>
                    <a:p>
                      <a:pPr marL="342900" marR="0" lvl="0" indent="-342900" algn="just" rtl="1">
                        <a:spcBef>
                          <a:spcPts val="0"/>
                        </a:spcBef>
                        <a:spcAft>
                          <a:spcPts val="0"/>
                        </a:spcAft>
                        <a:buFont typeface="Symbol"/>
                        <a:buChar char=""/>
                        <a:tabLst>
                          <a:tab pos="155575" algn="r"/>
                          <a:tab pos="457200" algn="l"/>
                        </a:tabLst>
                      </a:pPr>
                      <a:r>
                        <a:rPr lang="ar-SA" sz="1400" b="1">
                          <a:latin typeface="Times New Roman"/>
                          <a:ea typeface="Times New Roman"/>
                          <a:cs typeface="B Nazanin" pitchFamily="2" charset="-78"/>
                        </a:rPr>
                        <a:t>اين اثر، اثر تمايلي را هم تشريح مي‌کند</a:t>
                      </a:r>
                      <a:endParaRPr lang="en-US" sz="1800" b="1">
                        <a:latin typeface="Times New Roman"/>
                        <a:ea typeface="Times New Roman"/>
                        <a:cs typeface="B Nazanin" pitchFamily="2" charset="-78"/>
                      </a:endParaRPr>
                    </a:p>
                  </a:txBody>
                  <a:tcPr marL="60119" marR="60119"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tcPr>
                </a:tc>
              </a:tr>
              <a:tr h="611874">
                <a:tc>
                  <a:txBody>
                    <a:bodyPr/>
                    <a:lstStyle/>
                    <a:p>
                      <a:pPr marL="0" marR="0" algn="just" rtl="1">
                        <a:spcBef>
                          <a:spcPts val="0"/>
                        </a:spcBef>
                        <a:spcAft>
                          <a:spcPts val="0"/>
                        </a:spcAft>
                      </a:pPr>
                      <a:r>
                        <a:rPr lang="ar-SA" sz="1400" b="1" dirty="0">
                          <a:latin typeface="Times New Roman"/>
                          <a:ea typeface="Times New Roman"/>
                          <a:cs typeface="B Nazanin" pitchFamily="2" charset="-78"/>
                        </a:rPr>
                        <a:t>چارچوب‌هاي تصميم</a:t>
                      </a:r>
                      <a:endParaRPr lang="en-US" sz="1800" b="1" dirty="0">
                        <a:latin typeface="Times New Roman"/>
                        <a:ea typeface="Times New Roman"/>
                        <a:cs typeface="B Nazanin" pitchFamily="2" charset="-78"/>
                      </a:endParaRPr>
                    </a:p>
                  </a:txBody>
                  <a:tcPr marL="60119" marR="60119"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tcPr>
                </a:tc>
                <a:tc>
                  <a:txBody>
                    <a:bodyPr/>
                    <a:lstStyle/>
                    <a:p>
                      <a:pPr marL="342900" marR="0" lvl="0" indent="-342900" algn="just" rtl="1">
                        <a:spcBef>
                          <a:spcPts val="0"/>
                        </a:spcBef>
                        <a:spcAft>
                          <a:spcPts val="0"/>
                        </a:spcAft>
                        <a:buFont typeface="Symbol"/>
                        <a:buChar char=""/>
                        <a:tabLst>
                          <a:tab pos="155575" algn="r"/>
                          <a:tab pos="457200" algn="l"/>
                        </a:tabLst>
                      </a:pPr>
                      <a:r>
                        <a:rPr lang="ar-SA" sz="1400" b="1">
                          <a:latin typeface="Times New Roman"/>
                          <a:ea typeface="Times New Roman"/>
                          <a:cs typeface="B Nazanin" pitchFamily="2" charset="-78"/>
                        </a:rPr>
                        <a:t>ارزيابي کلي از موضوع مورد مطالعه</a:t>
                      </a:r>
                      <a:endParaRPr lang="en-US" sz="1800" b="1">
                        <a:latin typeface="Times New Roman"/>
                        <a:ea typeface="Times New Roman"/>
                        <a:cs typeface="B Nazanin" pitchFamily="2" charset="-78"/>
                      </a:endParaRPr>
                    </a:p>
                    <a:p>
                      <a:pPr marL="342900" marR="0" lvl="0" indent="-342900" algn="just" rtl="1">
                        <a:spcBef>
                          <a:spcPts val="0"/>
                        </a:spcBef>
                        <a:spcAft>
                          <a:spcPts val="0"/>
                        </a:spcAft>
                        <a:buFont typeface="Symbol"/>
                        <a:buChar char=""/>
                        <a:tabLst>
                          <a:tab pos="155575" algn="r"/>
                          <a:tab pos="457200" algn="l"/>
                        </a:tabLst>
                      </a:pPr>
                      <a:r>
                        <a:rPr lang="ar-SA" sz="1400" b="1">
                          <a:latin typeface="Times New Roman"/>
                          <a:ea typeface="Times New Roman"/>
                          <a:cs typeface="B Nazanin" pitchFamily="2" charset="-78"/>
                        </a:rPr>
                        <a:t>ارزيابي متفاوت از پيامدهاي مثبت و منفي</a:t>
                      </a:r>
                      <a:endParaRPr lang="en-US" sz="1800" b="1">
                        <a:latin typeface="Times New Roman"/>
                        <a:ea typeface="Times New Roman"/>
                        <a:cs typeface="B Nazanin" pitchFamily="2" charset="-78"/>
                      </a:endParaRPr>
                    </a:p>
                    <a:p>
                      <a:pPr marL="342900" marR="0" lvl="0" indent="-342900" algn="just" rtl="1">
                        <a:spcBef>
                          <a:spcPts val="0"/>
                        </a:spcBef>
                        <a:spcAft>
                          <a:spcPts val="0"/>
                        </a:spcAft>
                        <a:buFont typeface="Symbol"/>
                        <a:buChar char=""/>
                        <a:tabLst>
                          <a:tab pos="155575" algn="r"/>
                          <a:tab pos="457200" algn="l"/>
                        </a:tabLst>
                      </a:pPr>
                      <a:r>
                        <a:rPr lang="ar-SA" sz="1400" b="1">
                          <a:latin typeface="Times New Roman"/>
                          <a:ea typeface="Times New Roman"/>
                          <a:cs typeface="B Nazanin" pitchFamily="2" charset="-78"/>
                        </a:rPr>
                        <a:t>عکس‌العمل نسبت به ضرر به مراتب بيشتر از عکس‌العمل نسبت به سود مي‌‌باشد</a:t>
                      </a:r>
                      <a:endParaRPr lang="en-US" sz="1800" b="1">
                        <a:latin typeface="Times New Roman"/>
                        <a:ea typeface="Times New Roman"/>
                        <a:cs typeface="B Nazanin" pitchFamily="2" charset="-78"/>
                      </a:endParaRPr>
                    </a:p>
                  </a:txBody>
                  <a:tcPr marL="60119" marR="60119"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tcPr>
                </a:tc>
              </a:tr>
              <a:tr h="611874">
                <a:tc>
                  <a:txBody>
                    <a:bodyPr/>
                    <a:lstStyle/>
                    <a:p>
                      <a:pPr marL="0" marR="0" algn="just" rtl="1">
                        <a:spcBef>
                          <a:spcPts val="0"/>
                        </a:spcBef>
                        <a:spcAft>
                          <a:spcPts val="0"/>
                        </a:spcAft>
                      </a:pPr>
                      <a:r>
                        <a:rPr lang="ar-SA" sz="1400" b="1" dirty="0">
                          <a:latin typeface="Times New Roman"/>
                          <a:ea typeface="Times New Roman"/>
                          <a:cs typeface="B Nazanin" pitchFamily="2" charset="-78"/>
                        </a:rPr>
                        <a:t>محافظه کاري</a:t>
                      </a:r>
                      <a:endParaRPr lang="en-US" sz="1800" b="1" dirty="0">
                        <a:latin typeface="Times New Roman"/>
                        <a:ea typeface="Times New Roman"/>
                        <a:cs typeface="B Nazanin" pitchFamily="2" charset="-78"/>
                      </a:endParaRPr>
                    </a:p>
                  </a:txBody>
                  <a:tcPr marL="60119" marR="60119"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tcPr>
                </a:tc>
                <a:tc>
                  <a:txBody>
                    <a:bodyPr/>
                    <a:lstStyle/>
                    <a:p>
                      <a:pPr marL="342900" marR="0" lvl="0" indent="-342900" algn="just" rtl="1">
                        <a:spcBef>
                          <a:spcPts val="0"/>
                        </a:spcBef>
                        <a:spcAft>
                          <a:spcPts val="0"/>
                        </a:spcAft>
                        <a:buFont typeface="Symbol"/>
                        <a:buChar char=""/>
                        <a:tabLst>
                          <a:tab pos="155575" algn="r"/>
                          <a:tab pos="457200" algn="l"/>
                        </a:tabLst>
                      </a:pPr>
                      <a:r>
                        <a:rPr lang="ar-SA" sz="1400" b="1" dirty="0">
                          <a:latin typeface="Times New Roman"/>
                          <a:ea typeface="Times New Roman"/>
                          <a:cs typeface="B Nazanin" pitchFamily="2" charset="-78"/>
                        </a:rPr>
                        <a:t>افراد در مقابل تغييرات مقاومت نشان مي‌دهند. </a:t>
                      </a:r>
                      <a:endParaRPr lang="en-US" sz="1800" b="1" dirty="0">
                        <a:latin typeface="Times New Roman"/>
                        <a:ea typeface="Times New Roman"/>
                        <a:cs typeface="B Nazanin" pitchFamily="2" charset="-78"/>
                      </a:endParaRPr>
                    </a:p>
                    <a:p>
                      <a:pPr marL="342900" marR="0" lvl="0" indent="-342900" algn="just" rtl="1">
                        <a:spcBef>
                          <a:spcPts val="0"/>
                        </a:spcBef>
                        <a:spcAft>
                          <a:spcPts val="0"/>
                        </a:spcAft>
                        <a:buFont typeface="Symbol"/>
                        <a:buChar char=""/>
                        <a:tabLst>
                          <a:tab pos="155575" algn="r"/>
                          <a:tab pos="457200" algn="l"/>
                        </a:tabLst>
                      </a:pPr>
                      <a:r>
                        <a:rPr lang="ar-SA" sz="1400" b="1" dirty="0">
                          <a:latin typeface="Times New Roman"/>
                          <a:ea typeface="Times New Roman"/>
                          <a:cs typeface="B Nazanin" pitchFamily="2" charset="-78"/>
                        </a:rPr>
                        <a:t>اگر تغييرات بلندمدت باشد خود را تطبيق مي‌دهند.</a:t>
                      </a:r>
                      <a:endParaRPr lang="en-US" sz="1800" b="1" dirty="0">
                        <a:latin typeface="Times New Roman"/>
                        <a:ea typeface="Times New Roman"/>
                        <a:cs typeface="B Nazanin" pitchFamily="2" charset="-78"/>
                      </a:endParaRPr>
                    </a:p>
                    <a:p>
                      <a:pPr marL="342900" marR="0" lvl="0" indent="-342900" algn="just" rtl="1">
                        <a:spcBef>
                          <a:spcPts val="0"/>
                        </a:spcBef>
                        <a:spcAft>
                          <a:spcPts val="0"/>
                        </a:spcAft>
                        <a:buFont typeface="Symbol"/>
                        <a:buChar char=""/>
                        <a:tabLst>
                          <a:tab pos="155575" algn="r"/>
                          <a:tab pos="457200" algn="l"/>
                        </a:tabLst>
                      </a:pPr>
                      <a:r>
                        <a:rPr lang="ar-SA" sz="1400" b="1" dirty="0">
                          <a:latin typeface="Times New Roman"/>
                          <a:ea typeface="Times New Roman"/>
                          <a:cs typeface="B Nazanin" pitchFamily="2" charset="-78"/>
                        </a:rPr>
                        <a:t>اين رويکرد عکس نمايندگي است.</a:t>
                      </a:r>
                      <a:endParaRPr lang="en-US" sz="1800" b="1" dirty="0">
                        <a:latin typeface="Times New Roman"/>
                        <a:ea typeface="Times New Roman"/>
                        <a:cs typeface="B Nazanin" pitchFamily="2" charset="-78"/>
                      </a:endParaRPr>
                    </a:p>
                  </a:txBody>
                  <a:tcPr marL="60119" marR="60119"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tcPr>
                </a:tc>
              </a:tr>
              <a:tr h="611874">
                <a:tc>
                  <a:txBody>
                    <a:bodyPr/>
                    <a:lstStyle/>
                    <a:p>
                      <a:pPr marL="0" marR="0" algn="just" rtl="1">
                        <a:spcBef>
                          <a:spcPts val="0"/>
                        </a:spcBef>
                        <a:spcAft>
                          <a:spcPts val="0"/>
                        </a:spcAft>
                      </a:pPr>
                      <a:r>
                        <a:rPr lang="ar-SA" sz="1400" b="1" dirty="0">
                          <a:latin typeface="Times New Roman"/>
                          <a:ea typeface="Times New Roman"/>
                          <a:cs typeface="B Nazanin" pitchFamily="2" charset="-78"/>
                        </a:rPr>
                        <a:t>اثر تمايلي</a:t>
                      </a:r>
                      <a:endParaRPr lang="en-US" sz="1800" b="1" dirty="0">
                        <a:latin typeface="Times New Roman"/>
                        <a:ea typeface="Times New Roman"/>
                        <a:cs typeface="B Nazanin" pitchFamily="2" charset="-78"/>
                      </a:endParaRPr>
                    </a:p>
                  </a:txBody>
                  <a:tcPr marL="60119" marR="60119"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tcPr>
                </a:tc>
                <a:tc>
                  <a:txBody>
                    <a:bodyPr/>
                    <a:lstStyle/>
                    <a:p>
                      <a:pPr marL="342900" marR="0" lvl="0" indent="-342900" algn="just" rtl="1">
                        <a:spcBef>
                          <a:spcPts val="0"/>
                        </a:spcBef>
                        <a:spcAft>
                          <a:spcPts val="0"/>
                        </a:spcAft>
                        <a:buFont typeface="Symbol"/>
                        <a:buChar char=""/>
                        <a:tabLst>
                          <a:tab pos="155575" algn="r"/>
                          <a:tab pos="457200" algn="l"/>
                        </a:tabLst>
                      </a:pPr>
                      <a:r>
                        <a:rPr lang="ar-SA" sz="1400" b="1" dirty="0">
                          <a:latin typeface="Times New Roman"/>
                          <a:ea typeface="Times New Roman"/>
                          <a:cs typeface="B Nazanin" pitchFamily="2" charset="-78"/>
                        </a:rPr>
                        <a:t>عقيده به نگهداري اوراق بهاداري که در زيان است به علت شناسايي نکردن زيان موجود در پرتفوي سهام و فروش اوراق بهاداري که در سود است، به علت شناسايي سود حاصل از پرتفوي سهام.</a:t>
                      </a:r>
                      <a:endParaRPr lang="en-US" sz="1800" b="1" dirty="0">
                        <a:latin typeface="Times New Roman"/>
                        <a:ea typeface="Times New Roman"/>
                        <a:cs typeface="B Nazanin" pitchFamily="2" charset="-78"/>
                      </a:endParaRPr>
                    </a:p>
                    <a:p>
                      <a:pPr marL="342900" marR="0" lvl="0" indent="-342900" algn="just" rtl="1">
                        <a:spcBef>
                          <a:spcPts val="0"/>
                        </a:spcBef>
                        <a:spcAft>
                          <a:spcPts val="0"/>
                        </a:spcAft>
                        <a:buFont typeface="Symbol"/>
                        <a:buChar char=""/>
                        <a:tabLst>
                          <a:tab pos="155575" algn="r"/>
                          <a:tab pos="457200" algn="l"/>
                        </a:tabLst>
                      </a:pPr>
                      <a:r>
                        <a:rPr lang="ar-SA" sz="1400" b="1" dirty="0">
                          <a:latin typeface="Times New Roman"/>
                          <a:ea typeface="Times New Roman"/>
                          <a:cs typeface="B Nazanin" pitchFamily="2" charset="-78"/>
                        </a:rPr>
                        <a:t>اين رويکرد بيشتر خود را در بازارهايي با حجم نقدينگي بالا نشان مي‌دهد.</a:t>
                      </a:r>
                      <a:endParaRPr lang="en-US" sz="1800" b="1" dirty="0">
                        <a:latin typeface="Times New Roman"/>
                        <a:ea typeface="Times New Roman"/>
                        <a:cs typeface="B Nazanin" pitchFamily="2" charset="-78"/>
                      </a:endParaRPr>
                    </a:p>
                  </a:txBody>
                  <a:tcPr marL="60119" marR="60119"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tcPr>
                </a:tc>
              </a:tr>
              <a:tr h="1427706">
                <a:tc>
                  <a:txBody>
                    <a:bodyPr/>
                    <a:lstStyle/>
                    <a:p>
                      <a:pPr marL="0" marR="0" algn="just" rtl="1">
                        <a:spcBef>
                          <a:spcPts val="0"/>
                        </a:spcBef>
                        <a:spcAft>
                          <a:spcPts val="0"/>
                        </a:spcAft>
                      </a:pPr>
                      <a:r>
                        <a:rPr lang="ar-SA" sz="1400" b="1" dirty="0">
                          <a:latin typeface="Times New Roman"/>
                          <a:ea typeface="Times New Roman"/>
                          <a:cs typeface="B Nazanin" pitchFamily="2" charset="-78"/>
                        </a:rPr>
                        <a:t>اطمينان بيش از‌اندازه</a:t>
                      </a:r>
                      <a:endParaRPr lang="en-US" sz="1800" b="1" dirty="0">
                        <a:latin typeface="Times New Roman"/>
                        <a:ea typeface="Times New Roman"/>
                        <a:cs typeface="B Nazanin" pitchFamily="2" charset="-78"/>
                      </a:endParaRPr>
                    </a:p>
                  </a:txBody>
                  <a:tcPr marL="60119" marR="60119"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tcPr>
                </a:tc>
                <a:tc>
                  <a:txBody>
                    <a:bodyPr/>
                    <a:lstStyle/>
                    <a:p>
                      <a:pPr marL="342900" marR="0" lvl="0" indent="-342900" algn="just" rtl="1">
                        <a:spcBef>
                          <a:spcPts val="0"/>
                        </a:spcBef>
                        <a:spcAft>
                          <a:spcPts val="0"/>
                        </a:spcAft>
                        <a:buFont typeface="Symbol"/>
                        <a:buChar char=""/>
                        <a:tabLst>
                          <a:tab pos="155575" algn="r"/>
                          <a:tab pos="457200" algn="l"/>
                        </a:tabLst>
                      </a:pPr>
                      <a:r>
                        <a:rPr lang="ar-SA" sz="1400" b="1" dirty="0">
                          <a:latin typeface="Times New Roman"/>
                          <a:ea typeface="Times New Roman"/>
                          <a:cs typeface="B Nazanin" pitchFamily="2" charset="-78"/>
                        </a:rPr>
                        <a:t>افراد تمايل دارند مهارت‌ها وتوانايي‌هاي خود را براي رسيدن به موفقيت بيش از حد تخمين بزنند.</a:t>
                      </a:r>
                      <a:endParaRPr lang="en-US" sz="1800" b="1" dirty="0">
                        <a:latin typeface="Times New Roman"/>
                        <a:ea typeface="Times New Roman"/>
                        <a:cs typeface="B Nazanin" pitchFamily="2" charset="-78"/>
                      </a:endParaRPr>
                    </a:p>
                    <a:p>
                      <a:pPr marL="342900" marR="0" lvl="0" indent="-342900" algn="just" rtl="1">
                        <a:spcBef>
                          <a:spcPts val="0"/>
                        </a:spcBef>
                        <a:spcAft>
                          <a:spcPts val="0"/>
                        </a:spcAft>
                        <a:buFont typeface="Symbol"/>
                        <a:buChar char=""/>
                        <a:tabLst>
                          <a:tab pos="155575" algn="r"/>
                          <a:tab pos="457200" algn="l"/>
                        </a:tabLst>
                      </a:pPr>
                      <a:r>
                        <a:rPr lang="ar-SA" sz="1400" b="1" dirty="0">
                          <a:latin typeface="Times New Roman"/>
                          <a:ea typeface="Times New Roman"/>
                          <a:cs typeface="B Nazanin" pitchFamily="2" charset="-78"/>
                        </a:rPr>
                        <a:t>خودفريبي باعث اين رويکرد رفتاري مي‌‌شود.</a:t>
                      </a:r>
                      <a:endParaRPr lang="en-US" sz="1800" b="1" dirty="0">
                        <a:latin typeface="Times New Roman"/>
                        <a:ea typeface="Times New Roman"/>
                        <a:cs typeface="B Nazanin" pitchFamily="2" charset="-78"/>
                      </a:endParaRPr>
                    </a:p>
                    <a:p>
                      <a:pPr marL="342900" marR="0" lvl="0" indent="-342900" algn="just" rtl="1">
                        <a:spcBef>
                          <a:spcPts val="0"/>
                        </a:spcBef>
                        <a:spcAft>
                          <a:spcPts val="0"/>
                        </a:spcAft>
                        <a:buFont typeface="Symbol"/>
                        <a:buChar char=""/>
                        <a:tabLst>
                          <a:tab pos="155575" algn="r"/>
                          <a:tab pos="457200" algn="l"/>
                        </a:tabLst>
                      </a:pPr>
                      <a:r>
                        <a:rPr lang="ar-SA" sz="1400" b="1" dirty="0">
                          <a:latin typeface="Times New Roman"/>
                          <a:ea typeface="Times New Roman"/>
                          <a:cs typeface="B Nazanin" pitchFamily="2" charset="-78"/>
                        </a:rPr>
                        <a:t>خود اسنادي عامل مهم ديگر اين رويکرد است که باعث مي‌‌شود افراد شواهدي را که بيشتر با اعتقاداتشان سازگار است تفسير کنند.</a:t>
                      </a:r>
                      <a:endParaRPr lang="en-US" sz="1800" b="1" dirty="0">
                        <a:latin typeface="Times New Roman"/>
                        <a:ea typeface="Times New Roman"/>
                        <a:cs typeface="B Nazanin" pitchFamily="2" charset="-78"/>
                      </a:endParaRPr>
                    </a:p>
                    <a:p>
                      <a:pPr marL="342900" marR="0" lvl="0" indent="-342900" algn="just" rtl="1">
                        <a:spcBef>
                          <a:spcPts val="0"/>
                        </a:spcBef>
                        <a:spcAft>
                          <a:spcPts val="0"/>
                        </a:spcAft>
                        <a:buFont typeface="Symbol"/>
                        <a:buChar char=""/>
                        <a:tabLst>
                          <a:tab pos="155575" algn="r"/>
                          <a:tab pos="457200" algn="l"/>
                        </a:tabLst>
                      </a:pPr>
                      <a:r>
                        <a:rPr lang="ar-SA" sz="1400" b="1" dirty="0">
                          <a:latin typeface="Times New Roman"/>
                          <a:ea typeface="Times New Roman"/>
                          <a:cs typeface="B Nazanin" pitchFamily="2" charset="-78"/>
                        </a:rPr>
                        <a:t>افراد نسبت به اطلاعات خصوصي خود معمولاً بسيار مطمئن هستند.</a:t>
                      </a:r>
                      <a:endParaRPr lang="en-US" sz="1800" b="1" dirty="0">
                        <a:latin typeface="Times New Roman"/>
                        <a:ea typeface="Times New Roman"/>
                        <a:cs typeface="B Nazanin" pitchFamily="2" charset="-78"/>
                      </a:endParaRPr>
                    </a:p>
                    <a:p>
                      <a:pPr marL="342900" marR="0" lvl="0" indent="-342900" algn="just" rtl="1">
                        <a:spcBef>
                          <a:spcPts val="0"/>
                        </a:spcBef>
                        <a:spcAft>
                          <a:spcPts val="0"/>
                        </a:spcAft>
                        <a:buFont typeface="Symbol"/>
                        <a:buChar char=""/>
                        <a:tabLst>
                          <a:tab pos="155575" algn="r"/>
                          <a:tab pos="457200" algn="l"/>
                        </a:tabLst>
                      </a:pPr>
                      <a:r>
                        <a:rPr lang="ar-SA" sz="1400" b="1" dirty="0">
                          <a:latin typeface="Times New Roman"/>
                          <a:ea typeface="Times New Roman"/>
                          <a:cs typeface="B Nazanin" pitchFamily="2" charset="-78"/>
                        </a:rPr>
                        <a:t>آقايان بيشتر از خانمها اين اريب رفتاري را نشان مي‌دهند.</a:t>
                      </a:r>
                      <a:endParaRPr lang="en-US" sz="1800" b="1" dirty="0">
                        <a:latin typeface="Times New Roman"/>
                        <a:ea typeface="Times New Roman"/>
                        <a:cs typeface="B Nazanin" pitchFamily="2" charset="-78"/>
                      </a:endParaRPr>
                    </a:p>
                    <a:p>
                      <a:pPr marL="342900" marR="0" lvl="0" indent="-342900" algn="just" rtl="1">
                        <a:spcBef>
                          <a:spcPts val="0"/>
                        </a:spcBef>
                        <a:spcAft>
                          <a:spcPts val="0"/>
                        </a:spcAft>
                        <a:buFont typeface="Symbol"/>
                        <a:buChar char=""/>
                        <a:tabLst>
                          <a:tab pos="155575" algn="r"/>
                          <a:tab pos="457200" algn="l"/>
                        </a:tabLst>
                      </a:pPr>
                      <a:r>
                        <a:rPr lang="ar-SA" sz="1400" b="1" dirty="0">
                          <a:latin typeface="Times New Roman"/>
                          <a:ea typeface="Times New Roman"/>
                          <a:cs typeface="B Nazanin" pitchFamily="2" charset="-78"/>
                        </a:rPr>
                        <a:t>اين مسأله در افراد تحصيل کرده به‌طور واصح‌تري قابل مشاهده است.</a:t>
                      </a:r>
                      <a:endParaRPr lang="en-US" sz="1800" b="1" dirty="0">
                        <a:latin typeface="Times New Roman"/>
                        <a:ea typeface="Times New Roman"/>
                        <a:cs typeface="B Nazanin" pitchFamily="2" charset="-78"/>
                      </a:endParaRPr>
                    </a:p>
                  </a:txBody>
                  <a:tcPr marL="60119" marR="60119"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tcPr>
                </a:tc>
              </a:tr>
            </a:tbl>
          </a:graphicData>
        </a:graphic>
      </p:graphicFrame>
      <p:sp>
        <p:nvSpPr>
          <p:cNvPr id="23590" name="Footer Placeholder 3"/>
          <p:cNvSpPr>
            <a:spLocks noGrp="1"/>
          </p:cNvSpPr>
          <p:nvPr>
            <p:ph type="ftr" sz="quarter" idx="11"/>
          </p:nvPr>
        </p:nvSpPr>
        <p:spPr>
          <a:xfrm>
            <a:off x="6553200" y="6248400"/>
            <a:ext cx="2133600" cy="476250"/>
          </a:xfrm>
          <a:noFill/>
        </p:spPr>
        <p:txBody>
          <a:bodyPr/>
          <a:lstStyle/>
          <a:p>
            <a:pPr algn="r"/>
            <a:endParaRPr lang="en-US"/>
          </a:p>
        </p:txBody>
      </p:sp>
      <p:sp>
        <p:nvSpPr>
          <p:cNvPr id="23591" name="Slide Number Placeholder 4"/>
          <p:cNvSpPr>
            <a:spLocks noGrp="1"/>
          </p:cNvSpPr>
          <p:nvPr>
            <p:ph type="sldNum" sz="quarter" idx="12"/>
          </p:nvPr>
        </p:nvSpPr>
        <p:spPr>
          <a:xfrm>
            <a:off x="3124200" y="6248400"/>
            <a:ext cx="2895600" cy="476250"/>
          </a:xfrm>
          <a:noFill/>
        </p:spPr>
        <p:txBody>
          <a:bodyPr/>
          <a:lstStyle/>
          <a:p>
            <a:pPr algn="ctr"/>
            <a:fld id="{34E1A0D1-3AC6-4FA7-BE82-B3EE32995B77}" type="slidenum">
              <a:rPr lang="ar-SA"/>
              <a:pPr algn="ctr"/>
              <a:t>26</a:t>
            </a:fld>
            <a:endParaRPr lang="en-US"/>
          </a:p>
        </p:txBody>
      </p:sp>
      <p:sp>
        <p:nvSpPr>
          <p:cNvPr id="23592" name="Rectangle 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0" hangingPunct="0"/>
            <a:r>
              <a:rPr lang="en-US"/>
              <a:t/>
            </a:r>
            <a:br>
              <a:rPr lang="en-US"/>
            </a:br>
            <a:endParaRPr lang="en-US"/>
          </a:p>
        </p:txBody>
      </p:sp>
      <p:sp>
        <p:nvSpPr>
          <p:cNvPr id="23593" name="Rectangle 2"/>
          <p:cNvSpPr>
            <a:spLocks noChangeArrowheads="1"/>
          </p:cNvSpPr>
          <p:nvPr/>
        </p:nvSpPr>
        <p:spPr bwMode="auto">
          <a:xfrm>
            <a:off x="0" y="0"/>
            <a:ext cx="3017838" cy="7938"/>
          </a:xfrm>
          <a:prstGeom prst="rect">
            <a:avLst/>
          </a:prstGeom>
          <a:solidFill>
            <a:srgbClr val="000000"/>
          </a:solidFill>
          <a:ln w="9525">
            <a:solidFill>
              <a:schemeClr val="tx1"/>
            </a:solid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defRPr/>
            </a:pPr>
            <a:r>
              <a:rPr lang="fa-IR" sz="4000" dirty="0" smtClean="0">
                <a:latin typeface="IranNastaliq" pitchFamily="18" charset="0"/>
                <a:ea typeface="IranNastaliq" pitchFamily="18" charset="0"/>
                <a:cs typeface="B Nazanin" pitchFamily="2" charset="-78"/>
              </a:rPr>
              <a:t>رويکرد هاي ديگر تصميمات شهودي</a:t>
            </a:r>
            <a:endParaRPr lang="en-US" dirty="0" smtClean="0">
              <a:cs typeface="B Nazanin" pitchFamily="2" charset="-78"/>
            </a:endParaRPr>
          </a:p>
        </p:txBody>
      </p:sp>
      <p:graphicFrame>
        <p:nvGraphicFramePr>
          <p:cNvPr id="6" name="Content Placeholder 5"/>
          <p:cNvGraphicFramePr>
            <a:graphicFrameLocks noGrp="1"/>
          </p:cNvGraphicFramePr>
          <p:nvPr>
            <p:ph idx="1"/>
          </p:nvPr>
        </p:nvGraphicFramePr>
        <p:xfrm>
          <a:off x="374505" y="1870075"/>
          <a:ext cx="8021783" cy="4031672"/>
        </p:xfrm>
        <a:graphic>
          <a:graphicData uri="http://schemas.openxmlformats.org/drawingml/2006/table">
            <a:tbl>
              <a:tblPr rtl="1"/>
              <a:tblGrid>
                <a:gridCol w="2432204"/>
                <a:gridCol w="5589579"/>
              </a:tblGrid>
              <a:tr h="342560">
                <a:tc>
                  <a:txBody>
                    <a:bodyPr/>
                    <a:lstStyle/>
                    <a:p>
                      <a:pPr marL="51435" marR="0" algn="ctr" rtl="1">
                        <a:lnSpc>
                          <a:spcPct val="130000"/>
                        </a:lnSpc>
                        <a:spcBef>
                          <a:spcPts val="0"/>
                        </a:spcBef>
                        <a:spcAft>
                          <a:spcPts val="0"/>
                        </a:spcAft>
                      </a:pPr>
                      <a:r>
                        <a:rPr lang="ar-SA" sz="1400" b="1" dirty="0">
                          <a:latin typeface="Times New Roman"/>
                          <a:ea typeface="Times New Roman"/>
                          <a:cs typeface="B Nazanin" pitchFamily="2" charset="-78"/>
                        </a:rPr>
                        <a:t>تورشهاي رفتاري</a:t>
                      </a:r>
                      <a:endParaRPr lang="en-US" sz="1600" b="1" dirty="0">
                        <a:latin typeface="Times New Roman"/>
                        <a:ea typeface="Times New Roman"/>
                        <a:cs typeface="B Nazanin" pitchFamily="2" charset="-78"/>
                      </a:endParaRPr>
                    </a:p>
                  </a:txBody>
                  <a:tcPr marL="68580" marR="68580"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solidFill>
                      <a:srgbClr val="A8F52B"/>
                    </a:solidFill>
                  </a:tcPr>
                </a:tc>
                <a:tc>
                  <a:txBody>
                    <a:bodyPr/>
                    <a:lstStyle/>
                    <a:p>
                      <a:pPr marL="51435" marR="0" algn="ctr" rtl="1">
                        <a:lnSpc>
                          <a:spcPct val="130000"/>
                        </a:lnSpc>
                        <a:spcBef>
                          <a:spcPts val="0"/>
                        </a:spcBef>
                        <a:spcAft>
                          <a:spcPts val="0"/>
                        </a:spcAft>
                      </a:pPr>
                      <a:r>
                        <a:rPr lang="ar-SA" sz="1400" b="1" dirty="0">
                          <a:latin typeface="Times New Roman"/>
                          <a:ea typeface="Times New Roman"/>
                          <a:cs typeface="B Nazanin" pitchFamily="2" charset="-78"/>
                        </a:rPr>
                        <a:t>توضيحات</a:t>
                      </a:r>
                      <a:endParaRPr lang="en-US" sz="1600" b="1" dirty="0">
                        <a:latin typeface="Times New Roman"/>
                        <a:ea typeface="Times New Roman"/>
                        <a:cs typeface="B Nazanin" pitchFamily="2" charset="-78"/>
                      </a:endParaRPr>
                    </a:p>
                  </a:txBody>
                  <a:tcPr marL="68580" marR="68580"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solidFill>
                      <a:srgbClr val="A8F52B"/>
                    </a:solidFill>
                  </a:tcPr>
                </a:tc>
              </a:tr>
              <a:tr h="790524">
                <a:tc>
                  <a:txBody>
                    <a:bodyPr/>
                    <a:lstStyle/>
                    <a:p>
                      <a:pPr marL="45720" marR="0" algn="just" rtl="1">
                        <a:spcBef>
                          <a:spcPts val="0"/>
                        </a:spcBef>
                        <a:spcAft>
                          <a:spcPts val="0"/>
                        </a:spcAft>
                      </a:pPr>
                      <a:r>
                        <a:rPr lang="ar-SA" sz="1400" b="1" dirty="0">
                          <a:latin typeface="Times New Roman"/>
                          <a:ea typeface="Times New Roman"/>
                          <a:cs typeface="B Nazanin" pitchFamily="2" charset="-78"/>
                        </a:rPr>
                        <a:t>پشيمان‌گريزي و احساس غرور</a:t>
                      </a:r>
                      <a:endParaRPr lang="en-US" sz="1600" b="1" dirty="0">
                        <a:latin typeface="Times New Roman"/>
                        <a:ea typeface="Times New Roman"/>
                        <a:cs typeface="B Nazanin" pitchFamily="2" charset="-78"/>
                      </a:endParaRPr>
                    </a:p>
                  </a:txBody>
                  <a:tcPr marL="68580" marR="68580"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tcPr>
                </a:tc>
                <a:tc>
                  <a:txBody>
                    <a:bodyPr/>
                    <a:lstStyle/>
                    <a:p>
                      <a:pPr marL="342900" marR="0" lvl="0" indent="-342900" algn="just" rtl="1">
                        <a:spcBef>
                          <a:spcPts val="0"/>
                        </a:spcBef>
                        <a:spcAft>
                          <a:spcPts val="0"/>
                        </a:spcAft>
                        <a:buFont typeface="Symbol"/>
                        <a:buChar char=""/>
                        <a:tabLst>
                          <a:tab pos="166370" algn="l"/>
                        </a:tabLst>
                      </a:pPr>
                      <a:r>
                        <a:rPr lang="ar-SA" sz="1400" b="1" dirty="0">
                          <a:latin typeface="Times New Roman"/>
                          <a:ea typeface="Times New Roman"/>
                          <a:cs typeface="B Nazanin" pitchFamily="2" charset="-78"/>
                        </a:rPr>
                        <a:t>افراد به اين دليل که از احساس ناراحتي ناشي از تصميمات نامطلوب خود پرهيز مي‌کنند، سهام ضعيف را نگهداري مي‌کنند.</a:t>
                      </a:r>
                      <a:endParaRPr lang="en-US" sz="1600" b="1" dirty="0">
                        <a:latin typeface="Times New Roman"/>
                        <a:ea typeface="Times New Roman"/>
                        <a:cs typeface="B Nazanin" pitchFamily="2" charset="-78"/>
                      </a:endParaRPr>
                    </a:p>
                    <a:p>
                      <a:pPr marL="342900" marR="0" lvl="0" indent="-342900" algn="just" rtl="1">
                        <a:spcBef>
                          <a:spcPts val="0"/>
                        </a:spcBef>
                        <a:spcAft>
                          <a:spcPts val="0"/>
                        </a:spcAft>
                        <a:buFont typeface="Symbol"/>
                        <a:buChar char=""/>
                        <a:tabLst>
                          <a:tab pos="166370" algn="l"/>
                        </a:tabLst>
                      </a:pPr>
                      <a:r>
                        <a:rPr lang="ar-SA" sz="1400" b="1" dirty="0">
                          <a:latin typeface="Times New Roman"/>
                          <a:ea typeface="Times New Roman"/>
                          <a:cs typeface="B Nazanin" pitchFamily="2" charset="-78"/>
                        </a:rPr>
                        <a:t>شبيه اثر تمايلي است.</a:t>
                      </a:r>
                      <a:endParaRPr lang="en-US" sz="1600" b="1" dirty="0">
                        <a:latin typeface="Times New Roman"/>
                        <a:ea typeface="Times New Roman"/>
                        <a:cs typeface="B Nazanin" pitchFamily="2" charset="-78"/>
                      </a:endParaRPr>
                    </a:p>
                  </a:txBody>
                  <a:tcPr marL="68580" marR="68580"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tcPr>
                </a:tc>
              </a:tr>
              <a:tr h="263508">
                <a:tc>
                  <a:txBody>
                    <a:bodyPr/>
                    <a:lstStyle/>
                    <a:p>
                      <a:pPr marL="45720" marR="0" algn="just" rtl="1">
                        <a:spcBef>
                          <a:spcPts val="0"/>
                        </a:spcBef>
                        <a:spcAft>
                          <a:spcPts val="0"/>
                        </a:spcAft>
                      </a:pPr>
                      <a:r>
                        <a:rPr lang="ar-SA" sz="1400" b="1" dirty="0">
                          <a:latin typeface="Times New Roman"/>
                          <a:ea typeface="Times New Roman"/>
                          <a:cs typeface="B Nazanin" pitchFamily="2" charset="-78"/>
                        </a:rPr>
                        <a:t>زيان گريزي</a:t>
                      </a:r>
                      <a:endParaRPr lang="en-US" sz="1600" b="1" dirty="0">
                        <a:latin typeface="Times New Roman"/>
                        <a:ea typeface="Times New Roman"/>
                        <a:cs typeface="B Nazanin" pitchFamily="2" charset="-78"/>
                      </a:endParaRPr>
                    </a:p>
                  </a:txBody>
                  <a:tcPr marL="68580" marR="68580"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tcPr>
                </a:tc>
                <a:tc>
                  <a:txBody>
                    <a:bodyPr/>
                    <a:lstStyle/>
                    <a:p>
                      <a:pPr marL="54610" marR="0" algn="just" rtl="1">
                        <a:spcBef>
                          <a:spcPts val="0"/>
                        </a:spcBef>
                        <a:spcAft>
                          <a:spcPts val="0"/>
                        </a:spcAft>
                      </a:pPr>
                      <a:r>
                        <a:rPr lang="ar-SA" sz="1400" b="1">
                          <a:latin typeface="Times New Roman"/>
                          <a:ea typeface="Times New Roman"/>
                          <a:cs typeface="B Nazanin" pitchFamily="2" charset="-78"/>
                        </a:rPr>
                        <a:t>اين رويکرد شبيه اثر تمايلي است.</a:t>
                      </a:r>
                      <a:endParaRPr lang="en-US" sz="1600" b="1">
                        <a:latin typeface="Times New Roman"/>
                        <a:ea typeface="Times New Roman"/>
                        <a:cs typeface="B Nazanin" pitchFamily="2" charset="-78"/>
                      </a:endParaRPr>
                    </a:p>
                  </a:txBody>
                  <a:tcPr marL="68580" marR="68580"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tcPr>
                </a:tc>
              </a:tr>
              <a:tr h="527016">
                <a:tc>
                  <a:txBody>
                    <a:bodyPr/>
                    <a:lstStyle/>
                    <a:p>
                      <a:pPr marL="45720" marR="0" algn="just" rtl="1">
                        <a:spcBef>
                          <a:spcPts val="0"/>
                        </a:spcBef>
                        <a:spcAft>
                          <a:spcPts val="0"/>
                        </a:spcAft>
                      </a:pPr>
                      <a:r>
                        <a:rPr lang="ar-SA" sz="1400" b="1">
                          <a:latin typeface="Times New Roman"/>
                          <a:ea typeface="Times New Roman"/>
                          <a:cs typeface="B Nazanin" pitchFamily="2" charset="-78"/>
                        </a:rPr>
                        <a:t>برجستگي</a:t>
                      </a:r>
                      <a:endParaRPr lang="en-US" sz="1600" b="1">
                        <a:latin typeface="Times New Roman"/>
                        <a:ea typeface="Times New Roman"/>
                        <a:cs typeface="B Nazanin" pitchFamily="2" charset="-78"/>
                      </a:endParaRPr>
                    </a:p>
                  </a:txBody>
                  <a:tcPr marL="68580" marR="68580"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tcPr>
                </a:tc>
                <a:tc>
                  <a:txBody>
                    <a:bodyPr/>
                    <a:lstStyle/>
                    <a:p>
                      <a:pPr marL="54610" marR="0" algn="just" rtl="1">
                        <a:spcBef>
                          <a:spcPts val="0"/>
                        </a:spcBef>
                        <a:spcAft>
                          <a:spcPts val="0"/>
                        </a:spcAft>
                      </a:pPr>
                      <a:r>
                        <a:rPr lang="ar-SA" sz="1400" b="1" dirty="0">
                          <a:latin typeface="Times New Roman"/>
                          <a:ea typeface="Times New Roman"/>
                          <a:cs typeface="B Nazanin" pitchFamily="2" charset="-78"/>
                        </a:rPr>
                        <a:t>افراد اطلاعات جديدي را که بصورت متفاوت و متمايز از گذشته ارائه مي‌شوند، در ذهن خود به خوبي نگه مي‌دارند.</a:t>
                      </a:r>
                      <a:endParaRPr lang="en-US" sz="1600" b="1" dirty="0">
                        <a:latin typeface="Times New Roman"/>
                        <a:ea typeface="Times New Roman"/>
                        <a:cs typeface="B Nazanin" pitchFamily="2" charset="-78"/>
                      </a:endParaRPr>
                    </a:p>
                  </a:txBody>
                  <a:tcPr marL="68580" marR="68580"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tcPr>
                </a:tc>
              </a:tr>
              <a:tr h="527016">
                <a:tc>
                  <a:txBody>
                    <a:bodyPr/>
                    <a:lstStyle/>
                    <a:p>
                      <a:pPr marL="45720" marR="0" algn="just" rtl="1">
                        <a:spcBef>
                          <a:spcPts val="0"/>
                        </a:spcBef>
                        <a:spcAft>
                          <a:spcPts val="0"/>
                        </a:spcAft>
                      </a:pPr>
                      <a:r>
                        <a:rPr lang="ar-SA" sz="1400" b="1">
                          <a:latin typeface="Times New Roman"/>
                          <a:ea typeface="Times New Roman"/>
                          <a:cs typeface="B Nazanin" pitchFamily="2" charset="-78"/>
                        </a:rPr>
                        <a:t>اثر‌هاله‌اي</a:t>
                      </a:r>
                      <a:endParaRPr lang="en-US" sz="1600" b="1">
                        <a:latin typeface="Times New Roman"/>
                        <a:ea typeface="Times New Roman"/>
                        <a:cs typeface="B Nazanin" pitchFamily="2" charset="-78"/>
                      </a:endParaRPr>
                    </a:p>
                  </a:txBody>
                  <a:tcPr marL="68580" marR="68580"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tcPr>
                </a:tc>
                <a:tc>
                  <a:txBody>
                    <a:bodyPr/>
                    <a:lstStyle/>
                    <a:p>
                      <a:pPr marL="54610" marR="0" algn="just" rtl="1">
                        <a:spcBef>
                          <a:spcPts val="0"/>
                        </a:spcBef>
                        <a:spcAft>
                          <a:spcPts val="0"/>
                        </a:spcAft>
                      </a:pPr>
                      <a:r>
                        <a:rPr lang="ar-SA" sz="1400" b="1">
                          <a:latin typeface="Times New Roman"/>
                          <a:ea typeface="Times New Roman"/>
                          <a:cs typeface="B Nazanin" pitchFamily="2" charset="-78"/>
                        </a:rPr>
                        <a:t>قضاوت فرد تحت تاثير يک ويژگي فرد يا موضوع، و تعميم اين ويژگي به ساير جنبه‌هاي آن.</a:t>
                      </a:r>
                      <a:endParaRPr lang="en-US" sz="1600" b="1">
                        <a:latin typeface="Times New Roman"/>
                        <a:ea typeface="Times New Roman"/>
                        <a:cs typeface="B Nazanin" pitchFamily="2" charset="-78"/>
                      </a:endParaRPr>
                    </a:p>
                  </a:txBody>
                  <a:tcPr marL="68580" marR="68580"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tcPr>
                </a:tc>
              </a:tr>
              <a:tr h="527016">
                <a:tc>
                  <a:txBody>
                    <a:bodyPr/>
                    <a:lstStyle/>
                    <a:p>
                      <a:pPr marL="45720" marR="0" algn="just" rtl="1">
                        <a:spcBef>
                          <a:spcPts val="0"/>
                        </a:spcBef>
                        <a:spcAft>
                          <a:spcPts val="0"/>
                        </a:spcAft>
                      </a:pPr>
                      <a:r>
                        <a:rPr lang="ar-SA" sz="1400" b="1">
                          <a:latin typeface="Times New Roman"/>
                          <a:ea typeface="Times New Roman"/>
                          <a:cs typeface="B Nazanin" pitchFamily="2" charset="-78"/>
                        </a:rPr>
                        <a:t>اثر نگراني</a:t>
                      </a:r>
                      <a:endParaRPr lang="en-US" sz="1600" b="1">
                        <a:latin typeface="Times New Roman"/>
                        <a:ea typeface="Times New Roman"/>
                        <a:cs typeface="B Nazanin" pitchFamily="2" charset="-78"/>
                      </a:endParaRPr>
                    </a:p>
                  </a:txBody>
                  <a:tcPr marL="68580" marR="68580"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tcPr>
                </a:tc>
                <a:tc>
                  <a:txBody>
                    <a:bodyPr/>
                    <a:lstStyle/>
                    <a:p>
                      <a:pPr marL="54610" marR="0" algn="just" rtl="1">
                        <a:spcBef>
                          <a:spcPts val="0"/>
                        </a:spcBef>
                        <a:spcAft>
                          <a:spcPts val="0"/>
                        </a:spcAft>
                      </a:pPr>
                      <a:r>
                        <a:rPr lang="ar-SA" sz="1400" b="1" dirty="0">
                          <a:latin typeface="Times New Roman"/>
                          <a:ea typeface="Times New Roman"/>
                          <a:cs typeface="B Nazanin" pitchFamily="2" charset="-78"/>
                        </a:rPr>
                        <a:t>چگونگي واکنش افراد نسبت به موقعيتها و تصميماتي که برايشان ايجاد هيجان و نگراني مي‌کند.</a:t>
                      </a:r>
                      <a:endParaRPr lang="en-US" sz="1600" b="1" dirty="0">
                        <a:latin typeface="Times New Roman"/>
                        <a:ea typeface="Times New Roman"/>
                        <a:cs typeface="B Nazanin" pitchFamily="2" charset="-78"/>
                      </a:endParaRPr>
                    </a:p>
                  </a:txBody>
                  <a:tcPr marL="68580" marR="68580"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tcPr>
                </a:tc>
              </a:tr>
              <a:tr h="263508">
                <a:tc>
                  <a:txBody>
                    <a:bodyPr/>
                    <a:lstStyle/>
                    <a:p>
                      <a:pPr marL="45720" marR="0" algn="just" rtl="1">
                        <a:spcBef>
                          <a:spcPts val="0"/>
                        </a:spcBef>
                        <a:spcAft>
                          <a:spcPts val="0"/>
                        </a:spcAft>
                      </a:pPr>
                      <a:r>
                        <a:rPr lang="ar-SA" sz="1400" b="1">
                          <a:latin typeface="Times New Roman"/>
                          <a:ea typeface="Times New Roman"/>
                          <a:cs typeface="B Nazanin" pitchFamily="2" charset="-78"/>
                        </a:rPr>
                        <a:t>توهم</a:t>
                      </a:r>
                      <a:r>
                        <a:rPr lang="en-US" sz="1400" b="1">
                          <a:latin typeface="Times New Roman"/>
                          <a:ea typeface="Times New Roman"/>
                          <a:cs typeface="B Nazanin" pitchFamily="2" charset="-78"/>
                        </a:rPr>
                        <a:t>‌</a:t>
                      </a:r>
                      <a:r>
                        <a:rPr lang="ar-SA" sz="1400" b="1">
                          <a:latin typeface="Times New Roman"/>
                          <a:ea typeface="Times New Roman"/>
                          <a:cs typeface="B Nazanin" pitchFamily="2" charset="-78"/>
                        </a:rPr>
                        <a:t>درموردصحت‌وسقم پديده‌ها</a:t>
                      </a:r>
                      <a:endParaRPr lang="en-US" sz="1600" b="1">
                        <a:latin typeface="Times New Roman"/>
                        <a:ea typeface="Times New Roman"/>
                        <a:cs typeface="B Nazanin" pitchFamily="2" charset="-78"/>
                      </a:endParaRPr>
                    </a:p>
                  </a:txBody>
                  <a:tcPr marL="68580" marR="68580"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tcPr>
                </a:tc>
                <a:tc>
                  <a:txBody>
                    <a:bodyPr/>
                    <a:lstStyle/>
                    <a:p>
                      <a:pPr marL="54610" marR="0" algn="just" rtl="1">
                        <a:spcBef>
                          <a:spcPts val="0"/>
                        </a:spcBef>
                        <a:spcAft>
                          <a:spcPts val="0"/>
                        </a:spcAft>
                      </a:pPr>
                      <a:r>
                        <a:rPr lang="ar-SA" sz="1400" b="1" dirty="0">
                          <a:latin typeface="Times New Roman"/>
                          <a:ea typeface="Times New Roman"/>
                          <a:cs typeface="B Nazanin" pitchFamily="2" charset="-78"/>
                        </a:rPr>
                        <a:t>گرايش افراد به پذيرش صحت وسقم مطالبي که پردازش آن‌ها ساده‌تر است.</a:t>
                      </a:r>
                      <a:endParaRPr lang="en-US" sz="1600" b="1" dirty="0">
                        <a:latin typeface="Times New Roman"/>
                        <a:ea typeface="Times New Roman"/>
                        <a:cs typeface="B Nazanin" pitchFamily="2" charset="-78"/>
                      </a:endParaRPr>
                    </a:p>
                  </a:txBody>
                  <a:tcPr marL="68580" marR="68580"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tcPr>
                </a:tc>
              </a:tr>
              <a:tr h="790524">
                <a:tc>
                  <a:txBody>
                    <a:bodyPr/>
                    <a:lstStyle/>
                    <a:p>
                      <a:pPr marL="45720" marR="0" algn="just" rtl="1">
                        <a:spcBef>
                          <a:spcPts val="0"/>
                        </a:spcBef>
                        <a:spcAft>
                          <a:spcPts val="0"/>
                        </a:spcAft>
                      </a:pPr>
                      <a:r>
                        <a:rPr lang="ar-SA" sz="1400" b="1" dirty="0">
                          <a:latin typeface="Times New Roman"/>
                          <a:ea typeface="Times New Roman"/>
                          <a:cs typeface="B Nazanin" pitchFamily="2" charset="-78"/>
                        </a:rPr>
                        <a:t>آشنايي</a:t>
                      </a:r>
                      <a:endParaRPr lang="en-US" sz="1600" b="1" dirty="0">
                        <a:latin typeface="Times New Roman"/>
                        <a:ea typeface="Times New Roman"/>
                        <a:cs typeface="B Nazanin" pitchFamily="2" charset="-78"/>
                      </a:endParaRPr>
                    </a:p>
                  </a:txBody>
                  <a:tcPr marL="68580" marR="68580"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tcPr>
                </a:tc>
                <a:tc>
                  <a:txBody>
                    <a:bodyPr/>
                    <a:lstStyle/>
                    <a:p>
                      <a:pPr marL="342900" marR="0" lvl="0" indent="-342900" algn="just" rtl="1">
                        <a:spcBef>
                          <a:spcPts val="0"/>
                        </a:spcBef>
                        <a:spcAft>
                          <a:spcPts val="0"/>
                        </a:spcAft>
                        <a:buFont typeface="Symbol"/>
                        <a:buChar char=""/>
                        <a:tabLst>
                          <a:tab pos="166370" algn="l"/>
                        </a:tabLst>
                      </a:pPr>
                      <a:r>
                        <a:rPr lang="ar-SA" sz="1400" b="1" dirty="0">
                          <a:latin typeface="Times New Roman"/>
                          <a:ea typeface="Times New Roman"/>
                          <a:cs typeface="B Nazanin" pitchFamily="2" charset="-78"/>
                        </a:rPr>
                        <a:t>افراد نسبت به موضوعات و موقعيت‌هايي که بيشتر با آن آشنا هستند قدرت تحمل ريسک بيشتري دارند</a:t>
                      </a:r>
                      <a:endParaRPr lang="en-US" sz="1600" b="1" dirty="0">
                        <a:latin typeface="Times New Roman"/>
                        <a:ea typeface="Times New Roman"/>
                        <a:cs typeface="B Nazanin" pitchFamily="2" charset="-78"/>
                      </a:endParaRPr>
                    </a:p>
                    <a:p>
                      <a:pPr marL="342900" marR="0" lvl="0" indent="-342900" algn="just" rtl="1">
                        <a:spcBef>
                          <a:spcPts val="0"/>
                        </a:spcBef>
                        <a:spcAft>
                          <a:spcPts val="0"/>
                        </a:spcAft>
                        <a:buFont typeface="Symbol"/>
                        <a:buChar char=""/>
                        <a:tabLst>
                          <a:tab pos="166370" algn="l"/>
                        </a:tabLst>
                      </a:pPr>
                      <a:r>
                        <a:rPr lang="ar-SA" sz="1400" b="1" dirty="0">
                          <a:latin typeface="Times New Roman"/>
                          <a:ea typeface="Times New Roman"/>
                          <a:cs typeface="B Nazanin" pitchFamily="2" charset="-78"/>
                        </a:rPr>
                        <a:t>سرمايه‌گذاري در سهام شرکت‌هاي محلي، نمونه‌اي از اين رويکرد رفتاري است.</a:t>
                      </a:r>
                      <a:endParaRPr lang="en-US" sz="1600" b="1" dirty="0">
                        <a:latin typeface="Times New Roman"/>
                        <a:ea typeface="Times New Roman"/>
                        <a:cs typeface="B Nazanin" pitchFamily="2" charset="-78"/>
                      </a:endParaRPr>
                    </a:p>
                  </a:txBody>
                  <a:tcPr marL="68580" marR="68580" marT="0" marB="0">
                    <a:lnL w="19050" cap="flat" cmpd="dbl" algn="ctr">
                      <a:solidFill>
                        <a:srgbClr val="548DD4"/>
                      </a:solidFill>
                      <a:prstDash val="solid"/>
                      <a:round/>
                      <a:headEnd type="none" w="med" len="med"/>
                      <a:tailEnd type="none" w="med" len="med"/>
                    </a:lnL>
                    <a:lnR w="19050" cap="flat" cmpd="dbl" algn="ctr">
                      <a:solidFill>
                        <a:srgbClr val="548DD4"/>
                      </a:solidFill>
                      <a:prstDash val="solid"/>
                      <a:round/>
                      <a:headEnd type="none" w="med" len="med"/>
                      <a:tailEnd type="none" w="med" len="med"/>
                    </a:lnR>
                    <a:lnT w="19050" cap="flat" cmpd="dbl" algn="ctr">
                      <a:solidFill>
                        <a:srgbClr val="548DD4"/>
                      </a:solidFill>
                      <a:prstDash val="solid"/>
                      <a:round/>
                      <a:headEnd type="none" w="med" len="med"/>
                      <a:tailEnd type="none" w="med" len="med"/>
                    </a:lnT>
                    <a:lnB w="19050" cap="flat" cmpd="dbl" algn="ctr">
                      <a:solidFill>
                        <a:srgbClr val="548DD4"/>
                      </a:solidFill>
                      <a:prstDash val="solid"/>
                      <a:round/>
                      <a:headEnd type="none" w="med" len="med"/>
                      <a:tailEnd type="none" w="med" len="med"/>
                    </a:lnB>
                  </a:tcPr>
                </a:tc>
              </a:tr>
            </a:tbl>
          </a:graphicData>
        </a:graphic>
      </p:graphicFrame>
      <p:sp>
        <p:nvSpPr>
          <p:cNvPr id="24608" name="Slide Number Placeholder 4"/>
          <p:cNvSpPr>
            <a:spLocks noGrp="1"/>
          </p:cNvSpPr>
          <p:nvPr>
            <p:ph type="sldNum" sz="quarter" idx="12"/>
          </p:nvPr>
        </p:nvSpPr>
        <p:spPr>
          <a:xfrm>
            <a:off x="3124200" y="6248400"/>
            <a:ext cx="2895600" cy="476250"/>
          </a:xfrm>
          <a:noFill/>
        </p:spPr>
        <p:txBody>
          <a:bodyPr/>
          <a:lstStyle/>
          <a:p>
            <a:pPr algn="ctr"/>
            <a:fld id="{00649123-00BD-4264-829D-FA3E356FF1A8}" type="slidenum">
              <a:rPr lang="ar-SA"/>
              <a:pPr algn="ctr"/>
              <a:t>27</a:t>
            </a:fld>
            <a:endParaRPr lang="en-US"/>
          </a:p>
        </p:txBody>
      </p:sp>
      <p:sp>
        <p:nvSpPr>
          <p:cNvPr id="24609" name="Rectangle 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0" hangingPunct="0"/>
            <a:r>
              <a:rPr lang="en-US"/>
              <a:t/>
            </a:r>
            <a:br>
              <a:rPr lang="en-US"/>
            </a:br>
            <a:endParaRPr lang="en-US"/>
          </a:p>
        </p:txBody>
      </p:sp>
      <p:sp>
        <p:nvSpPr>
          <p:cNvPr id="24610" name="Rectangle 2"/>
          <p:cNvSpPr>
            <a:spLocks noChangeArrowheads="1"/>
          </p:cNvSpPr>
          <p:nvPr/>
        </p:nvSpPr>
        <p:spPr bwMode="auto">
          <a:xfrm>
            <a:off x="0" y="0"/>
            <a:ext cx="3017838" cy="7938"/>
          </a:xfrm>
          <a:prstGeom prst="rect">
            <a:avLst/>
          </a:prstGeom>
          <a:solidFill>
            <a:srgbClr val="000000"/>
          </a:solidFill>
          <a:ln w="9525">
            <a:solidFill>
              <a:schemeClr val="tx1"/>
            </a:solidFill>
            <a:miter lim="800000"/>
            <a:headEnd/>
            <a:tailEnd/>
          </a:ln>
        </p:spPr>
        <p:txBody>
          <a:bodyPr wrap="none" anchor="ctr">
            <a:spAutoFit/>
          </a:bodyPr>
          <a:lstStyle/>
          <a:p>
            <a:endParaRPr lang="en-US"/>
          </a:p>
        </p:txBody>
      </p:sp>
      <p:sp>
        <p:nvSpPr>
          <p:cNvPr id="24611" name="Rectangle 3"/>
          <p:cNvSpPr>
            <a:spLocks noChangeArrowheads="1"/>
          </p:cNvSpPr>
          <p:nvPr/>
        </p:nvSpPr>
        <p:spPr bwMode="auto">
          <a:xfrm>
            <a:off x="0" y="7938"/>
            <a:ext cx="207963" cy="246062"/>
          </a:xfrm>
          <a:prstGeom prst="rect">
            <a:avLst/>
          </a:prstGeom>
          <a:noFill/>
          <a:ln w="9525">
            <a:noFill/>
            <a:miter lim="800000"/>
            <a:headEnd/>
            <a:tailEnd/>
          </a:ln>
        </p:spPr>
        <p:txBody>
          <a:bodyPr wrap="none" anchor="ctr">
            <a:spAutoFit/>
          </a:bodyPr>
          <a:lstStyle/>
          <a:p>
            <a:pPr eaLnBrk="0" hangingPunct="0"/>
            <a:r>
              <a:rPr lang="en-US" sz="1000" baseline="30000">
                <a:cs typeface="Times New Roman" pitchFamily="18" charset="0"/>
              </a:rPr>
              <a:t>[</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rrowheads="1"/>
          </p:cNvSpPr>
          <p:nvPr>
            <p:ph type="title"/>
          </p:nvPr>
        </p:nvSpPr>
        <p:spPr/>
        <p:txBody>
          <a:bodyPr/>
          <a:lstStyle/>
          <a:p>
            <a:pPr rtl="1" eaLnBrk="1" hangingPunct="1">
              <a:defRPr/>
            </a:pPr>
            <a:r>
              <a:rPr lang="fa-IR" dirty="0" smtClean="0">
                <a:cs typeface="B Nazanin" pitchFamily="2" charset="-78"/>
              </a:rPr>
              <a:t>منابع خطاهای رفتاری در سرمایه گذاری</a:t>
            </a:r>
            <a:endParaRPr lang="en-US" dirty="0" smtClean="0">
              <a:cs typeface="B Nazanin" pitchFamily="2" charset="-78"/>
            </a:endParaRPr>
          </a:p>
        </p:txBody>
      </p:sp>
      <p:sp>
        <p:nvSpPr>
          <p:cNvPr id="3" name="Rectangle 3"/>
          <p:cNvSpPr>
            <a:spLocks noGrp="1" noChangeArrowheads="1"/>
          </p:cNvSpPr>
          <p:nvPr>
            <p:ph type="body" sz="half" idx="1"/>
          </p:nvPr>
        </p:nvSpPr>
        <p:spPr>
          <a:xfrm>
            <a:off x="3962400" y="1600200"/>
            <a:ext cx="4038600" cy="4525963"/>
          </a:xfrm>
        </p:spPr>
        <p:txBody>
          <a:bodyPr/>
          <a:lstStyle/>
          <a:p>
            <a:pPr algn="r" rtl="1" eaLnBrk="1" hangingPunct="1">
              <a:defRPr/>
            </a:pPr>
            <a:r>
              <a:rPr lang="fa-IR" sz="2800" dirty="0" smtClean="0">
                <a:cs typeface="B Nazanin" pitchFamily="2" charset="-78"/>
              </a:rPr>
              <a:t>عدم تفکر صحیح</a:t>
            </a:r>
          </a:p>
          <a:p>
            <a:pPr algn="r" rtl="1" eaLnBrk="1" hangingPunct="1">
              <a:defRPr/>
            </a:pPr>
            <a:r>
              <a:rPr lang="fa-IR" sz="2800" dirty="0" smtClean="0">
                <a:cs typeface="B Nazanin" pitchFamily="2" charset="-78"/>
              </a:rPr>
              <a:t>قواعد احساسی</a:t>
            </a:r>
          </a:p>
          <a:p>
            <a:pPr algn="r" rtl="1" eaLnBrk="1" hangingPunct="1">
              <a:defRPr/>
            </a:pPr>
            <a:r>
              <a:rPr lang="fa-IR" sz="2800" dirty="0" smtClean="0">
                <a:cs typeface="B Nazanin" pitchFamily="2" charset="-78"/>
              </a:rPr>
              <a:t>عملکرد مغزی</a:t>
            </a:r>
          </a:p>
          <a:p>
            <a:pPr algn="r" rtl="1" eaLnBrk="1" hangingPunct="1">
              <a:defRPr/>
            </a:pPr>
            <a:r>
              <a:rPr lang="fa-IR" sz="2800" dirty="0" smtClean="0">
                <a:cs typeface="B Nazanin" pitchFamily="2" charset="-78"/>
              </a:rPr>
              <a:t>اینترنت</a:t>
            </a:r>
            <a:endParaRPr lang="en-US" sz="2800" dirty="0" smtClean="0">
              <a:cs typeface="B Nazanin" pitchFamily="2" charset="-78"/>
            </a:endParaRPr>
          </a:p>
        </p:txBody>
      </p:sp>
      <p:pic>
        <p:nvPicPr>
          <p:cNvPr id="25606" name="Picture 4" descr="inter"/>
          <p:cNvPicPr>
            <a:picLocks noGrp="1" noChangeAspect="1" noChangeArrowheads="1"/>
          </p:cNvPicPr>
          <p:nvPr>
            <p:ph sz="quarter" idx="2"/>
          </p:nvPr>
        </p:nvPicPr>
        <p:blipFill>
          <a:blip r:embed="rId2" cstate="print"/>
          <a:srcRect/>
          <a:stretch>
            <a:fillRect/>
          </a:stretch>
        </p:blipFill>
        <p:spPr>
          <a:xfrm>
            <a:off x="3886200" y="2895600"/>
            <a:ext cx="1797050" cy="2590800"/>
          </a:xfrm>
          <a:noFill/>
        </p:spPr>
      </p:pic>
      <p:pic>
        <p:nvPicPr>
          <p:cNvPr id="25607" name="Picture 6" descr="brain"/>
          <p:cNvPicPr>
            <a:picLocks noGrp="1" noChangeAspect="1" noChangeArrowheads="1"/>
          </p:cNvPicPr>
          <p:nvPr>
            <p:ph sz="quarter" idx="3"/>
          </p:nvPr>
        </p:nvPicPr>
        <p:blipFill>
          <a:blip r:embed="rId3" cstate="print"/>
          <a:srcRect/>
          <a:stretch>
            <a:fillRect/>
          </a:stretch>
        </p:blipFill>
        <p:spPr>
          <a:xfrm>
            <a:off x="1066800" y="1600200"/>
            <a:ext cx="2352675" cy="2438400"/>
          </a:xfrm>
          <a:noFill/>
        </p:spPr>
      </p:pic>
      <p:sp>
        <p:nvSpPr>
          <p:cNvPr id="25602" name="Slide Number Placeholder 6"/>
          <p:cNvSpPr>
            <a:spLocks noGrp="1"/>
          </p:cNvSpPr>
          <p:nvPr>
            <p:ph type="sldNum" sz="quarter" idx="11"/>
          </p:nvPr>
        </p:nvSpPr>
        <p:spPr>
          <a:noFill/>
        </p:spPr>
        <p:txBody>
          <a:bodyPr/>
          <a:lstStyle/>
          <a:p>
            <a:fld id="{19CAAA4F-3B15-4A5C-94D5-7F7C0DD0692E}" type="slidenum">
              <a:rPr lang="ar-SA"/>
              <a:pPr/>
              <a:t>28</a:t>
            </a:fld>
            <a:endParaRPr lang="en-US"/>
          </a:p>
        </p:txBody>
      </p:sp>
      <p:sp>
        <p:nvSpPr>
          <p:cNvPr id="25603" name="Footer Placeholder 7"/>
          <p:cNvSpPr>
            <a:spLocks noGrp="1"/>
          </p:cNvSpPr>
          <p:nvPr>
            <p:ph type="ftr" sz="quarter" idx="12"/>
          </p:nvPr>
        </p:nvSpPr>
        <p:spPr>
          <a:noFill/>
        </p:spPr>
        <p:txBody>
          <a:bodyPr/>
          <a:lstStyle/>
          <a:p>
            <a:r>
              <a:rPr lang="ar-SA"/>
              <a:t>نگاهی به امور مالی رفتاری</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pPr rtl="1" eaLnBrk="1" hangingPunct="1">
              <a:defRPr/>
            </a:pPr>
            <a:r>
              <a:rPr lang="fa-IR" sz="3200" dirty="0" smtClean="0">
                <a:cs typeface="B Nazanin" pitchFamily="2" charset="-78"/>
              </a:rPr>
              <a:t>خطاها</a:t>
            </a:r>
            <a:r>
              <a:rPr lang="ar-SA" sz="3200" dirty="0" smtClean="0">
                <a:cs typeface="B Nazanin" pitchFamily="2" charset="-78"/>
              </a:rPr>
              <a:t>ي</a:t>
            </a:r>
            <a:r>
              <a:rPr lang="fa-IR" sz="3200" dirty="0" smtClean="0">
                <a:cs typeface="B Nazanin" pitchFamily="2" charset="-78"/>
              </a:rPr>
              <a:t> روانشناخت</a:t>
            </a:r>
            <a:r>
              <a:rPr lang="ar-SA" sz="3200" dirty="0" smtClean="0">
                <a:cs typeface="B Nazanin" pitchFamily="2" charset="-78"/>
              </a:rPr>
              <a:t>ي</a:t>
            </a:r>
            <a:r>
              <a:rPr lang="fa-IR" sz="3200" dirty="0" smtClean="0">
                <a:cs typeface="B Nazanin" pitchFamily="2" charset="-78"/>
              </a:rPr>
              <a:t> و امور مالی رفتار</a:t>
            </a:r>
            <a:r>
              <a:rPr lang="ar-SA" sz="3200" dirty="0" smtClean="0">
                <a:cs typeface="B Nazanin" pitchFamily="2" charset="-78"/>
              </a:rPr>
              <a:t>ي</a:t>
            </a:r>
            <a:r>
              <a:rPr lang="en-US" sz="4000" dirty="0" smtClean="0">
                <a:cs typeface="B Nazanin" pitchFamily="2" charset="-78"/>
              </a:rPr>
              <a:t/>
            </a:r>
            <a:br>
              <a:rPr lang="en-US" sz="4000" dirty="0" smtClean="0">
                <a:cs typeface="B Nazanin" pitchFamily="2" charset="-78"/>
              </a:rPr>
            </a:br>
            <a:r>
              <a:rPr lang="fa-IR" sz="4000" dirty="0" smtClean="0">
                <a:cs typeface="B Nazanin" pitchFamily="2" charset="-78"/>
              </a:rPr>
              <a:t>انحرافات شهود</a:t>
            </a:r>
            <a:r>
              <a:rPr lang="ar-SA" sz="4000" dirty="0" smtClean="0">
                <a:cs typeface="B Nazanin" pitchFamily="2" charset="-78"/>
              </a:rPr>
              <a:t>ي</a:t>
            </a:r>
            <a:r>
              <a:rPr lang="en-US" sz="4000" dirty="0" smtClean="0">
                <a:cs typeface="B Nazanin" pitchFamily="2" charset="-78"/>
              </a:rPr>
              <a:t> (1)</a:t>
            </a:r>
          </a:p>
        </p:txBody>
      </p:sp>
      <p:sp>
        <p:nvSpPr>
          <p:cNvPr id="11267" name="Rectangle 3"/>
          <p:cNvSpPr>
            <a:spLocks noGrp="1" noChangeArrowheads="1"/>
          </p:cNvSpPr>
          <p:nvPr>
            <p:ph idx="1"/>
          </p:nvPr>
        </p:nvSpPr>
        <p:spPr>
          <a:xfrm>
            <a:off x="1143000" y="1828800"/>
            <a:ext cx="7162800" cy="3657600"/>
          </a:xfrm>
        </p:spPr>
        <p:txBody>
          <a:bodyPr/>
          <a:lstStyle/>
          <a:p>
            <a:pPr lvl="2" algn="r" rtl="1" eaLnBrk="1" hangingPunct="1">
              <a:defRPr/>
            </a:pPr>
            <a:r>
              <a:rPr lang="fa-IR" dirty="0" smtClean="0">
                <a:cs typeface="B Nazanin" pitchFamily="2" charset="-78"/>
              </a:rPr>
              <a:t>برجستگ</a:t>
            </a:r>
            <a:r>
              <a:rPr lang="ar-SA" dirty="0" smtClean="0">
                <a:cs typeface="B Nazanin" pitchFamily="2" charset="-78"/>
              </a:rPr>
              <a:t>ي</a:t>
            </a:r>
            <a:r>
              <a:rPr lang="fa-IR" dirty="0" smtClean="0">
                <a:cs typeface="B Nazanin" pitchFamily="2" charset="-78"/>
              </a:rPr>
              <a:t> (2): اطلاعات متفاوت و متما</a:t>
            </a:r>
            <a:r>
              <a:rPr lang="ar-SA" dirty="0" smtClean="0">
                <a:cs typeface="B Nazanin" pitchFamily="2" charset="-78"/>
              </a:rPr>
              <a:t>ي</a:t>
            </a:r>
            <a:r>
              <a:rPr lang="fa-IR" dirty="0" smtClean="0">
                <a:cs typeface="B Nazanin" pitchFamily="2" charset="-78"/>
              </a:rPr>
              <a:t>ز از گذشته </a:t>
            </a:r>
            <a:r>
              <a:rPr lang="ar-SA" dirty="0" smtClean="0">
                <a:cs typeface="B Nazanin" pitchFamily="2" charset="-78"/>
              </a:rPr>
              <a:t>ي</a:t>
            </a:r>
            <a:r>
              <a:rPr lang="fa-IR" dirty="0" smtClean="0">
                <a:cs typeface="B Nazanin" pitchFamily="2" charset="-78"/>
              </a:rPr>
              <a:t>ا پد</a:t>
            </a:r>
            <a:r>
              <a:rPr lang="ar-SA" dirty="0" smtClean="0">
                <a:cs typeface="B Nazanin" pitchFamily="2" charset="-78"/>
              </a:rPr>
              <a:t>ي</a:t>
            </a:r>
            <a:r>
              <a:rPr lang="fa-IR" dirty="0" smtClean="0">
                <a:cs typeface="B Nazanin" pitchFamily="2" charset="-78"/>
              </a:rPr>
              <a:t>ده ها</a:t>
            </a:r>
            <a:r>
              <a:rPr lang="ar-SA" dirty="0" smtClean="0">
                <a:cs typeface="B Nazanin" pitchFamily="2" charset="-78"/>
              </a:rPr>
              <a:t>يي</a:t>
            </a:r>
            <a:r>
              <a:rPr lang="fa-IR" dirty="0" smtClean="0">
                <a:cs typeface="B Nazanin" pitchFamily="2" charset="-78"/>
              </a:rPr>
              <a:t> که کمتر رخ م</a:t>
            </a:r>
            <a:r>
              <a:rPr lang="ar-SA" dirty="0" smtClean="0">
                <a:cs typeface="B Nazanin" pitchFamily="2" charset="-78"/>
              </a:rPr>
              <a:t>ي</a:t>
            </a:r>
            <a:r>
              <a:rPr lang="fa-IR" dirty="0" smtClean="0">
                <a:cs typeface="B Nazanin" pitchFamily="2" charset="-78"/>
              </a:rPr>
              <a:t> دهند؛</a:t>
            </a:r>
          </a:p>
          <a:p>
            <a:pPr lvl="2" algn="r" rtl="1" eaLnBrk="1" hangingPunct="1">
              <a:defRPr/>
            </a:pPr>
            <a:r>
              <a:rPr lang="fa-IR" dirty="0" smtClean="0">
                <a:cs typeface="B Nazanin" pitchFamily="2" charset="-78"/>
              </a:rPr>
              <a:t>اثر هاله ا</a:t>
            </a:r>
            <a:r>
              <a:rPr lang="ar-SA" dirty="0" smtClean="0">
                <a:cs typeface="B Nazanin" pitchFamily="2" charset="-78"/>
              </a:rPr>
              <a:t>ي</a:t>
            </a:r>
            <a:r>
              <a:rPr lang="fa-IR" dirty="0" smtClean="0">
                <a:cs typeface="B Nazanin" pitchFamily="2" charset="-78"/>
              </a:rPr>
              <a:t> (3): تعم</a:t>
            </a:r>
            <a:r>
              <a:rPr lang="ar-SA" dirty="0" smtClean="0">
                <a:cs typeface="B Nazanin" pitchFamily="2" charset="-78"/>
              </a:rPr>
              <a:t>ي</a:t>
            </a:r>
            <a:r>
              <a:rPr lang="fa-IR" dirty="0" smtClean="0">
                <a:cs typeface="B Nazanin" pitchFamily="2" charset="-78"/>
              </a:rPr>
              <a:t>م </a:t>
            </a:r>
            <a:r>
              <a:rPr lang="ar-SA" dirty="0" smtClean="0">
                <a:cs typeface="B Nazanin" pitchFamily="2" charset="-78"/>
              </a:rPr>
              <a:t>ي</a:t>
            </a:r>
            <a:r>
              <a:rPr lang="fa-IR" dirty="0" smtClean="0">
                <a:cs typeface="B Nazanin" pitchFamily="2" charset="-78"/>
              </a:rPr>
              <a:t>ک و</a:t>
            </a:r>
            <a:r>
              <a:rPr lang="ar-SA" dirty="0" smtClean="0">
                <a:cs typeface="B Nazanin" pitchFamily="2" charset="-78"/>
              </a:rPr>
              <a:t>ي</a:t>
            </a:r>
            <a:r>
              <a:rPr lang="fa-IR" dirty="0" smtClean="0">
                <a:cs typeface="B Nazanin" pitchFamily="2" charset="-78"/>
              </a:rPr>
              <a:t>ژگ</a:t>
            </a:r>
            <a:r>
              <a:rPr lang="ar-SA" dirty="0" smtClean="0">
                <a:cs typeface="B Nazanin" pitchFamily="2" charset="-78"/>
              </a:rPr>
              <a:t>ي</a:t>
            </a:r>
            <a:r>
              <a:rPr lang="fa-IR" dirty="0" smtClean="0">
                <a:cs typeface="B Nazanin" pitchFamily="2" charset="-78"/>
              </a:rPr>
              <a:t> به سا</a:t>
            </a:r>
            <a:r>
              <a:rPr lang="ar-SA" dirty="0" smtClean="0">
                <a:cs typeface="B Nazanin" pitchFamily="2" charset="-78"/>
              </a:rPr>
              <a:t>ي</a:t>
            </a:r>
            <a:r>
              <a:rPr lang="fa-IR" dirty="0" smtClean="0">
                <a:cs typeface="B Nazanin" pitchFamily="2" charset="-78"/>
              </a:rPr>
              <a:t>ر اطلاعات؛</a:t>
            </a:r>
          </a:p>
          <a:p>
            <a:pPr lvl="2" algn="r" rtl="1" eaLnBrk="1" hangingPunct="1">
              <a:defRPr/>
            </a:pPr>
            <a:r>
              <a:rPr lang="fa-IR" dirty="0" smtClean="0">
                <a:cs typeface="B Nazanin" pitchFamily="2" charset="-78"/>
              </a:rPr>
              <a:t>توهم واقع</a:t>
            </a:r>
            <a:r>
              <a:rPr lang="ar-SA" dirty="0" smtClean="0">
                <a:cs typeface="B Nazanin" pitchFamily="2" charset="-78"/>
              </a:rPr>
              <a:t>ي</a:t>
            </a:r>
            <a:r>
              <a:rPr lang="fa-IR" dirty="0" smtClean="0">
                <a:cs typeface="B Nazanin" pitchFamily="2" charset="-78"/>
              </a:rPr>
              <a:t>ت (4): ادراک ساده ها، ترک مشکلها؛</a:t>
            </a:r>
          </a:p>
          <a:p>
            <a:pPr lvl="2" algn="r" rtl="1" eaLnBrk="1" hangingPunct="1">
              <a:defRPr/>
            </a:pPr>
            <a:r>
              <a:rPr lang="fa-IR" dirty="0" smtClean="0">
                <a:cs typeface="B Nazanin" pitchFamily="2" charset="-78"/>
              </a:rPr>
              <a:t>حسابدار</a:t>
            </a:r>
            <a:r>
              <a:rPr lang="ar-SA" dirty="0" smtClean="0">
                <a:cs typeface="B Nazanin" pitchFamily="2" charset="-78"/>
              </a:rPr>
              <a:t>ي</a:t>
            </a:r>
            <a:r>
              <a:rPr lang="fa-IR" dirty="0" smtClean="0">
                <a:cs typeface="B Nazanin" pitchFamily="2" charset="-78"/>
              </a:rPr>
              <a:t> ذهن</a:t>
            </a:r>
            <a:r>
              <a:rPr lang="ar-SA" dirty="0" smtClean="0">
                <a:cs typeface="B Nazanin" pitchFamily="2" charset="-78"/>
              </a:rPr>
              <a:t>ي</a:t>
            </a:r>
            <a:r>
              <a:rPr lang="fa-IR" dirty="0" smtClean="0">
                <a:cs typeface="B Nazanin" pitchFamily="2" charset="-78"/>
              </a:rPr>
              <a:t> (5): پرونده ها</a:t>
            </a:r>
            <a:r>
              <a:rPr lang="ar-SA" dirty="0" smtClean="0">
                <a:cs typeface="B Nazanin" pitchFamily="2" charset="-78"/>
              </a:rPr>
              <a:t>ي</a:t>
            </a:r>
            <a:r>
              <a:rPr lang="fa-IR" dirty="0" smtClean="0">
                <a:cs typeface="B Nazanin" pitchFamily="2" charset="-78"/>
              </a:rPr>
              <a:t> جداگانه برا</a:t>
            </a:r>
            <a:r>
              <a:rPr lang="ar-SA" dirty="0" smtClean="0">
                <a:cs typeface="B Nazanin" pitchFamily="2" charset="-78"/>
              </a:rPr>
              <a:t>ي</a:t>
            </a:r>
            <a:r>
              <a:rPr lang="fa-IR" dirty="0" smtClean="0">
                <a:cs typeface="B Nazanin" pitchFamily="2" charset="-78"/>
              </a:rPr>
              <a:t> هر تصم</a:t>
            </a:r>
            <a:r>
              <a:rPr lang="ar-SA" dirty="0" smtClean="0">
                <a:cs typeface="B Nazanin" pitchFamily="2" charset="-78"/>
              </a:rPr>
              <a:t>ي</a:t>
            </a:r>
            <a:r>
              <a:rPr lang="fa-IR" dirty="0" smtClean="0">
                <a:cs typeface="B Nazanin" pitchFamily="2" charset="-78"/>
              </a:rPr>
              <a:t>م؛</a:t>
            </a:r>
          </a:p>
          <a:p>
            <a:pPr lvl="2" algn="r" rtl="1" eaLnBrk="1" hangingPunct="1">
              <a:defRPr/>
            </a:pPr>
            <a:r>
              <a:rPr lang="fa-IR" dirty="0" smtClean="0">
                <a:cs typeface="B Nazanin" pitchFamily="2" charset="-78"/>
              </a:rPr>
              <a:t>نما</a:t>
            </a:r>
            <a:r>
              <a:rPr lang="ar-SA" dirty="0" smtClean="0">
                <a:cs typeface="B Nazanin" pitchFamily="2" charset="-78"/>
              </a:rPr>
              <a:t>ي</a:t>
            </a:r>
            <a:r>
              <a:rPr lang="fa-IR" dirty="0" smtClean="0">
                <a:cs typeface="B Nazanin" pitchFamily="2" charset="-78"/>
              </a:rPr>
              <a:t>ندگ</a:t>
            </a:r>
            <a:r>
              <a:rPr lang="ar-SA" dirty="0" smtClean="0">
                <a:cs typeface="B Nazanin" pitchFamily="2" charset="-78"/>
              </a:rPr>
              <a:t>ي</a:t>
            </a:r>
            <a:r>
              <a:rPr lang="fa-IR" dirty="0" smtClean="0">
                <a:cs typeface="B Nazanin" pitchFamily="2" charset="-78"/>
              </a:rPr>
              <a:t> (6): تصم</a:t>
            </a:r>
            <a:r>
              <a:rPr lang="ar-SA" dirty="0" smtClean="0">
                <a:cs typeface="B Nazanin" pitchFamily="2" charset="-78"/>
              </a:rPr>
              <a:t>ي</a:t>
            </a:r>
            <a:r>
              <a:rPr lang="fa-IR" dirty="0" smtClean="0">
                <a:cs typeface="B Nazanin" pitchFamily="2" charset="-78"/>
              </a:rPr>
              <a:t>م گ</a:t>
            </a:r>
            <a:r>
              <a:rPr lang="ar-SA" dirty="0" smtClean="0">
                <a:cs typeface="B Nazanin" pitchFamily="2" charset="-78"/>
              </a:rPr>
              <a:t>ي</a:t>
            </a:r>
            <a:r>
              <a:rPr lang="fa-IR" dirty="0" smtClean="0">
                <a:cs typeface="B Nazanin" pitchFamily="2" charset="-78"/>
              </a:rPr>
              <a:t>ر</a:t>
            </a:r>
            <a:r>
              <a:rPr lang="ar-SA" dirty="0" smtClean="0">
                <a:cs typeface="B Nazanin" pitchFamily="2" charset="-78"/>
              </a:rPr>
              <a:t>ي</a:t>
            </a:r>
            <a:r>
              <a:rPr lang="fa-IR" dirty="0" smtClean="0">
                <a:cs typeface="B Nazanin" pitchFamily="2" charset="-78"/>
              </a:rPr>
              <a:t> بر اساس شباهتها </a:t>
            </a:r>
            <a:r>
              <a:rPr lang="ar-SA" dirty="0" smtClean="0">
                <a:cs typeface="B Nazanin" pitchFamily="2" charset="-78"/>
              </a:rPr>
              <a:t>ي</a:t>
            </a:r>
            <a:r>
              <a:rPr lang="fa-IR" dirty="0" smtClean="0">
                <a:cs typeface="B Nazanin" pitchFamily="2" charset="-78"/>
              </a:rPr>
              <a:t>ا تداوم رو</a:t>
            </a:r>
            <a:r>
              <a:rPr lang="ar-SA" dirty="0" smtClean="0">
                <a:cs typeface="B Nazanin" pitchFamily="2" charset="-78"/>
              </a:rPr>
              <a:t>ي</a:t>
            </a:r>
            <a:r>
              <a:rPr lang="fa-IR" dirty="0" smtClean="0">
                <a:cs typeface="B Nazanin" pitchFamily="2" charset="-78"/>
              </a:rPr>
              <a:t>دادها؛</a:t>
            </a:r>
          </a:p>
          <a:p>
            <a:pPr lvl="2" algn="r" rtl="1" eaLnBrk="1" hangingPunct="1">
              <a:defRPr/>
            </a:pPr>
            <a:r>
              <a:rPr lang="fa-IR" dirty="0" smtClean="0">
                <a:cs typeface="B Nazanin" pitchFamily="2" charset="-78"/>
              </a:rPr>
              <a:t>کند واکنش</a:t>
            </a:r>
            <a:r>
              <a:rPr lang="ar-SA" dirty="0" smtClean="0">
                <a:cs typeface="B Nazanin" pitchFamily="2" charset="-78"/>
              </a:rPr>
              <a:t>ي</a:t>
            </a:r>
            <a:r>
              <a:rPr lang="fa-IR" dirty="0" smtClean="0">
                <a:cs typeface="B Nazanin" pitchFamily="2" charset="-78"/>
              </a:rPr>
              <a:t> (7): تاث</a:t>
            </a:r>
            <a:r>
              <a:rPr lang="ar-SA" dirty="0" smtClean="0">
                <a:cs typeface="B Nazanin" pitchFamily="2" charset="-78"/>
              </a:rPr>
              <a:t>ي</a:t>
            </a:r>
            <a:r>
              <a:rPr lang="fa-IR" dirty="0" smtClean="0">
                <a:cs typeface="B Nazanin" pitchFamily="2" charset="-78"/>
              </a:rPr>
              <a:t>ر اطلاعات قبل</a:t>
            </a:r>
            <a:r>
              <a:rPr lang="ar-SA" dirty="0" smtClean="0">
                <a:cs typeface="B Nazanin" pitchFamily="2" charset="-78"/>
              </a:rPr>
              <a:t>ي</a:t>
            </a:r>
            <a:r>
              <a:rPr lang="fa-IR" dirty="0" smtClean="0">
                <a:cs typeface="B Nazanin" pitchFamily="2" charset="-78"/>
              </a:rPr>
              <a:t> بر تصم</a:t>
            </a:r>
            <a:r>
              <a:rPr lang="ar-SA" dirty="0" smtClean="0">
                <a:cs typeface="B Nazanin" pitchFamily="2" charset="-78"/>
              </a:rPr>
              <a:t>ي</a:t>
            </a:r>
            <a:r>
              <a:rPr lang="fa-IR" dirty="0" smtClean="0">
                <a:cs typeface="B Nazanin" pitchFamily="2" charset="-78"/>
              </a:rPr>
              <a:t>م گ</a:t>
            </a:r>
            <a:r>
              <a:rPr lang="ar-SA" dirty="0" smtClean="0">
                <a:cs typeface="B Nazanin" pitchFamily="2" charset="-78"/>
              </a:rPr>
              <a:t>ي</a:t>
            </a:r>
            <a:r>
              <a:rPr lang="fa-IR" dirty="0" smtClean="0">
                <a:cs typeface="B Nazanin" pitchFamily="2" charset="-78"/>
              </a:rPr>
              <a:t>ر</a:t>
            </a:r>
            <a:r>
              <a:rPr lang="ar-SA" dirty="0" smtClean="0">
                <a:cs typeface="B Nazanin" pitchFamily="2" charset="-78"/>
              </a:rPr>
              <a:t>ي</a:t>
            </a:r>
            <a:r>
              <a:rPr lang="fa-IR" dirty="0" smtClean="0">
                <a:cs typeface="B Nazanin" pitchFamily="2" charset="-78"/>
              </a:rPr>
              <a:t>.</a:t>
            </a:r>
          </a:p>
          <a:p>
            <a:pPr lvl="2" algn="r" rtl="1" eaLnBrk="1" hangingPunct="1">
              <a:defRPr/>
            </a:pPr>
            <a:endParaRPr lang="fa-IR" dirty="0" smtClean="0">
              <a:cs typeface="B Nazanin" pitchFamily="2" charset="-78"/>
            </a:endParaRPr>
          </a:p>
          <a:p>
            <a:pPr lvl="2" algn="r" rtl="1" eaLnBrk="1" hangingPunct="1">
              <a:defRPr/>
            </a:pPr>
            <a:endParaRPr lang="en-US" dirty="0" smtClean="0">
              <a:cs typeface="B Nazanin" pitchFamily="2" charset="-78"/>
            </a:endParaRPr>
          </a:p>
        </p:txBody>
      </p:sp>
      <p:sp>
        <p:nvSpPr>
          <p:cNvPr id="26627" name="Footer Placeholder 5"/>
          <p:cNvSpPr>
            <a:spLocks noGrp="1"/>
          </p:cNvSpPr>
          <p:nvPr>
            <p:ph type="ftr" sz="quarter" idx="11"/>
          </p:nvPr>
        </p:nvSpPr>
        <p:spPr>
          <a:noFill/>
        </p:spPr>
        <p:txBody>
          <a:bodyPr/>
          <a:lstStyle/>
          <a:p>
            <a:r>
              <a:rPr lang="ar-SA"/>
              <a:t>نگاهی به امور مالی رفتاری</a:t>
            </a:r>
            <a:endParaRPr lang="en-US"/>
          </a:p>
        </p:txBody>
      </p:sp>
      <p:sp>
        <p:nvSpPr>
          <p:cNvPr id="26626" name="Slide Number Placeholder 4"/>
          <p:cNvSpPr>
            <a:spLocks noGrp="1"/>
          </p:cNvSpPr>
          <p:nvPr>
            <p:ph type="sldNum" sz="quarter" idx="12"/>
          </p:nvPr>
        </p:nvSpPr>
        <p:spPr>
          <a:noFill/>
        </p:spPr>
        <p:txBody>
          <a:bodyPr/>
          <a:lstStyle/>
          <a:p>
            <a:fld id="{C9712D4D-D84C-4280-B6E5-7BD72E340FB8}" type="slidenum">
              <a:rPr lang="ar-SA"/>
              <a:pPr/>
              <a:t>29</a:t>
            </a:fld>
            <a:endParaRPr lang="en-US"/>
          </a:p>
        </p:txBody>
      </p:sp>
      <p:sp>
        <p:nvSpPr>
          <p:cNvPr id="26630" name="Text Box 4"/>
          <p:cNvSpPr txBox="1">
            <a:spLocks noChangeArrowheads="1"/>
          </p:cNvSpPr>
          <p:nvPr/>
        </p:nvSpPr>
        <p:spPr bwMode="auto">
          <a:xfrm>
            <a:off x="533400" y="5257800"/>
            <a:ext cx="2895600" cy="1920875"/>
          </a:xfrm>
          <a:prstGeom prst="rect">
            <a:avLst/>
          </a:prstGeom>
          <a:noFill/>
          <a:ln w="9525">
            <a:noFill/>
            <a:miter lim="800000"/>
            <a:headEnd/>
            <a:tailEnd/>
          </a:ln>
        </p:spPr>
        <p:txBody>
          <a:bodyPr>
            <a:spAutoFit/>
          </a:bodyPr>
          <a:lstStyle/>
          <a:p>
            <a:pPr marL="457200" indent="-457200">
              <a:spcBef>
                <a:spcPct val="50000"/>
              </a:spcBef>
            </a:pPr>
            <a:r>
              <a:rPr lang="en-US" sz="1200">
                <a:latin typeface="Times New Roman" pitchFamily="18" charset="0"/>
              </a:rPr>
              <a:t>-----------------------------------------------------</a:t>
            </a:r>
          </a:p>
          <a:p>
            <a:pPr marL="457200" indent="-457200">
              <a:spcBef>
                <a:spcPct val="50000"/>
              </a:spcBef>
              <a:buFontTx/>
              <a:buAutoNum type="arabicPeriod"/>
            </a:pPr>
            <a:r>
              <a:rPr lang="en-US" sz="1200">
                <a:latin typeface="Times New Roman" pitchFamily="18" charset="0"/>
              </a:rPr>
              <a:t>Heuristic Biases</a:t>
            </a:r>
          </a:p>
          <a:p>
            <a:pPr marL="457200" indent="-457200">
              <a:spcBef>
                <a:spcPct val="50000"/>
              </a:spcBef>
              <a:buFontTx/>
              <a:buAutoNum type="arabicPeriod"/>
            </a:pPr>
            <a:r>
              <a:rPr lang="en-US" sz="1200">
                <a:latin typeface="Times New Roman" pitchFamily="18" charset="0"/>
              </a:rPr>
              <a:t>Salience</a:t>
            </a:r>
          </a:p>
          <a:p>
            <a:pPr marL="457200" indent="-457200">
              <a:spcBef>
                <a:spcPct val="50000"/>
              </a:spcBef>
              <a:buFontTx/>
              <a:buAutoNum type="arabicPeriod"/>
            </a:pPr>
            <a:r>
              <a:rPr lang="en-US" sz="1200">
                <a:latin typeface="Times New Roman" pitchFamily="18" charset="0"/>
              </a:rPr>
              <a:t>Hallo Effect</a:t>
            </a:r>
          </a:p>
          <a:p>
            <a:pPr marL="457200" indent="-457200">
              <a:spcBef>
                <a:spcPct val="50000"/>
              </a:spcBef>
              <a:buFontTx/>
              <a:buAutoNum type="arabicPeriod"/>
            </a:pPr>
            <a:r>
              <a:rPr lang="en-US" sz="1200">
                <a:latin typeface="Times New Roman" pitchFamily="18" charset="0"/>
              </a:rPr>
              <a:t>Illusion of Truth</a:t>
            </a:r>
          </a:p>
          <a:p>
            <a:pPr marL="457200" indent="-457200">
              <a:spcBef>
                <a:spcPct val="50000"/>
              </a:spcBef>
              <a:buFontTx/>
              <a:buChar char="•"/>
            </a:pPr>
            <a:endParaRPr lang="en-US" sz="2400">
              <a:latin typeface="Times New Roman" pitchFamily="18" charset="0"/>
            </a:endParaRPr>
          </a:p>
        </p:txBody>
      </p:sp>
      <p:sp>
        <p:nvSpPr>
          <p:cNvPr id="26631" name="Text Box 5"/>
          <p:cNvSpPr txBox="1">
            <a:spLocks noChangeArrowheads="1"/>
          </p:cNvSpPr>
          <p:nvPr/>
        </p:nvSpPr>
        <p:spPr bwMode="auto">
          <a:xfrm>
            <a:off x="4191000" y="5257800"/>
            <a:ext cx="2895600" cy="1373188"/>
          </a:xfrm>
          <a:prstGeom prst="rect">
            <a:avLst/>
          </a:prstGeom>
          <a:noFill/>
          <a:ln w="9525">
            <a:noFill/>
            <a:miter lim="800000"/>
            <a:headEnd/>
            <a:tailEnd/>
          </a:ln>
        </p:spPr>
        <p:txBody>
          <a:bodyPr>
            <a:spAutoFit/>
          </a:bodyPr>
          <a:lstStyle/>
          <a:p>
            <a:pPr marL="457200" indent="-457200">
              <a:spcBef>
                <a:spcPct val="50000"/>
              </a:spcBef>
            </a:pPr>
            <a:r>
              <a:rPr lang="en-US" sz="1200">
                <a:latin typeface="Times New Roman" pitchFamily="18" charset="0"/>
              </a:rPr>
              <a:t>-----------------------------------------------------</a:t>
            </a:r>
          </a:p>
          <a:p>
            <a:pPr marL="457200" indent="-457200">
              <a:spcBef>
                <a:spcPct val="50000"/>
              </a:spcBef>
              <a:buFontTx/>
              <a:buAutoNum type="arabicPeriod" startAt="5"/>
            </a:pPr>
            <a:r>
              <a:rPr lang="en-US" sz="1200">
                <a:latin typeface="Times New Roman" pitchFamily="18" charset="0"/>
              </a:rPr>
              <a:t>Mental Accounting</a:t>
            </a:r>
          </a:p>
          <a:p>
            <a:pPr marL="457200" indent="-457200">
              <a:spcBef>
                <a:spcPct val="50000"/>
              </a:spcBef>
              <a:buFontTx/>
              <a:buAutoNum type="arabicPeriod" startAt="5"/>
            </a:pPr>
            <a:r>
              <a:rPr lang="en-US" sz="1200">
                <a:latin typeface="Times New Roman" pitchFamily="18" charset="0"/>
              </a:rPr>
              <a:t>Representativeness</a:t>
            </a:r>
          </a:p>
          <a:p>
            <a:pPr marL="457200" indent="-457200">
              <a:spcBef>
                <a:spcPct val="50000"/>
              </a:spcBef>
              <a:buFontTx/>
              <a:buAutoNum type="arabicPeriod" startAt="5"/>
            </a:pPr>
            <a:r>
              <a:rPr lang="en-US" sz="1200">
                <a:latin typeface="Times New Roman" pitchFamily="18" charset="0"/>
              </a:rPr>
              <a:t>Anchoring</a:t>
            </a:r>
          </a:p>
          <a:p>
            <a:pPr marL="457200" indent="-457200">
              <a:spcBef>
                <a:spcPct val="50000"/>
              </a:spcBef>
              <a:buFontTx/>
              <a:buAutoNum type="arabicPeriod"/>
            </a:pPr>
            <a:endParaRPr lang="en-US" sz="1200">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hangingPunct="1">
              <a:defRPr/>
            </a:pPr>
            <a:r>
              <a:rPr lang="fa-IR" dirty="0" smtClean="0">
                <a:cs typeface="B Nazanin" pitchFamily="2" charset="-78"/>
              </a:rPr>
              <a:t>پارادا</a:t>
            </a:r>
            <a:r>
              <a:rPr lang="ar-SA" dirty="0" smtClean="0">
                <a:cs typeface="B Nazanin" pitchFamily="2" charset="-78"/>
              </a:rPr>
              <a:t>ي</a:t>
            </a:r>
            <a:r>
              <a:rPr lang="fa-IR" dirty="0" smtClean="0">
                <a:cs typeface="B Nazanin" pitchFamily="2" charset="-78"/>
              </a:rPr>
              <a:t>م‌ها</a:t>
            </a:r>
            <a:r>
              <a:rPr lang="ar-SA" dirty="0" smtClean="0">
                <a:cs typeface="B Nazanin" pitchFamily="2" charset="-78"/>
              </a:rPr>
              <a:t>ي</a:t>
            </a:r>
            <a:r>
              <a:rPr lang="fa-IR" dirty="0" smtClean="0">
                <a:cs typeface="B Nazanin" pitchFamily="2" charset="-78"/>
              </a:rPr>
              <a:t> کلاسیک</a:t>
            </a:r>
            <a:endParaRPr lang="en-US" dirty="0" smtClean="0">
              <a:cs typeface="B Nazanin" pitchFamily="2" charset="-78"/>
            </a:endParaRPr>
          </a:p>
        </p:txBody>
      </p:sp>
      <p:sp>
        <p:nvSpPr>
          <p:cNvPr id="8195" name="Rectangle 3"/>
          <p:cNvSpPr>
            <a:spLocks noGrp="1" noChangeArrowheads="1"/>
          </p:cNvSpPr>
          <p:nvPr>
            <p:ph type="body" sz="half" idx="1"/>
          </p:nvPr>
        </p:nvSpPr>
        <p:spPr>
          <a:xfrm>
            <a:off x="4572000" y="1600200"/>
            <a:ext cx="4267200" cy="4525963"/>
          </a:xfrm>
        </p:spPr>
        <p:txBody>
          <a:bodyPr/>
          <a:lstStyle/>
          <a:p>
            <a:pPr marL="609600" indent="-609600" algn="just" rtl="1" eaLnBrk="1" hangingPunct="1">
              <a:buFontTx/>
              <a:buAutoNum type="arabicPeriod"/>
              <a:defRPr/>
            </a:pPr>
            <a:r>
              <a:rPr lang="fa-IR" sz="2800" dirty="0" smtClean="0">
                <a:cs typeface="B Nazanin" pitchFamily="2" charset="-78"/>
              </a:rPr>
              <a:t>تصم</a:t>
            </a:r>
            <a:r>
              <a:rPr lang="ar-SA" sz="2800" dirty="0" smtClean="0">
                <a:cs typeface="B Nazanin" pitchFamily="2" charset="-78"/>
              </a:rPr>
              <a:t>ي</a:t>
            </a:r>
            <a:r>
              <a:rPr lang="fa-IR" sz="2800" dirty="0" smtClean="0">
                <a:cs typeface="B Nazanin" pitchFamily="2" charset="-78"/>
              </a:rPr>
              <a:t>م گ</a:t>
            </a:r>
            <a:r>
              <a:rPr lang="ar-SA" sz="2800" dirty="0" smtClean="0">
                <a:cs typeface="B Nazanin" pitchFamily="2" charset="-78"/>
              </a:rPr>
              <a:t>ي</a:t>
            </a:r>
            <a:r>
              <a:rPr lang="fa-IR" sz="2800" dirty="0" smtClean="0">
                <a:cs typeface="B Nazanin" pitchFamily="2" charset="-78"/>
              </a:rPr>
              <a:t>ر</a:t>
            </a:r>
            <a:r>
              <a:rPr lang="ar-SA" sz="2800" dirty="0" smtClean="0">
                <a:cs typeface="B Nazanin" pitchFamily="2" charset="-78"/>
              </a:rPr>
              <a:t>ي</a:t>
            </a:r>
            <a:r>
              <a:rPr lang="fa-IR" sz="2800" dirty="0" smtClean="0">
                <a:cs typeface="B Nazanin" pitchFamily="2" charset="-78"/>
              </a:rPr>
              <a:t> باز</a:t>
            </a:r>
            <a:r>
              <a:rPr lang="ar-SA" sz="2800" dirty="0" smtClean="0">
                <a:cs typeface="B Nazanin" pitchFamily="2" charset="-78"/>
              </a:rPr>
              <a:t>ي</a:t>
            </a:r>
            <a:r>
              <a:rPr lang="fa-IR" sz="2800" dirty="0" smtClean="0">
                <a:cs typeface="B Nazanin" pitchFamily="2" charset="-78"/>
              </a:rPr>
              <a:t>گران بازار عقلا</a:t>
            </a:r>
            <a:r>
              <a:rPr lang="ar-SA" sz="2800" dirty="0" smtClean="0">
                <a:cs typeface="B Nazanin" pitchFamily="2" charset="-78"/>
              </a:rPr>
              <a:t>يي</a:t>
            </a:r>
            <a:r>
              <a:rPr lang="fa-IR" sz="2800" dirty="0" smtClean="0">
                <a:cs typeface="B Nazanin" pitchFamily="2" charset="-78"/>
              </a:rPr>
              <a:t> است.</a:t>
            </a:r>
            <a:endParaRPr lang="en-US" sz="2800" dirty="0" smtClean="0">
              <a:cs typeface="B Nazanin" pitchFamily="2" charset="-78"/>
            </a:endParaRPr>
          </a:p>
          <a:p>
            <a:pPr marL="609600" indent="-609600" algn="just" rtl="1" eaLnBrk="1" hangingPunct="1">
              <a:buFontTx/>
              <a:buAutoNum type="arabicPeriod"/>
              <a:defRPr/>
            </a:pPr>
            <a:r>
              <a:rPr lang="fa-IR" sz="2800" dirty="0" smtClean="0">
                <a:cs typeface="B Nazanin" pitchFamily="2" charset="-78"/>
              </a:rPr>
              <a:t>بازیگران بازار مانند هم فکر می‌کنند.</a:t>
            </a:r>
          </a:p>
          <a:p>
            <a:pPr marL="609600" indent="-609600" algn="just" rtl="1" eaLnBrk="1" hangingPunct="1">
              <a:buFontTx/>
              <a:buAutoNum type="arabicPeriod"/>
              <a:defRPr/>
            </a:pPr>
            <a:r>
              <a:rPr lang="fa-IR" sz="2800" dirty="0" smtClean="0">
                <a:cs typeface="B Nazanin" pitchFamily="2" charset="-78"/>
              </a:rPr>
              <a:t>تصم</a:t>
            </a:r>
            <a:r>
              <a:rPr lang="ar-SA" sz="2800" dirty="0" smtClean="0">
                <a:cs typeface="B Nazanin" pitchFamily="2" charset="-78"/>
              </a:rPr>
              <a:t>ي</a:t>
            </a:r>
            <a:r>
              <a:rPr lang="fa-IR" sz="2800" dirty="0" smtClean="0">
                <a:cs typeface="B Nazanin" pitchFamily="2" charset="-78"/>
              </a:rPr>
              <a:t>م گ</a:t>
            </a:r>
            <a:r>
              <a:rPr lang="ar-SA" sz="2800" dirty="0" smtClean="0">
                <a:cs typeface="B Nazanin" pitchFamily="2" charset="-78"/>
              </a:rPr>
              <a:t>ي</a:t>
            </a:r>
            <a:r>
              <a:rPr lang="fa-IR" sz="2800" dirty="0" smtClean="0">
                <a:cs typeface="B Nazanin" pitchFamily="2" charset="-78"/>
              </a:rPr>
              <a:t>ر</a:t>
            </a:r>
            <a:r>
              <a:rPr lang="ar-SA" sz="2800" dirty="0" smtClean="0">
                <a:cs typeface="B Nazanin" pitchFamily="2" charset="-78"/>
              </a:rPr>
              <a:t>ي</a:t>
            </a:r>
            <a:r>
              <a:rPr lang="fa-IR" sz="2800" dirty="0" smtClean="0">
                <a:cs typeface="B Nazanin" pitchFamily="2" charset="-78"/>
              </a:rPr>
              <a:t> بر اساس ب</a:t>
            </a:r>
            <a:r>
              <a:rPr lang="ar-SA" sz="2800" dirty="0" smtClean="0">
                <a:cs typeface="B Nazanin" pitchFamily="2" charset="-78"/>
              </a:rPr>
              <a:t>ي</a:t>
            </a:r>
            <a:r>
              <a:rPr lang="fa-IR" sz="2800" dirty="0" smtClean="0">
                <a:cs typeface="B Nazanin" pitchFamily="2" charset="-78"/>
              </a:rPr>
              <a:t>ش</a:t>
            </a:r>
            <a:r>
              <a:rPr lang="ar-SA" sz="2800" dirty="0" smtClean="0">
                <a:cs typeface="B Nazanin" pitchFamily="2" charset="-78"/>
              </a:rPr>
              <a:t>ي</a:t>
            </a:r>
            <a:r>
              <a:rPr lang="fa-IR" sz="2800" dirty="0" smtClean="0">
                <a:cs typeface="B Nazanin" pitchFamily="2" charset="-78"/>
              </a:rPr>
              <a:t>نه ساز</a:t>
            </a:r>
            <a:r>
              <a:rPr lang="ar-SA" sz="2800" dirty="0" smtClean="0">
                <a:cs typeface="B Nazanin" pitchFamily="2" charset="-78"/>
              </a:rPr>
              <a:t>ي</a:t>
            </a:r>
            <a:r>
              <a:rPr lang="fa-IR" sz="2800" dirty="0" smtClean="0">
                <a:cs typeface="B Nazanin" pitchFamily="2" charset="-78"/>
              </a:rPr>
              <a:t> مطلوب</a:t>
            </a:r>
            <a:r>
              <a:rPr lang="ar-SA" sz="2800" dirty="0" smtClean="0">
                <a:cs typeface="B Nazanin" pitchFamily="2" charset="-78"/>
              </a:rPr>
              <a:t>ي</a:t>
            </a:r>
            <a:r>
              <a:rPr lang="fa-IR" sz="2800" dirty="0" smtClean="0">
                <a:cs typeface="B Nazanin" pitchFamily="2" charset="-78"/>
              </a:rPr>
              <a:t>ت(1) مورد انتظار است.</a:t>
            </a:r>
          </a:p>
          <a:p>
            <a:pPr marL="609600" indent="-609600" algn="just" rtl="1" eaLnBrk="1" hangingPunct="1">
              <a:buFontTx/>
              <a:buAutoNum type="arabicPeriod"/>
              <a:defRPr/>
            </a:pPr>
            <a:r>
              <a:rPr lang="fa-IR" sz="2800" dirty="0" smtClean="0">
                <a:cs typeface="B Nazanin" pitchFamily="2" charset="-78"/>
              </a:rPr>
              <a:t>افراد نسبت به آینده جهت دار نیستند.</a:t>
            </a:r>
            <a:endParaRPr lang="en-US" sz="2800" dirty="0" smtClean="0">
              <a:cs typeface="B Nazanin" pitchFamily="2" charset="-78"/>
            </a:endParaRPr>
          </a:p>
        </p:txBody>
      </p:sp>
      <p:pic>
        <p:nvPicPr>
          <p:cNvPr id="5127" name="Picture 6" descr="33a"/>
          <p:cNvPicPr>
            <a:picLocks noGrp="1" noChangeAspect="1" noChangeArrowheads="1"/>
          </p:cNvPicPr>
          <p:nvPr>
            <p:ph sz="half" idx="2"/>
          </p:nvPr>
        </p:nvPicPr>
        <p:blipFill>
          <a:blip r:embed="rId2" cstate="print"/>
          <a:srcRect/>
          <a:stretch>
            <a:fillRect/>
          </a:stretch>
        </p:blipFill>
        <p:spPr>
          <a:xfrm>
            <a:off x="1524000" y="2209800"/>
            <a:ext cx="2678113" cy="3048000"/>
          </a:xfrm>
          <a:noFill/>
        </p:spPr>
      </p:pic>
      <p:sp>
        <p:nvSpPr>
          <p:cNvPr id="5122" name="Slide Number Placeholder 5"/>
          <p:cNvSpPr>
            <a:spLocks noGrp="1"/>
          </p:cNvSpPr>
          <p:nvPr>
            <p:ph type="sldNum" sz="quarter" idx="11"/>
          </p:nvPr>
        </p:nvSpPr>
        <p:spPr>
          <a:noFill/>
        </p:spPr>
        <p:txBody>
          <a:bodyPr/>
          <a:lstStyle/>
          <a:p>
            <a:fld id="{B4160A48-6220-425F-BE85-DC626FB6F572}" type="slidenum">
              <a:rPr lang="ar-SA"/>
              <a:pPr/>
              <a:t>3</a:t>
            </a:fld>
            <a:endParaRPr lang="en-US"/>
          </a:p>
        </p:txBody>
      </p:sp>
      <p:sp>
        <p:nvSpPr>
          <p:cNvPr id="5123" name="Footer Placeholder 6"/>
          <p:cNvSpPr>
            <a:spLocks noGrp="1"/>
          </p:cNvSpPr>
          <p:nvPr>
            <p:ph type="ftr" sz="quarter" idx="12"/>
          </p:nvPr>
        </p:nvSpPr>
        <p:spPr>
          <a:noFill/>
        </p:spPr>
        <p:txBody>
          <a:bodyPr/>
          <a:lstStyle/>
          <a:p>
            <a:r>
              <a:rPr lang="ar-SA"/>
              <a:t>نگاهی به امور مالی رفتاری</a:t>
            </a:r>
            <a:endParaRPr lang="en-US"/>
          </a:p>
        </p:txBody>
      </p:sp>
      <p:sp>
        <p:nvSpPr>
          <p:cNvPr id="8196" name="Text Box 4"/>
          <p:cNvSpPr txBox="1">
            <a:spLocks noChangeArrowheads="1"/>
          </p:cNvSpPr>
          <p:nvPr/>
        </p:nvSpPr>
        <p:spPr bwMode="auto">
          <a:xfrm>
            <a:off x="685800" y="5761038"/>
            <a:ext cx="3429000" cy="1096962"/>
          </a:xfrm>
          <a:prstGeom prst="rect">
            <a:avLst/>
          </a:prstGeom>
          <a:noFill/>
          <a:ln w="9525">
            <a:noFill/>
            <a:miter lim="800000"/>
            <a:headEnd/>
            <a:tailEnd/>
          </a:ln>
        </p:spPr>
        <p:txBody>
          <a:bodyPr>
            <a:spAutoFit/>
          </a:bodyPr>
          <a:lstStyle/>
          <a:p>
            <a:pPr marL="457200" indent="-457200">
              <a:spcBef>
                <a:spcPct val="50000"/>
              </a:spcBef>
            </a:pPr>
            <a:r>
              <a:rPr lang="en-US" sz="1200">
                <a:latin typeface="Times New Roman" pitchFamily="18" charset="0"/>
              </a:rPr>
              <a:t>------------------------------------------------------</a:t>
            </a:r>
          </a:p>
          <a:p>
            <a:pPr marL="457200" indent="-457200">
              <a:spcBef>
                <a:spcPct val="50000"/>
              </a:spcBef>
              <a:buFontTx/>
              <a:buAutoNum type="arabicPeriod"/>
            </a:pPr>
            <a:r>
              <a:rPr lang="en-US" sz="1200">
                <a:latin typeface="Times New Roman" pitchFamily="18" charset="0"/>
              </a:rPr>
              <a:t>Utility Maximization</a:t>
            </a:r>
          </a:p>
          <a:p>
            <a:pPr marL="457200" indent="-457200">
              <a:spcBef>
                <a:spcPct val="50000"/>
              </a:spcBef>
            </a:pPr>
            <a:endParaRPr lang="en-US" sz="240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Effect transition="in" filter="box(in)">
                                      <p:cBhvr>
                                        <p:cTn id="7" dur="500"/>
                                        <p:tgtEl>
                                          <p:spTgt spid="8196">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8196">
                                            <p:txEl>
                                              <p:pRg st="1" end="1"/>
                                            </p:txEl>
                                          </p:spTgt>
                                        </p:tgtEl>
                                        <p:attrNameLst>
                                          <p:attrName>style.visibility</p:attrName>
                                        </p:attrNameLst>
                                      </p:cBhvr>
                                      <p:to>
                                        <p:strVal val="visible"/>
                                      </p:to>
                                    </p:set>
                                    <p:animEffect transition="in" filter="box(in)">
                                      <p:cBhvr>
                                        <p:cTn id="10" dur="500"/>
                                        <p:tgtEl>
                                          <p:spTgt spid="819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rtl="1" eaLnBrk="1" hangingPunct="1">
              <a:defRPr/>
            </a:pPr>
            <a:r>
              <a:rPr lang="fa-IR" sz="3200" dirty="0" smtClean="0">
                <a:cs typeface="B Nazanin" pitchFamily="2" charset="-78"/>
              </a:rPr>
              <a:t>خطاها</a:t>
            </a:r>
            <a:r>
              <a:rPr lang="ar-SA" sz="3200" dirty="0" smtClean="0">
                <a:cs typeface="B Nazanin" pitchFamily="2" charset="-78"/>
              </a:rPr>
              <a:t>ي</a:t>
            </a:r>
            <a:r>
              <a:rPr lang="fa-IR" sz="3200" dirty="0" smtClean="0">
                <a:cs typeface="B Nazanin" pitchFamily="2" charset="-78"/>
              </a:rPr>
              <a:t> روانشناخت</a:t>
            </a:r>
            <a:r>
              <a:rPr lang="ar-SA" sz="3200" dirty="0" smtClean="0">
                <a:cs typeface="B Nazanin" pitchFamily="2" charset="-78"/>
              </a:rPr>
              <a:t>ي</a:t>
            </a:r>
            <a:r>
              <a:rPr lang="fa-IR" sz="3200" dirty="0" smtClean="0">
                <a:cs typeface="B Nazanin" pitchFamily="2" charset="-78"/>
              </a:rPr>
              <a:t> و امور مالی رفتار</a:t>
            </a:r>
            <a:r>
              <a:rPr lang="ar-SA" sz="3200" dirty="0" smtClean="0">
                <a:cs typeface="B Nazanin" pitchFamily="2" charset="-78"/>
              </a:rPr>
              <a:t>ي</a:t>
            </a:r>
            <a:r>
              <a:rPr lang="en-US" sz="3200" dirty="0" smtClean="0">
                <a:cs typeface="B Nazanin" pitchFamily="2" charset="-78"/>
              </a:rPr>
              <a:t/>
            </a:r>
            <a:br>
              <a:rPr lang="en-US" sz="3200" dirty="0" smtClean="0">
                <a:cs typeface="B Nazanin" pitchFamily="2" charset="-78"/>
              </a:rPr>
            </a:br>
            <a:r>
              <a:rPr lang="fa-IR" sz="4000" dirty="0" smtClean="0">
                <a:cs typeface="B Nazanin" pitchFamily="2" charset="-78"/>
              </a:rPr>
              <a:t>خود فر</a:t>
            </a:r>
            <a:r>
              <a:rPr lang="ar-SA" sz="4000" dirty="0" smtClean="0">
                <a:cs typeface="B Nazanin" pitchFamily="2" charset="-78"/>
              </a:rPr>
              <a:t>ي</a:t>
            </a:r>
            <a:r>
              <a:rPr lang="fa-IR" sz="4000" dirty="0" smtClean="0">
                <a:cs typeface="B Nazanin" pitchFamily="2" charset="-78"/>
              </a:rPr>
              <a:t>ب</a:t>
            </a:r>
            <a:r>
              <a:rPr lang="ar-SA" sz="4000" dirty="0" smtClean="0">
                <a:cs typeface="B Nazanin" pitchFamily="2" charset="-78"/>
              </a:rPr>
              <a:t>ي</a:t>
            </a:r>
            <a:r>
              <a:rPr lang="fa-IR" sz="4000" dirty="0" smtClean="0">
                <a:cs typeface="B Nazanin" pitchFamily="2" charset="-78"/>
              </a:rPr>
              <a:t>(1)</a:t>
            </a:r>
            <a:endParaRPr lang="en-US" sz="4000" dirty="0" smtClean="0">
              <a:cs typeface="B Nazanin" pitchFamily="2" charset="-78"/>
            </a:endParaRPr>
          </a:p>
        </p:txBody>
      </p:sp>
      <p:sp>
        <p:nvSpPr>
          <p:cNvPr id="12291" name="Rectangle 3"/>
          <p:cNvSpPr>
            <a:spLocks noGrp="1" noChangeArrowheads="1"/>
          </p:cNvSpPr>
          <p:nvPr>
            <p:ph idx="1"/>
          </p:nvPr>
        </p:nvSpPr>
        <p:spPr/>
        <p:txBody>
          <a:bodyPr/>
          <a:lstStyle/>
          <a:p>
            <a:pPr algn="r" rtl="1" eaLnBrk="1" hangingPunct="1">
              <a:defRPr/>
            </a:pPr>
            <a:r>
              <a:rPr lang="fa-IR" dirty="0" smtClean="0">
                <a:cs typeface="B Nazanin" pitchFamily="2" charset="-78"/>
              </a:rPr>
              <a:t>اعتماد ب</a:t>
            </a:r>
            <a:r>
              <a:rPr lang="ar-SA" dirty="0" smtClean="0">
                <a:cs typeface="B Nazanin" pitchFamily="2" charset="-78"/>
              </a:rPr>
              <a:t>ي</a:t>
            </a:r>
            <a:r>
              <a:rPr lang="fa-IR" dirty="0" smtClean="0">
                <a:cs typeface="B Nazanin" pitchFamily="2" charset="-78"/>
              </a:rPr>
              <a:t>ش از حد(2)؛</a:t>
            </a:r>
          </a:p>
          <a:p>
            <a:pPr algn="r" rtl="1" eaLnBrk="1" hangingPunct="1">
              <a:defRPr/>
            </a:pPr>
            <a:r>
              <a:rPr lang="fa-IR" dirty="0" smtClean="0">
                <a:cs typeface="B Nazanin" pitchFamily="2" charset="-78"/>
              </a:rPr>
              <a:t>خود اسناد</a:t>
            </a:r>
            <a:r>
              <a:rPr lang="ar-SA" dirty="0" smtClean="0">
                <a:cs typeface="B Nazanin" pitchFamily="2" charset="-78"/>
              </a:rPr>
              <a:t>ي</a:t>
            </a:r>
            <a:r>
              <a:rPr lang="fa-IR" dirty="0" smtClean="0">
                <a:cs typeface="B Nazanin" pitchFamily="2" charset="-78"/>
              </a:rPr>
              <a:t> انحراف</a:t>
            </a:r>
            <a:r>
              <a:rPr lang="ar-SA" dirty="0" smtClean="0">
                <a:cs typeface="B Nazanin" pitchFamily="2" charset="-78"/>
              </a:rPr>
              <a:t>ي</a:t>
            </a:r>
            <a:r>
              <a:rPr lang="fa-IR" dirty="0" smtClean="0">
                <a:cs typeface="B Nazanin" pitchFamily="2" charset="-78"/>
              </a:rPr>
              <a:t>(3)؛</a:t>
            </a:r>
          </a:p>
          <a:p>
            <a:pPr algn="r" rtl="1" eaLnBrk="1" hangingPunct="1">
              <a:defRPr/>
            </a:pPr>
            <a:r>
              <a:rPr lang="fa-IR" dirty="0" smtClean="0">
                <a:cs typeface="B Nazanin" pitchFamily="2" charset="-78"/>
              </a:rPr>
              <a:t>فروش سهام در سود؛</a:t>
            </a:r>
          </a:p>
          <a:p>
            <a:pPr algn="r" rtl="1" eaLnBrk="1" hangingPunct="1">
              <a:defRPr/>
            </a:pPr>
            <a:r>
              <a:rPr lang="fa-IR" dirty="0" smtClean="0">
                <a:cs typeface="B Nazanin" pitchFamily="2" charset="-78"/>
              </a:rPr>
              <a:t>نگهدار</a:t>
            </a:r>
            <a:r>
              <a:rPr lang="ar-SA" dirty="0" smtClean="0">
                <a:cs typeface="B Nazanin" pitchFamily="2" charset="-78"/>
              </a:rPr>
              <a:t>ي</a:t>
            </a:r>
            <a:r>
              <a:rPr lang="fa-IR" dirty="0" smtClean="0">
                <a:cs typeface="B Nazanin" pitchFamily="2" charset="-78"/>
              </a:rPr>
              <a:t> سهام در ضرر.</a:t>
            </a:r>
            <a:endParaRPr lang="en-US" dirty="0" smtClean="0">
              <a:cs typeface="B Nazanin" pitchFamily="2" charset="-78"/>
            </a:endParaRPr>
          </a:p>
        </p:txBody>
      </p:sp>
      <p:sp>
        <p:nvSpPr>
          <p:cNvPr id="27651" name="Footer Placeholder 5"/>
          <p:cNvSpPr>
            <a:spLocks noGrp="1"/>
          </p:cNvSpPr>
          <p:nvPr>
            <p:ph type="ftr" sz="quarter" idx="11"/>
          </p:nvPr>
        </p:nvSpPr>
        <p:spPr>
          <a:noFill/>
        </p:spPr>
        <p:txBody>
          <a:bodyPr/>
          <a:lstStyle/>
          <a:p>
            <a:r>
              <a:rPr lang="ar-SA"/>
              <a:t>نگاهی به امور مالی رفتاری</a:t>
            </a:r>
            <a:endParaRPr lang="en-US"/>
          </a:p>
        </p:txBody>
      </p:sp>
      <p:sp>
        <p:nvSpPr>
          <p:cNvPr id="27650" name="Slide Number Placeholder 4"/>
          <p:cNvSpPr>
            <a:spLocks noGrp="1"/>
          </p:cNvSpPr>
          <p:nvPr>
            <p:ph type="sldNum" sz="quarter" idx="12"/>
          </p:nvPr>
        </p:nvSpPr>
        <p:spPr>
          <a:noFill/>
        </p:spPr>
        <p:txBody>
          <a:bodyPr/>
          <a:lstStyle/>
          <a:p>
            <a:fld id="{C394D45A-97C0-42B3-834D-11D289F7B5DE}" type="slidenum">
              <a:rPr lang="ar-SA"/>
              <a:pPr/>
              <a:t>30</a:t>
            </a:fld>
            <a:endParaRPr lang="en-US"/>
          </a:p>
        </p:txBody>
      </p:sp>
      <p:sp>
        <p:nvSpPr>
          <p:cNvPr id="27654" name="Text Box 4"/>
          <p:cNvSpPr txBox="1">
            <a:spLocks noChangeArrowheads="1"/>
          </p:cNvSpPr>
          <p:nvPr/>
        </p:nvSpPr>
        <p:spPr bwMode="auto">
          <a:xfrm>
            <a:off x="609600" y="5257800"/>
            <a:ext cx="3429000" cy="1373188"/>
          </a:xfrm>
          <a:prstGeom prst="rect">
            <a:avLst/>
          </a:prstGeom>
          <a:noFill/>
          <a:ln w="9525">
            <a:noFill/>
            <a:miter lim="800000"/>
            <a:headEnd/>
            <a:tailEnd/>
          </a:ln>
        </p:spPr>
        <p:txBody>
          <a:bodyPr>
            <a:spAutoFit/>
          </a:bodyPr>
          <a:lstStyle/>
          <a:p>
            <a:pPr marL="457200" indent="-457200">
              <a:spcBef>
                <a:spcPct val="50000"/>
              </a:spcBef>
            </a:pPr>
            <a:r>
              <a:rPr lang="en-US" sz="1200">
                <a:latin typeface="Times New Roman" pitchFamily="18" charset="0"/>
              </a:rPr>
              <a:t>------------------------------------------------------</a:t>
            </a:r>
            <a:endParaRPr lang="fa-IR" sz="1200">
              <a:latin typeface="Times New Roman" pitchFamily="18" charset="0"/>
            </a:endParaRPr>
          </a:p>
          <a:p>
            <a:pPr marL="457200" indent="-457200">
              <a:spcBef>
                <a:spcPct val="50000"/>
              </a:spcBef>
              <a:buFontTx/>
              <a:buAutoNum type="arabicPeriod"/>
            </a:pPr>
            <a:r>
              <a:rPr lang="en-US" sz="1200">
                <a:latin typeface="Times New Roman" pitchFamily="18" charset="0"/>
              </a:rPr>
              <a:t>Self-Deception</a:t>
            </a:r>
          </a:p>
          <a:p>
            <a:pPr marL="457200" indent="-457200">
              <a:spcBef>
                <a:spcPct val="50000"/>
              </a:spcBef>
              <a:buFontTx/>
              <a:buAutoNum type="arabicPeriod"/>
            </a:pPr>
            <a:r>
              <a:rPr lang="en-US" sz="1200">
                <a:latin typeface="Times New Roman" pitchFamily="18" charset="0"/>
              </a:rPr>
              <a:t>Over-Confidence</a:t>
            </a:r>
          </a:p>
          <a:p>
            <a:pPr marL="457200" indent="-457200">
              <a:spcBef>
                <a:spcPct val="50000"/>
              </a:spcBef>
              <a:buFontTx/>
              <a:buAutoNum type="arabicPeriod"/>
            </a:pPr>
            <a:r>
              <a:rPr lang="en-US" sz="1200">
                <a:latin typeface="Times New Roman" pitchFamily="18" charset="0"/>
              </a:rPr>
              <a:t>Biased Self-Attribution</a:t>
            </a:r>
          </a:p>
          <a:p>
            <a:pPr marL="457200" indent="-457200">
              <a:spcBef>
                <a:spcPct val="50000"/>
              </a:spcBef>
              <a:buFontTx/>
              <a:buAutoNum type="arabicPeriod"/>
            </a:pPr>
            <a:endParaRPr lang="en-US" sz="1200">
              <a:latin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rtl="1" eaLnBrk="1" hangingPunct="1">
              <a:defRPr/>
            </a:pPr>
            <a:r>
              <a:rPr lang="fa-IR" sz="4000" dirty="0" smtClean="0">
                <a:cs typeface="B Nazanin" pitchFamily="2" charset="-78"/>
              </a:rPr>
              <a:t>خود فریبی</a:t>
            </a:r>
            <a:br>
              <a:rPr lang="fa-IR" sz="4000" dirty="0" smtClean="0">
                <a:cs typeface="B Nazanin" pitchFamily="2" charset="-78"/>
              </a:rPr>
            </a:br>
            <a:r>
              <a:rPr lang="fa-IR" sz="4000" dirty="0" smtClean="0">
                <a:cs typeface="B Nazanin" pitchFamily="2" charset="-78"/>
              </a:rPr>
              <a:t>اعتماد بیش از حد</a:t>
            </a:r>
            <a:endParaRPr lang="en-US" sz="4000" dirty="0" smtClean="0">
              <a:cs typeface="B Nazanin" pitchFamily="2" charset="-78"/>
            </a:endParaRPr>
          </a:p>
        </p:txBody>
      </p:sp>
      <p:sp>
        <p:nvSpPr>
          <p:cNvPr id="13315" name="Rectangle 3"/>
          <p:cNvSpPr>
            <a:spLocks noGrp="1" noChangeArrowheads="1"/>
          </p:cNvSpPr>
          <p:nvPr>
            <p:ph idx="1"/>
          </p:nvPr>
        </p:nvSpPr>
        <p:spPr>
          <a:xfrm>
            <a:off x="457200" y="1600200"/>
            <a:ext cx="8229600" cy="3810000"/>
          </a:xfrm>
        </p:spPr>
        <p:txBody>
          <a:bodyPr/>
          <a:lstStyle/>
          <a:p>
            <a:pPr algn="ctr" rtl="1" eaLnBrk="1" hangingPunct="1">
              <a:lnSpc>
                <a:spcPct val="90000"/>
              </a:lnSpc>
              <a:buFont typeface="Wingdings" pitchFamily="2" charset="2"/>
              <a:buNone/>
              <a:defRPr/>
            </a:pPr>
            <a:r>
              <a:rPr lang="fa-IR" sz="2800" dirty="0" smtClean="0">
                <a:cs typeface="B Nazanin" pitchFamily="2" charset="-78"/>
              </a:rPr>
              <a:t>“اعتماد بیش  از حد اکتسابی است”</a:t>
            </a:r>
          </a:p>
          <a:p>
            <a:pPr algn="r" rtl="1" eaLnBrk="1" hangingPunct="1">
              <a:lnSpc>
                <a:spcPct val="90000"/>
              </a:lnSpc>
              <a:defRPr/>
            </a:pPr>
            <a:r>
              <a:rPr lang="fa-IR" sz="2800" dirty="0" smtClean="0">
                <a:cs typeface="B Nazanin" pitchFamily="2" charset="-78"/>
              </a:rPr>
              <a:t>توهم دانش(1)</a:t>
            </a:r>
          </a:p>
          <a:p>
            <a:pPr algn="r" rtl="1" eaLnBrk="1" hangingPunct="1">
              <a:lnSpc>
                <a:spcPct val="90000"/>
              </a:lnSpc>
              <a:defRPr/>
            </a:pPr>
            <a:r>
              <a:rPr lang="fa-IR" sz="2800" dirty="0" smtClean="0">
                <a:cs typeface="B Nazanin" pitchFamily="2" charset="-78"/>
              </a:rPr>
              <a:t>توهم کنترل (2)</a:t>
            </a:r>
            <a:endParaRPr lang="en-US" sz="2800" dirty="0" smtClean="0">
              <a:cs typeface="B Nazanin" pitchFamily="2" charset="-78"/>
            </a:endParaRPr>
          </a:p>
          <a:p>
            <a:pPr algn="ctr" rtl="1" eaLnBrk="1" hangingPunct="1">
              <a:lnSpc>
                <a:spcPct val="90000"/>
              </a:lnSpc>
              <a:buFont typeface="Wingdings" pitchFamily="2" charset="2"/>
              <a:buNone/>
              <a:defRPr/>
            </a:pPr>
            <a:r>
              <a:rPr lang="fa-IR" sz="2800" dirty="0" smtClean="0">
                <a:cs typeface="B Nazanin" pitchFamily="2" charset="-78"/>
              </a:rPr>
              <a:t>(افراد روی سکه پرتاب نشده بیشتر شرط می بندند.)</a:t>
            </a:r>
          </a:p>
          <a:p>
            <a:pPr lvl="2" algn="r" rtl="1" eaLnBrk="1" hangingPunct="1">
              <a:lnSpc>
                <a:spcPct val="90000"/>
              </a:lnSpc>
              <a:defRPr/>
            </a:pPr>
            <a:r>
              <a:rPr lang="fa-IR" sz="2000" dirty="0" smtClean="0">
                <a:cs typeface="B Nazanin" pitchFamily="2" charset="-78"/>
              </a:rPr>
              <a:t>انتخاب داشتن</a:t>
            </a:r>
          </a:p>
          <a:p>
            <a:pPr lvl="2" algn="r" rtl="1" eaLnBrk="1" hangingPunct="1">
              <a:lnSpc>
                <a:spcPct val="90000"/>
              </a:lnSpc>
              <a:defRPr/>
            </a:pPr>
            <a:r>
              <a:rPr lang="fa-IR" sz="2000" dirty="0" smtClean="0">
                <a:cs typeface="B Nazanin" pitchFamily="2" charset="-78"/>
              </a:rPr>
              <a:t>نتایج </a:t>
            </a:r>
          </a:p>
          <a:p>
            <a:pPr lvl="2" algn="r" rtl="1" eaLnBrk="1" hangingPunct="1">
              <a:lnSpc>
                <a:spcPct val="90000"/>
              </a:lnSpc>
              <a:defRPr/>
            </a:pPr>
            <a:r>
              <a:rPr lang="fa-IR" sz="2000" dirty="0" smtClean="0">
                <a:cs typeface="B Nazanin" pitchFamily="2" charset="-78"/>
              </a:rPr>
              <a:t>آشنایی با فعالیت</a:t>
            </a:r>
          </a:p>
          <a:p>
            <a:pPr lvl="2" algn="r" rtl="1" eaLnBrk="1" hangingPunct="1">
              <a:lnSpc>
                <a:spcPct val="90000"/>
              </a:lnSpc>
              <a:defRPr/>
            </a:pPr>
            <a:r>
              <a:rPr lang="fa-IR" sz="2000" dirty="0" smtClean="0">
                <a:cs typeface="B Nazanin" pitchFamily="2" charset="-78"/>
              </a:rPr>
              <a:t>اطلاعات</a:t>
            </a:r>
          </a:p>
          <a:p>
            <a:pPr lvl="2" algn="r" rtl="1" eaLnBrk="1" hangingPunct="1">
              <a:lnSpc>
                <a:spcPct val="90000"/>
              </a:lnSpc>
              <a:defRPr/>
            </a:pPr>
            <a:r>
              <a:rPr lang="fa-IR" sz="2000" dirty="0" smtClean="0">
                <a:cs typeface="B Nazanin" pitchFamily="2" charset="-78"/>
              </a:rPr>
              <a:t>درگیری در فعالیت</a:t>
            </a:r>
            <a:endParaRPr lang="en-US" sz="2000" dirty="0" smtClean="0">
              <a:cs typeface="B Nazanin" pitchFamily="2" charset="-78"/>
            </a:endParaRPr>
          </a:p>
        </p:txBody>
      </p:sp>
      <p:sp>
        <p:nvSpPr>
          <p:cNvPr id="28675" name="Footer Placeholder 5"/>
          <p:cNvSpPr>
            <a:spLocks noGrp="1"/>
          </p:cNvSpPr>
          <p:nvPr>
            <p:ph type="ftr" sz="quarter" idx="11"/>
          </p:nvPr>
        </p:nvSpPr>
        <p:spPr>
          <a:noFill/>
        </p:spPr>
        <p:txBody>
          <a:bodyPr/>
          <a:lstStyle/>
          <a:p>
            <a:r>
              <a:rPr lang="ar-SA"/>
              <a:t>نگاهی به امور مالی رفتاری</a:t>
            </a:r>
            <a:endParaRPr lang="en-US"/>
          </a:p>
        </p:txBody>
      </p:sp>
      <p:sp>
        <p:nvSpPr>
          <p:cNvPr id="28674" name="Slide Number Placeholder 4"/>
          <p:cNvSpPr>
            <a:spLocks noGrp="1"/>
          </p:cNvSpPr>
          <p:nvPr>
            <p:ph type="sldNum" sz="quarter" idx="12"/>
          </p:nvPr>
        </p:nvSpPr>
        <p:spPr>
          <a:noFill/>
        </p:spPr>
        <p:txBody>
          <a:bodyPr/>
          <a:lstStyle/>
          <a:p>
            <a:fld id="{5A15A0D9-DA9B-4179-9AFC-7647EB9BAD20}" type="slidenum">
              <a:rPr lang="ar-SA"/>
              <a:pPr/>
              <a:t>31</a:t>
            </a:fld>
            <a:endParaRPr lang="en-US"/>
          </a:p>
        </p:txBody>
      </p:sp>
      <p:sp>
        <p:nvSpPr>
          <p:cNvPr id="28678" name="Text Box 4"/>
          <p:cNvSpPr txBox="1">
            <a:spLocks noChangeArrowheads="1"/>
          </p:cNvSpPr>
          <p:nvPr/>
        </p:nvSpPr>
        <p:spPr bwMode="auto">
          <a:xfrm>
            <a:off x="609600" y="5334000"/>
            <a:ext cx="3429000" cy="1098550"/>
          </a:xfrm>
          <a:prstGeom prst="rect">
            <a:avLst/>
          </a:prstGeom>
          <a:noFill/>
          <a:ln w="9525">
            <a:noFill/>
            <a:miter lim="800000"/>
            <a:headEnd/>
            <a:tailEnd/>
          </a:ln>
        </p:spPr>
        <p:txBody>
          <a:bodyPr>
            <a:spAutoFit/>
          </a:bodyPr>
          <a:lstStyle/>
          <a:p>
            <a:pPr marL="457200" indent="-457200">
              <a:spcBef>
                <a:spcPct val="50000"/>
              </a:spcBef>
            </a:pPr>
            <a:r>
              <a:rPr lang="en-US" sz="1200">
                <a:latin typeface="Times New Roman" pitchFamily="18" charset="0"/>
              </a:rPr>
              <a:t>------------------------------------------------------</a:t>
            </a:r>
            <a:endParaRPr lang="fa-IR" sz="1200">
              <a:latin typeface="Times New Roman" pitchFamily="18" charset="0"/>
            </a:endParaRPr>
          </a:p>
          <a:p>
            <a:pPr marL="457200" indent="-457200">
              <a:spcBef>
                <a:spcPct val="50000"/>
              </a:spcBef>
              <a:buFontTx/>
              <a:buAutoNum type="arabicPeriod"/>
            </a:pPr>
            <a:r>
              <a:rPr lang="en-US" sz="1200">
                <a:latin typeface="Times New Roman" pitchFamily="18" charset="0"/>
              </a:rPr>
              <a:t>Illusion of Knowledge</a:t>
            </a:r>
          </a:p>
          <a:p>
            <a:pPr marL="457200" indent="-457200">
              <a:spcBef>
                <a:spcPct val="50000"/>
              </a:spcBef>
              <a:buFontTx/>
              <a:buAutoNum type="arabicPeriod"/>
            </a:pPr>
            <a:r>
              <a:rPr lang="en-US" sz="1200">
                <a:latin typeface="Times New Roman" pitchFamily="18" charset="0"/>
              </a:rPr>
              <a:t>Illusion of Control</a:t>
            </a:r>
          </a:p>
          <a:p>
            <a:pPr marL="457200" indent="-457200">
              <a:spcBef>
                <a:spcPct val="50000"/>
              </a:spcBef>
              <a:buFontTx/>
              <a:buAutoNum type="arabicPeriod"/>
            </a:pPr>
            <a:endParaRPr lang="en-US" sz="1200">
              <a:latin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rtl="1" eaLnBrk="1" hangingPunct="1">
              <a:defRPr/>
            </a:pPr>
            <a:r>
              <a:rPr lang="fa-IR" dirty="0" smtClean="0">
                <a:cs typeface="B Nazanin" pitchFamily="2" charset="-78"/>
              </a:rPr>
              <a:t>اعتماد بیش از حد و ریسک</a:t>
            </a:r>
            <a:endParaRPr lang="en-US" dirty="0" smtClean="0">
              <a:cs typeface="B Nazanin" pitchFamily="2" charset="-78"/>
            </a:endParaRPr>
          </a:p>
        </p:txBody>
      </p:sp>
      <p:sp>
        <p:nvSpPr>
          <p:cNvPr id="17411" name="Rectangle 3"/>
          <p:cNvSpPr>
            <a:spLocks noGrp="1" noChangeArrowheads="1"/>
          </p:cNvSpPr>
          <p:nvPr>
            <p:ph idx="1"/>
          </p:nvPr>
        </p:nvSpPr>
        <p:spPr>
          <a:xfrm>
            <a:off x="457200" y="1600200"/>
            <a:ext cx="8229600" cy="2513013"/>
          </a:xfrm>
        </p:spPr>
        <p:txBody>
          <a:bodyPr/>
          <a:lstStyle/>
          <a:p>
            <a:pPr marL="609600" indent="-609600" algn="r" rtl="1" eaLnBrk="1" hangingPunct="1">
              <a:defRPr/>
            </a:pPr>
            <a:r>
              <a:rPr lang="fa-IR" dirty="0" smtClean="0">
                <a:cs typeface="B Nazanin" pitchFamily="2" charset="-78"/>
              </a:rPr>
              <a:t>اعتماد بیش از حد به دو دلیل باعث افزایش ریسک می‌شود:</a:t>
            </a:r>
          </a:p>
          <a:p>
            <a:pPr marL="1371600" lvl="2" indent="-457200" algn="r" rtl="1" eaLnBrk="1" hangingPunct="1">
              <a:buFontTx/>
              <a:buAutoNum type="arabicPeriod"/>
              <a:defRPr/>
            </a:pPr>
            <a:r>
              <a:rPr lang="fa-IR" dirty="0" smtClean="0">
                <a:cs typeface="B Nazanin" pitchFamily="2" charset="-78"/>
              </a:rPr>
              <a:t>نگهداری سهام کوچک و پر ریسک</a:t>
            </a:r>
          </a:p>
          <a:p>
            <a:pPr marL="1371600" lvl="2" indent="-457200" algn="r" rtl="1" eaLnBrk="1" hangingPunct="1">
              <a:buFontTx/>
              <a:buAutoNum type="arabicPeriod"/>
              <a:defRPr/>
            </a:pPr>
            <a:r>
              <a:rPr lang="fa-IR" dirty="0" smtClean="0">
                <a:cs typeface="B Nazanin" pitchFamily="2" charset="-78"/>
              </a:rPr>
              <a:t>عدم متنوع سازی مناسب(1).</a:t>
            </a:r>
            <a:endParaRPr lang="en-US" dirty="0" smtClean="0">
              <a:cs typeface="B Nazanin" pitchFamily="2" charset="-78"/>
            </a:endParaRPr>
          </a:p>
        </p:txBody>
      </p:sp>
      <p:sp>
        <p:nvSpPr>
          <p:cNvPr id="29699" name="Footer Placeholder 5"/>
          <p:cNvSpPr>
            <a:spLocks noGrp="1"/>
          </p:cNvSpPr>
          <p:nvPr>
            <p:ph type="ftr" sz="quarter" idx="11"/>
          </p:nvPr>
        </p:nvSpPr>
        <p:spPr>
          <a:noFill/>
        </p:spPr>
        <p:txBody>
          <a:bodyPr/>
          <a:lstStyle/>
          <a:p>
            <a:r>
              <a:rPr lang="ar-SA"/>
              <a:t>نگاهی به امور مالی رفتاری</a:t>
            </a:r>
            <a:endParaRPr lang="en-US"/>
          </a:p>
        </p:txBody>
      </p:sp>
      <p:sp>
        <p:nvSpPr>
          <p:cNvPr id="29698" name="Slide Number Placeholder 4"/>
          <p:cNvSpPr>
            <a:spLocks noGrp="1"/>
          </p:cNvSpPr>
          <p:nvPr>
            <p:ph type="sldNum" sz="quarter" idx="12"/>
          </p:nvPr>
        </p:nvSpPr>
        <p:spPr>
          <a:noFill/>
        </p:spPr>
        <p:txBody>
          <a:bodyPr/>
          <a:lstStyle/>
          <a:p>
            <a:fld id="{5FA15741-EEC3-4DFE-B3BB-E70880F2C58A}" type="slidenum">
              <a:rPr lang="ar-SA"/>
              <a:pPr/>
              <a:t>32</a:t>
            </a:fld>
            <a:endParaRPr lang="en-US"/>
          </a:p>
        </p:txBody>
      </p:sp>
      <p:sp>
        <p:nvSpPr>
          <p:cNvPr id="29702" name="Text Box 4"/>
          <p:cNvSpPr txBox="1">
            <a:spLocks noChangeArrowheads="1"/>
          </p:cNvSpPr>
          <p:nvPr/>
        </p:nvSpPr>
        <p:spPr bwMode="auto">
          <a:xfrm>
            <a:off x="609600" y="5334000"/>
            <a:ext cx="3429000" cy="549275"/>
          </a:xfrm>
          <a:prstGeom prst="rect">
            <a:avLst/>
          </a:prstGeom>
          <a:noFill/>
          <a:ln w="9525">
            <a:noFill/>
            <a:miter lim="800000"/>
            <a:headEnd/>
            <a:tailEnd/>
          </a:ln>
        </p:spPr>
        <p:txBody>
          <a:bodyPr>
            <a:spAutoFit/>
          </a:bodyPr>
          <a:lstStyle/>
          <a:p>
            <a:pPr marL="457200" indent="-457200">
              <a:spcBef>
                <a:spcPct val="50000"/>
              </a:spcBef>
            </a:pPr>
            <a:r>
              <a:rPr lang="en-US" sz="1200">
                <a:latin typeface="Times New Roman" pitchFamily="18" charset="0"/>
              </a:rPr>
              <a:t>------------------------------------------------------</a:t>
            </a:r>
            <a:endParaRPr lang="fa-IR" sz="1200">
              <a:latin typeface="Times New Roman" pitchFamily="18" charset="0"/>
            </a:endParaRPr>
          </a:p>
          <a:p>
            <a:pPr marL="457200" indent="-457200">
              <a:spcBef>
                <a:spcPct val="50000"/>
              </a:spcBef>
              <a:buFontTx/>
              <a:buAutoNum type="arabicPeriod"/>
            </a:pPr>
            <a:r>
              <a:rPr lang="en-US" sz="1200">
                <a:latin typeface="Times New Roman" pitchFamily="18" charset="0"/>
              </a:rPr>
              <a:t>Under diversifying</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rtl="1" eaLnBrk="1" hangingPunct="1">
              <a:defRPr/>
            </a:pPr>
            <a:r>
              <a:rPr lang="fa-IR" dirty="0" smtClean="0">
                <a:cs typeface="B Nazanin" pitchFamily="2" charset="-78"/>
              </a:rPr>
              <a:t>وضعیت فعلی (1)</a:t>
            </a:r>
            <a:endParaRPr lang="en-US" dirty="0" smtClean="0">
              <a:cs typeface="B Nazanin" pitchFamily="2" charset="-78"/>
            </a:endParaRPr>
          </a:p>
        </p:txBody>
      </p:sp>
      <p:sp>
        <p:nvSpPr>
          <p:cNvPr id="18435" name="Rectangle 3"/>
          <p:cNvSpPr>
            <a:spLocks noGrp="1" noChangeArrowheads="1"/>
          </p:cNvSpPr>
          <p:nvPr>
            <p:ph idx="1"/>
          </p:nvPr>
        </p:nvSpPr>
        <p:spPr>
          <a:xfrm>
            <a:off x="457200" y="1600200"/>
            <a:ext cx="8229600" cy="2346325"/>
          </a:xfrm>
        </p:spPr>
        <p:txBody>
          <a:bodyPr/>
          <a:lstStyle/>
          <a:p>
            <a:pPr algn="r" rtl="1" eaLnBrk="1" hangingPunct="1">
              <a:defRPr/>
            </a:pPr>
            <a:r>
              <a:rPr lang="fa-IR" dirty="0" smtClean="0">
                <a:cs typeface="B Nazanin" pitchFamily="2" charset="-78"/>
              </a:rPr>
              <a:t>تاثیر رجحان مالکیت (2)</a:t>
            </a:r>
          </a:p>
          <a:p>
            <a:pPr algn="r" rtl="1" eaLnBrk="1" hangingPunct="1">
              <a:defRPr/>
            </a:pPr>
            <a:r>
              <a:rPr lang="fa-IR" dirty="0" smtClean="0">
                <a:cs typeface="B Nazanin" pitchFamily="2" charset="-78"/>
              </a:rPr>
              <a:t>تعصب روی وضعیت فعلی (3)</a:t>
            </a:r>
          </a:p>
          <a:p>
            <a:pPr algn="r" rtl="1" eaLnBrk="1" hangingPunct="1">
              <a:defRPr/>
            </a:pPr>
            <a:r>
              <a:rPr lang="fa-IR" dirty="0" smtClean="0">
                <a:cs typeface="B Nazanin" pitchFamily="2" charset="-78"/>
              </a:rPr>
              <a:t>احساس تعلق خاطر(4)</a:t>
            </a:r>
          </a:p>
          <a:p>
            <a:pPr algn="r" rtl="1" eaLnBrk="1" hangingPunct="1">
              <a:defRPr/>
            </a:pPr>
            <a:endParaRPr lang="en-US" dirty="0" smtClean="0">
              <a:cs typeface="B Nazanin" pitchFamily="2" charset="-78"/>
            </a:endParaRPr>
          </a:p>
        </p:txBody>
      </p:sp>
      <p:sp>
        <p:nvSpPr>
          <p:cNvPr id="30723" name="Footer Placeholder 5"/>
          <p:cNvSpPr>
            <a:spLocks noGrp="1"/>
          </p:cNvSpPr>
          <p:nvPr>
            <p:ph type="ftr" sz="quarter" idx="11"/>
          </p:nvPr>
        </p:nvSpPr>
        <p:spPr>
          <a:noFill/>
        </p:spPr>
        <p:txBody>
          <a:bodyPr/>
          <a:lstStyle/>
          <a:p>
            <a:r>
              <a:rPr lang="ar-SA"/>
              <a:t>نگاهی به امور مالی رفتاری</a:t>
            </a:r>
            <a:endParaRPr lang="en-US"/>
          </a:p>
        </p:txBody>
      </p:sp>
      <p:sp>
        <p:nvSpPr>
          <p:cNvPr id="30722" name="Slide Number Placeholder 4"/>
          <p:cNvSpPr>
            <a:spLocks noGrp="1"/>
          </p:cNvSpPr>
          <p:nvPr>
            <p:ph type="sldNum" sz="quarter" idx="12"/>
          </p:nvPr>
        </p:nvSpPr>
        <p:spPr>
          <a:noFill/>
        </p:spPr>
        <p:txBody>
          <a:bodyPr/>
          <a:lstStyle/>
          <a:p>
            <a:fld id="{F7849EB3-EDA6-41E6-9F6E-4DFA2024FD32}" type="slidenum">
              <a:rPr lang="ar-SA"/>
              <a:pPr/>
              <a:t>33</a:t>
            </a:fld>
            <a:endParaRPr lang="en-US"/>
          </a:p>
        </p:txBody>
      </p:sp>
      <p:sp>
        <p:nvSpPr>
          <p:cNvPr id="30726" name="Text Box 5"/>
          <p:cNvSpPr txBox="1">
            <a:spLocks noChangeArrowheads="1"/>
          </p:cNvSpPr>
          <p:nvPr/>
        </p:nvSpPr>
        <p:spPr bwMode="auto">
          <a:xfrm>
            <a:off x="609600" y="5334000"/>
            <a:ext cx="3429000" cy="1647825"/>
          </a:xfrm>
          <a:prstGeom prst="rect">
            <a:avLst/>
          </a:prstGeom>
          <a:noFill/>
          <a:ln w="9525">
            <a:noFill/>
            <a:miter lim="800000"/>
            <a:headEnd/>
            <a:tailEnd/>
          </a:ln>
        </p:spPr>
        <p:txBody>
          <a:bodyPr>
            <a:spAutoFit/>
          </a:bodyPr>
          <a:lstStyle/>
          <a:p>
            <a:pPr marL="457200" indent="-457200">
              <a:spcBef>
                <a:spcPct val="50000"/>
              </a:spcBef>
            </a:pPr>
            <a:r>
              <a:rPr lang="en-US" sz="1200">
                <a:latin typeface="Times New Roman" pitchFamily="18" charset="0"/>
              </a:rPr>
              <a:t>------------------------------------------------------</a:t>
            </a:r>
            <a:endParaRPr lang="fa-IR" sz="1200">
              <a:latin typeface="Times New Roman" pitchFamily="18" charset="0"/>
            </a:endParaRPr>
          </a:p>
          <a:p>
            <a:pPr marL="457200" indent="-457200">
              <a:spcBef>
                <a:spcPct val="50000"/>
              </a:spcBef>
              <a:buFontTx/>
              <a:buAutoNum type="arabicPeriod"/>
            </a:pPr>
            <a:r>
              <a:rPr lang="en-US" sz="1200">
                <a:latin typeface="Times New Roman" pitchFamily="18" charset="0"/>
              </a:rPr>
              <a:t>Status Quo</a:t>
            </a:r>
          </a:p>
          <a:p>
            <a:pPr marL="457200" indent="-457200">
              <a:spcBef>
                <a:spcPct val="50000"/>
              </a:spcBef>
              <a:buFontTx/>
              <a:buAutoNum type="arabicPeriod"/>
            </a:pPr>
            <a:r>
              <a:rPr lang="en-US" sz="1200">
                <a:latin typeface="Times New Roman" pitchFamily="18" charset="0"/>
              </a:rPr>
              <a:t>Endowment Effect</a:t>
            </a:r>
          </a:p>
          <a:p>
            <a:pPr marL="457200" indent="-457200">
              <a:spcBef>
                <a:spcPct val="50000"/>
              </a:spcBef>
              <a:buFontTx/>
              <a:buAutoNum type="arabicPeriod"/>
            </a:pPr>
            <a:r>
              <a:rPr lang="en-US" sz="1200">
                <a:latin typeface="Times New Roman" pitchFamily="18" charset="0"/>
              </a:rPr>
              <a:t>Status Quo Bias</a:t>
            </a:r>
          </a:p>
          <a:p>
            <a:pPr marL="457200" indent="-457200">
              <a:spcBef>
                <a:spcPct val="50000"/>
              </a:spcBef>
              <a:buFontTx/>
              <a:buAutoNum type="arabicPeriod"/>
            </a:pPr>
            <a:r>
              <a:rPr lang="en-US" sz="1200">
                <a:latin typeface="Times New Roman" pitchFamily="18" charset="0"/>
              </a:rPr>
              <a:t>Attachment Bias</a:t>
            </a:r>
          </a:p>
          <a:p>
            <a:pPr marL="457200" indent="-457200">
              <a:spcBef>
                <a:spcPct val="50000"/>
              </a:spcBef>
              <a:buFontTx/>
              <a:buAutoNum type="arabicPeriod"/>
            </a:pPr>
            <a:endParaRPr lang="fa-IR" sz="1200">
              <a:latin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pPr eaLnBrk="1" hangingPunct="1">
              <a:defRPr/>
            </a:pPr>
            <a:r>
              <a:rPr lang="fa-IR" dirty="0" smtClean="0">
                <a:cs typeface="B Nazanin" pitchFamily="2" charset="-78"/>
              </a:rPr>
              <a:t>قواعد احساسی</a:t>
            </a:r>
            <a:endParaRPr lang="en-US" dirty="0" smtClean="0">
              <a:cs typeface="B Nazanin" pitchFamily="2" charset="-78"/>
            </a:endParaRPr>
          </a:p>
        </p:txBody>
      </p:sp>
      <p:sp>
        <p:nvSpPr>
          <p:cNvPr id="21507" name="Rectangle 3"/>
          <p:cNvSpPr>
            <a:spLocks noGrp="1" noChangeArrowheads="1"/>
          </p:cNvSpPr>
          <p:nvPr>
            <p:ph type="body" sz="half" idx="1"/>
          </p:nvPr>
        </p:nvSpPr>
        <p:spPr>
          <a:xfrm>
            <a:off x="4876800" y="1524000"/>
            <a:ext cx="4038600" cy="1905000"/>
          </a:xfrm>
        </p:spPr>
        <p:txBody>
          <a:bodyPr/>
          <a:lstStyle/>
          <a:p>
            <a:pPr algn="r" rtl="1" eaLnBrk="1" hangingPunct="1">
              <a:defRPr/>
            </a:pPr>
            <a:r>
              <a:rPr lang="fa-IR" sz="2800" dirty="0" smtClean="0">
                <a:cs typeface="B Nazanin" pitchFamily="2" charset="-78"/>
              </a:rPr>
              <a:t>اثر پول قمار (1)</a:t>
            </a:r>
          </a:p>
          <a:p>
            <a:pPr algn="r" rtl="1" eaLnBrk="1" hangingPunct="1">
              <a:defRPr/>
            </a:pPr>
            <a:r>
              <a:rPr lang="fa-IR" sz="2800" dirty="0" smtClean="0">
                <a:cs typeface="B Nazanin" pitchFamily="2" charset="-78"/>
              </a:rPr>
              <a:t>اثر نیش مار (2)</a:t>
            </a:r>
          </a:p>
          <a:p>
            <a:pPr algn="r" rtl="1" eaLnBrk="1" hangingPunct="1">
              <a:defRPr/>
            </a:pPr>
            <a:r>
              <a:rPr lang="fa-IR" sz="2800" dirty="0" smtClean="0">
                <a:cs typeface="B Nazanin" pitchFamily="2" charset="-78"/>
              </a:rPr>
              <a:t>اثر سر به سری (3)</a:t>
            </a:r>
            <a:endParaRPr lang="en-US" sz="2800" dirty="0" smtClean="0">
              <a:cs typeface="B Nazanin" pitchFamily="2" charset="-78"/>
            </a:endParaRPr>
          </a:p>
        </p:txBody>
      </p:sp>
      <p:pic>
        <p:nvPicPr>
          <p:cNvPr id="21509" name="Picture 5" descr="snake"/>
          <p:cNvPicPr>
            <a:picLocks noGrp="1" noChangeAspect="1" noChangeArrowheads="1"/>
          </p:cNvPicPr>
          <p:nvPr>
            <p:ph sz="quarter" idx="2"/>
          </p:nvPr>
        </p:nvPicPr>
        <p:blipFill>
          <a:blip r:embed="rId2" cstate="print"/>
          <a:srcRect/>
          <a:stretch>
            <a:fillRect/>
          </a:stretch>
        </p:blipFill>
        <p:spPr>
          <a:xfrm>
            <a:off x="838200" y="2971800"/>
            <a:ext cx="3376613" cy="2185988"/>
          </a:xfrm>
          <a:noFill/>
        </p:spPr>
      </p:pic>
      <p:sp>
        <p:nvSpPr>
          <p:cNvPr id="31746" name="Slide Number Placeholder 6"/>
          <p:cNvSpPr>
            <a:spLocks noGrp="1"/>
          </p:cNvSpPr>
          <p:nvPr>
            <p:ph type="sldNum" sz="quarter" idx="11"/>
          </p:nvPr>
        </p:nvSpPr>
        <p:spPr>
          <a:noFill/>
        </p:spPr>
        <p:txBody>
          <a:bodyPr/>
          <a:lstStyle/>
          <a:p>
            <a:fld id="{7DC36C19-ACE5-4B45-8ABF-BE25272D2292}" type="slidenum">
              <a:rPr lang="ar-SA"/>
              <a:pPr/>
              <a:t>34</a:t>
            </a:fld>
            <a:endParaRPr lang="en-US"/>
          </a:p>
        </p:txBody>
      </p:sp>
      <p:sp>
        <p:nvSpPr>
          <p:cNvPr id="31747" name="Footer Placeholder 7"/>
          <p:cNvSpPr>
            <a:spLocks noGrp="1"/>
          </p:cNvSpPr>
          <p:nvPr>
            <p:ph type="ftr" sz="quarter" idx="12"/>
          </p:nvPr>
        </p:nvSpPr>
        <p:spPr>
          <a:noFill/>
        </p:spPr>
        <p:txBody>
          <a:bodyPr/>
          <a:lstStyle/>
          <a:p>
            <a:r>
              <a:rPr lang="ar-SA"/>
              <a:t>نگاهی به امور مالی رفتاری</a:t>
            </a:r>
            <a:endParaRPr lang="en-US"/>
          </a:p>
        </p:txBody>
      </p:sp>
      <p:sp>
        <p:nvSpPr>
          <p:cNvPr id="31751" name="Text Box 4"/>
          <p:cNvSpPr txBox="1">
            <a:spLocks noChangeArrowheads="1"/>
          </p:cNvSpPr>
          <p:nvPr/>
        </p:nvSpPr>
        <p:spPr bwMode="auto">
          <a:xfrm>
            <a:off x="609600" y="5334000"/>
            <a:ext cx="3429000" cy="1098550"/>
          </a:xfrm>
          <a:prstGeom prst="rect">
            <a:avLst/>
          </a:prstGeom>
          <a:noFill/>
          <a:ln w="9525">
            <a:noFill/>
            <a:miter lim="800000"/>
            <a:headEnd/>
            <a:tailEnd/>
          </a:ln>
        </p:spPr>
        <p:txBody>
          <a:bodyPr>
            <a:spAutoFit/>
          </a:bodyPr>
          <a:lstStyle/>
          <a:p>
            <a:pPr marL="457200" indent="-457200">
              <a:spcBef>
                <a:spcPct val="50000"/>
              </a:spcBef>
            </a:pPr>
            <a:r>
              <a:rPr lang="en-US" sz="1200">
                <a:latin typeface="Times New Roman" pitchFamily="18" charset="0"/>
              </a:rPr>
              <a:t>------------------------------------------------------</a:t>
            </a:r>
            <a:endParaRPr lang="fa-IR" sz="1200">
              <a:latin typeface="Times New Roman" pitchFamily="18" charset="0"/>
            </a:endParaRPr>
          </a:p>
          <a:p>
            <a:pPr marL="457200" indent="-457200">
              <a:spcBef>
                <a:spcPct val="50000"/>
              </a:spcBef>
              <a:buFontTx/>
              <a:buAutoNum type="arabicPeriod"/>
            </a:pPr>
            <a:r>
              <a:rPr lang="en-US" sz="1200">
                <a:latin typeface="Times New Roman" pitchFamily="18" charset="0"/>
              </a:rPr>
              <a:t>House Money Effect</a:t>
            </a:r>
          </a:p>
          <a:p>
            <a:pPr marL="457200" indent="-457200">
              <a:spcBef>
                <a:spcPct val="50000"/>
              </a:spcBef>
              <a:buFontTx/>
              <a:buAutoNum type="arabicPeriod"/>
            </a:pPr>
            <a:r>
              <a:rPr lang="en-US" sz="1200">
                <a:latin typeface="Times New Roman" pitchFamily="18" charset="0"/>
              </a:rPr>
              <a:t>Snake Bite Effect</a:t>
            </a:r>
          </a:p>
          <a:p>
            <a:pPr marL="457200" indent="-457200">
              <a:spcBef>
                <a:spcPct val="50000"/>
              </a:spcBef>
              <a:buFontTx/>
              <a:buAutoNum type="arabicPeriod"/>
            </a:pPr>
            <a:r>
              <a:rPr lang="en-US" sz="1200">
                <a:latin typeface="Times New Roman" pitchFamily="18" charset="0"/>
              </a:rPr>
              <a:t>Break Even Effect</a:t>
            </a:r>
          </a:p>
        </p:txBody>
      </p:sp>
      <p:sp>
        <p:nvSpPr>
          <p:cNvPr id="9" name="TextBox 8"/>
          <p:cNvSpPr txBox="1"/>
          <p:nvPr/>
        </p:nvSpPr>
        <p:spPr>
          <a:xfrm>
            <a:off x="4419600" y="3581400"/>
            <a:ext cx="4267200" cy="1692275"/>
          </a:xfrm>
          <a:prstGeom prst="rect">
            <a:avLst/>
          </a:prstGeom>
          <a:noFill/>
        </p:spPr>
        <p:txBody>
          <a:bodyPr>
            <a:spAutoFit/>
          </a:bodyPr>
          <a:lstStyle/>
          <a:p>
            <a:pPr algn="r" rtl="1">
              <a:defRPr/>
            </a:pPr>
            <a:r>
              <a:rPr lang="fa-IR" sz="2600" dirty="0">
                <a:solidFill>
                  <a:srgbClr val="FF0000"/>
                </a:solidFill>
                <a:cs typeface="B Nazanin" pitchFamily="2" charset="-78"/>
              </a:rPr>
              <a:t>سوال: </a:t>
            </a:r>
          </a:p>
          <a:p>
            <a:pPr marL="514350" indent="-514350" algn="r" rtl="1">
              <a:buFont typeface="+mj-lt"/>
              <a:buAutoNum type="arabicPeriod"/>
              <a:defRPr/>
            </a:pPr>
            <a:r>
              <a:rPr lang="fa-IR" sz="2600" dirty="0">
                <a:solidFill>
                  <a:srgbClr val="FF0000"/>
                </a:solidFill>
                <a:cs typeface="B Nazanin" pitchFamily="2" charset="-78"/>
              </a:rPr>
              <a:t>حباب قیمت‌ها چیست؟</a:t>
            </a:r>
          </a:p>
          <a:p>
            <a:pPr marL="514350" indent="-514350" algn="r" rtl="1">
              <a:buFont typeface="+mj-lt"/>
              <a:buAutoNum type="arabicPeriod"/>
              <a:defRPr/>
            </a:pPr>
            <a:r>
              <a:rPr lang="fa-IR" sz="2600" dirty="0">
                <a:solidFill>
                  <a:srgbClr val="FF0000"/>
                </a:solidFill>
                <a:cs typeface="B Nazanin" pitchFamily="2" charset="-78"/>
              </a:rPr>
              <a:t>آیا حباب یک پدیده رفتاری است؟</a:t>
            </a:r>
          </a:p>
          <a:p>
            <a:pPr marL="514350" indent="-514350" algn="r" rtl="1">
              <a:buFont typeface="+mj-lt"/>
              <a:buAutoNum type="arabicPeriod"/>
              <a:defRPr/>
            </a:pPr>
            <a:r>
              <a:rPr lang="fa-IR" sz="2600" dirty="0">
                <a:solidFill>
                  <a:srgbClr val="FF0000"/>
                </a:solidFill>
                <a:cs typeface="B Nazanin" pitchFamily="2" charset="-78"/>
              </a:rPr>
              <a:t>چه توضیحی برای حباب دارید؟</a:t>
            </a:r>
            <a:endParaRPr lang="en-US" sz="2600" dirty="0">
              <a:solidFill>
                <a:srgbClr val="FF0000"/>
              </a:solidFill>
              <a:cs typeface="B Nazanin" pitchFamily="2" charset="-78"/>
            </a:endParaRPr>
          </a:p>
        </p:txBody>
      </p:sp>
      <p:pic>
        <p:nvPicPr>
          <p:cNvPr id="10" name="Picture 9" descr="bubble.htm"/>
          <p:cNvPicPr>
            <a:picLocks noChangeAspect="1"/>
          </p:cNvPicPr>
          <p:nvPr/>
        </p:nvPicPr>
        <p:blipFill>
          <a:blip r:embed="rId3" cstate="print"/>
          <a:srcRect/>
          <a:stretch>
            <a:fillRect/>
          </a:stretch>
        </p:blipFill>
        <p:spPr bwMode="auto">
          <a:xfrm>
            <a:off x="381000" y="3352800"/>
            <a:ext cx="4038600" cy="17986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16" fill="hold" nodeType="clickEffect">
                                  <p:stCondLst>
                                    <p:cond delay="0"/>
                                  </p:stCondLst>
                                  <p:childTnLst>
                                    <p:animEffect transition="out" filter="box(in)">
                                      <p:cBhvr>
                                        <p:cTn id="6" dur="500"/>
                                        <p:tgtEl>
                                          <p:spTgt spid="21509"/>
                                        </p:tgtEl>
                                      </p:cBhvr>
                                    </p:animEffect>
                                    <p:set>
                                      <p:cBhvr>
                                        <p:cTn id="7" dur="1" fill="hold">
                                          <p:stCondLst>
                                            <p:cond delay="499"/>
                                          </p:stCondLst>
                                        </p:cTn>
                                        <p:tgtEl>
                                          <p:spTgt spid="2150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checkerboard(across)">
                                      <p:cBhvr>
                                        <p:cTn id="17" dur="500"/>
                                        <p:tgtEl>
                                          <p:spTgt spid="9">
                                            <p:txEl>
                                              <p:pRg st="0" end="0"/>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checkerboard(across)">
                                      <p:cBhvr>
                                        <p:cTn id="20" dur="500"/>
                                        <p:tgtEl>
                                          <p:spTgt spid="9">
                                            <p:txEl>
                                              <p:pRg st="1" end="1"/>
                                            </p:txEl>
                                          </p:spTgt>
                                        </p:tgtEl>
                                      </p:cBhvr>
                                    </p:animEffect>
                                  </p:childTnLst>
                                </p:cTn>
                              </p:par>
                              <p:par>
                                <p:cTn id="21" presetID="5" presetClass="entr" presetSubtype="10" fill="hold" nodeType="with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Effect transition="in" filter="checkerboard(across)">
                                      <p:cBhvr>
                                        <p:cTn id="23" dur="500"/>
                                        <p:tgtEl>
                                          <p:spTgt spid="9">
                                            <p:txEl>
                                              <p:pRg st="2" end="2"/>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9">
                                            <p:txEl>
                                              <p:pRg st="3" end="3"/>
                                            </p:txEl>
                                          </p:spTgt>
                                        </p:tgtEl>
                                        <p:attrNameLst>
                                          <p:attrName>style.visibility</p:attrName>
                                        </p:attrNameLst>
                                      </p:cBhvr>
                                      <p:to>
                                        <p:strVal val="visible"/>
                                      </p:to>
                                    </p:set>
                                    <p:animEffect transition="in" filter="checkerboard(across)">
                                      <p:cBhvr>
                                        <p:cTn id="26"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pPr eaLnBrk="1" hangingPunct="1">
              <a:defRPr/>
            </a:pPr>
            <a:r>
              <a:rPr lang="fa-IR" dirty="0" smtClean="0">
                <a:cs typeface="B Nazanin" pitchFamily="2" charset="-78"/>
              </a:rPr>
              <a:t>جنبه های اجتماعی سرمایه گذاری</a:t>
            </a:r>
            <a:endParaRPr lang="en-US" dirty="0" smtClean="0">
              <a:cs typeface="B Nazanin" pitchFamily="2" charset="-78"/>
            </a:endParaRPr>
          </a:p>
        </p:txBody>
      </p:sp>
      <p:sp>
        <p:nvSpPr>
          <p:cNvPr id="31747" name="Rectangle 3"/>
          <p:cNvSpPr>
            <a:spLocks noGrp="1" noChangeArrowheads="1"/>
          </p:cNvSpPr>
          <p:nvPr>
            <p:ph idx="1"/>
          </p:nvPr>
        </p:nvSpPr>
        <p:spPr>
          <a:xfrm>
            <a:off x="457200" y="1600200"/>
            <a:ext cx="8229600" cy="4114800"/>
          </a:xfrm>
        </p:spPr>
        <p:txBody>
          <a:bodyPr/>
          <a:lstStyle/>
          <a:p>
            <a:pPr algn="r" rtl="1" eaLnBrk="1" hangingPunct="1">
              <a:lnSpc>
                <a:spcPct val="90000"/>
              </a:lnSpc>
              <a:defRPr/>
            </a:pPr>
            <a:r>
              <a:rPr lang="fa-IR" dirty="0" smtClean="0">
                <a:cs typeface="B Nazanin" pitchFamily="2" charset="-78"/>
              </a:rPr>
              <a:t>سهیم شدن دانش سرمایه‌گذاری؛</a:t>
            </a:r>
          </a:p>
          <a:p>
            <a:pPr algn="r" rtl="1" eaLnBrk="1" hangingPunct="1">
              <a:lnSpc>
                <a:spcPct val="90000"/>
              </a:lnSpc>
              <a:defRPr/>
            </a:pPr>
            <a:r>
              <a:rPr lang="fa-IR" dirty="0" smtClean="0">
                <a:cs typeface="B Nazanin" pitchFamily="2" charset="-78"/>
              </a:rPr>
              <a:t>حرکت با توده مردم (1)؛</a:t>
            </a:r>
          </a:p>
          <a:p>
            <a:pPr algn="r" rtl="1" eaLnBrk="1" hangingPunct="1">
              <a:lnSpc>
                <a:spcPct val="90000"/>
              </a:lnSpc>
              <a:defRPr/>
            </a:pPr>
            <a:r>
              <a:rPr lang="fa-IR" dirty="0" smtClean="0">
                <a:cs typeface="B Nazanin" pitchFamily="2" charset="-78"/>
              </a:rPr>
              <a:t>سرعت ذاتی است؛</a:t>
            </a:r>
          </a:p>
          <a:p>
            <a:pPr lvl="2" algn="r" rtl="1" eaLnBrk="1" hangingPunct="1">
              <a:lnSpc>
                <a:spcPct val="90000"/>
              </a:lnSpc>
              <a:defRPr/>
            </a:pPr>
            <a:r>
              <a:rPr lang="en-US" dirty="0" smtClean="0">
                <a:cs typeface="B Nazanin" pitchFamily="2" charset="-78"/>
              </a:rPr>
              <a:t>Czech Value Fund Vs. Castle Convertible Fund</a:t>
            </a:r>
            <a:endParaRPr lang="fa-IR" dirty="0" smtClean="0">
              <a:cs typeface="B Nazanin" pitchFamily="2" charset="-78"/>
            </a:endParaRPr>
          </a:p>
          <a:p>
            <a:pPr lvl="2" algn="r" rtl="1" eaLnBrk="1" hangingPunct="1">
              <a:lnSpc>
                <a:spcPct val="90000"/>
              </a:lnSpc>
              <a:defRPr/>
            </a:pPr>
            <a:r>
              <a:rPr lang="en-US" dirty="0" smtClean="0">
                <a:cs typeface="B Nazanin" pitchFamily="2" charset="-78"/>
              </a:rPr>
              <a:t>Transcontinental Reality Investor Inc. Vs. Tele-Communications Inc.</a:t>
            </a:r>
            <a:endParaRPr lang="fa-IR" dirty="0" smtClean="0">
              <a:cs typeface="B Nazanin" pitchFamily="2" charset="-78"/>
            </a:endParaRPr>
          </a:p>
          <a:p>
            <a:pPr algn="r" rtl="1" eaLnBrk="1" hangingPunct="1">
              <a:lnSpc>
                <a:spcPct val="90000"/>
              </a:lnSpc>
              <a:defRPr/>
            </a:pPr>
            <a:r>
              <a:rPr lang="fa-IR" dirty="0" smtClean="0">
                <a:cs typeface="B Nazanin" pitchFamily="2" charset="-78"/>
              </a:rPr>
              <a:t>باشگاه‌های سرمایه‌گذاری</a:t>
            </a:r>
          </a:p>
          <a:p>
            <a:pPr algn="r" rtl="1" eaLnBrk="1" hangingPunct="1">
              <a:lnSpc>
                <a:spcPct val="90000"/>
              </a:lnSpc>
              <a:defRPr/>
            </a:pPr>
            <a:r>
              <a:rPr lang="fa-IR" dirty="0" smtClean="0">
                <a:cs typeface="B Nazanin" pitchFamily="2" charset="-78"/>
              </a:rPr>
              <a:t>خانم‌های بردستون</a:t>
            </a:r>
            <a:endParaRPr lang="en-US" dirty="0" smtClean="0">
              <a:cs typeface="B Nazanin" pitchFamily="2" charset="-78"/>
            </a:endParaRPr>
          </a:p>
        </p:txBody>
      </p:sp>
      <p:sp>
        <p:nvSpPr>
          <p:cNvPr id="32771" name="Footer Placeholder 5"/>
          <p:cNvSpPr>
            <a:spLocks noGrp="1"/>
          </p:cNvSpPr>
          <p:nvPr>
            <p:ph type="ftr" sz="quarter" idx="11"/>
          </p:nvPr>
        </p:nvSpPr>
        <p:spPr>
          <a:noFill/>
        </p:spPr>
        <p:txBody>
          <a:bodyPr/>
          <a:lstStyle/>
          <a:p>
            <a:r>
              <a:rPr lang="ar-SA"/>
              <a:t>نگاهی به امور مالی رفتاری</a:t>
            </a:r>
            <a:endParaRPr lang="en-US"/>
          </a:p>
        </p:txBody>
      </p:sp>
      <p:sp>
        <p:nvSpPr>
          <p:cNvPr id="32770" name="Slide Number Placeholder 4"/>
          <p:cNvSpPr>
            <a:spLocks noGrp="1"/>
          </p:cNvSpPr>
          <p:nvPr>
            <p:ph type="sldNum" sz="quarter" idx="12"/>
          </p:nvPr>
        </p:nvSpPr>
        <p:spPr>
          <a:noFill/>
        </p:spPr>
        <p:txBody>
          <a:bodyPr/>
          <a:lstStyle/>
          <a:p>
            <a:fld id="{D07E1815-1360-45D8-9176-609BB4504495}" type="slidenum">
              <a:rPr lang="ar-SA"/>
              <a:pPr/>
              <a:t>35</a:t>
            </a:fld>
            <a:endParaRPr lang="en-US"/>
          </a:p>
        </p:txBody>
      </p:sp>
      <p:sp>
        <p:nvSpPr>
          <p:cNvPr id="32774" name="Text Box 4"/>
          <p:cNvSpPr txBox="1">
            <a:spLocks noChangeArrowheads="1"/>
          </p:cNvSpPr>
          <p:nvPr/>
        </p:nvSpPr>
        <p:spPr bwMode="auto">
          <a:xfrm>
            <a:off x="609600" y="5334000"/>
            <a:ext cx="3429000" cy="823913"/>
          </a:xfrm>
          <a:prstGeom prst="rect">
            <a:avLst/>
          </a:prstGeom>
          <a:noFill/>
          <a:ln w="9525">
            <a:noFill/>
            <a:miter lim="800000"/>
            <a:headEnd/>
            <a:tailEnd/>
          </a:ln>
        </p:spPr>
        <p:txBody>
          <a:bodyPr>
            <a:spAutoFit/>
          </a:bodyPr>
          <a:lstStyle/>
          <a:p>
            <a:pPr marL="457200" indent="-457200">
              <a:spcBef>
                <a:spcPct val="50000"/>
              </a:spcBef>
            </a:pPr>
            <a:r>
              <a:rPr lang="en-US" sz="1200">
                <a:latin typeface="Times New Roman" pitchFamily="18" charset="0"/>
              </a:rPr>
              <a:t>------------------------------------------------------</a:t>
            </a:r>
            <a:endParaRPr lang="fa-IR" sz="1200">
              <a:latin typeface="Times New Roman" pitchFamily="18" charset="0"/>
            </a:endParaRPr>
          </a:p>
          <a:p>
            <a:pPr marL="457200" indent="-457200">
              <a:spcBef>
                <a:spcPct val="50000"/>
              </a:spcBef>
              <a:buFontTx/>
              <a:buAutoNum type="arabicPeriod"/>
            </a:pPr>
            <a:r>
              <a:rPr lang="en-US" sz="1200">
                <a:latin typeface="Times New Roman" pitchFamily="18" charset="0"/>
              </a:rPr>
              <a:t>Herd</a:t>
            </a:r>
          </a:p>
          <a:p>
            <a:pPr marL="457200" indent="-457200">
              <a:spcBef>
                <a:spcPct val="50000"/>
              </a:spcBef>
              <a:buFontTx/>
              <a:buAutoNum type="arabicPeriod"/>
            </a:pPr>
            <a:r>
              <a:rPr lang="en-US" sz="1200">
                <a:latin typeface="Times New Roman" pitchFamily="18" charset="0"/>
              </a:rPr>
              <a:t>Beardstone ladies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ctrTitle"/>
          </p:nvPr>
        </p:nvSpPr>
        <p:spPr/>
        <p:txBody>
          <a:bodyPr/>
          <a:lstStyle/>
          <a:p>
            <a:pPr eaLnBrk="1" hangingPunct="1">
              <a:defRPr/>
            </a:pPr>
            <a:r>
              <a:rPr lang="en-US" smtClean="0">
                <a:latin typeface="Comic Sans MS" pitchFamily="66" charset="0"/>
              </a:rPr>
              <a:t>Beliefs in Prospect Theory</a:t>
            </a:r>
          </a:p>
        </p:txBody>
      </p:sp>
      <p:sp>
        <p:nvSpPr>
          <p:cNvPr id="13315" name="Rectangle 5"/>
          <p:cNvSpPr>
            <a:spLocks noGrp="1" noChangeArrowheads="1"/>
          </p:cNvSpPr>
          <p:nvPr>
            <p:ph type="subTitle" idx="1"/>
          </p:nvPr>
        </p:nvSpPr>
        <p:spPr/>
        <p:txBody>
          <a:bodyPr/>
          <a:lstStyle/>
          <a:p>
            <a:pPr eaLnBrk="1" hangingPunct="1">
              <a:defRPr/>
            </a:pPr>
            <a:r>
              <a:rPr lang="en-US" smtClean="0"/>
              <a:t>The Creation of Decision Weights From Probabilities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pPr eaLnBrk="1" hangingPunct="1">
              <a:defRPr/>
            </a:pPr>
            <a:r>
              <a:rPr lang="en-US" smtClean="0">
                <a:latin typeface="Comic Sans MS" pitchFamily="66" charset="0"/>
              </a:rPr>
              <a:t>Beliefs in Prospect Theory</a:t>
            </a:r>
          </a:p>
        </p:txBody>
      </p:sp>
      <p:sp>
        <p:nvSpPr>
          <p:cNvPr id="14340" name="Rectangle 3"/>
          <p:cNvSpPr>
            <a:spLocks noGrp="1" noChangeArrowheads="1"/>
          </p:cNvSpPr>
          <p:nvPr>
            <p:ph idx="1"/>
          </p:nvPr>
        </p:nvSpPr>
        <p:spPr/>
        <p:txBody>
          <a:bodyPr/>
          <a:lstStyle/>
          <a:p>
            <a:pPr eaLnBrk="1" hangingPunct="1">
              <a:defRPr/>
            </a:pPr>
            <a:r>
              <a:rPr lang="en-US" sz="2800" smtClean="0"/>
              <a:t>In Decision Theory beliefs are represented as probabilities about the likelihood of states of the world. These beliefs are gradually adjusted through experience.</a:t>
            </a:r>
          </a:p>
          <a:p>
            <a:pPr eaLnBrk="1" hangingPunct="1">
              <a:defRPr/>
            </a:pPr>
            <a:r>
              <a:rPr lang="en-US" sz="2800" smtClean="0"/>
              <a:t>In Prospect theory the expressed beliefs or probabilities of a person do not directly weight the outcome of an action. Instead they are unconsciously adjusted to become “decision weights” by means of the </a:t>
            </a:r>
            <a:r>
              <a:rPr lang="el-GR" sz="2800" smtClean="0"/>
              <a:t>π</a:t>
            </a:r>
            <a:r>
              <a:rPr lang="en-US" sz="2800" smtClean="0"/>
              <a:t> function</a:t>
            </a:r>
          </a:p>
        </p:txBody>
      </p:sp>
      <p:sp>
        <p:nvSpPr>
          <p:cNvPr id="34818" name="Slide Number Placeholder 5"/>
          <p:cNvSpPr>
            <a:spLocks noGrp="1"/>
          </p:cNvSpPr>
          <p:nvPr>
            <p:ph type="sldNum" sz="quarter" idx="12"/>
          </p:nvPr>
        </p:nvSpPr>
        <p:spPr>
          <a:xfrm>
            <a:off x="3124200" y="6248400"/>
            <a:ext cx="2895600" cy="476250"/>
          </a:xfrm>
          <a:noFill/>
        </p:spPr>
        <p:txBody>
          <a:bodyPr/>
          <a:lstStyle/>
          <a:p>
            <a:pPr algn="ctr"/>
            <a:fld id="{07A55FC9-6D7B-45CC-9843-84E1D54AA582}" type="slidenum">
              <a:rPr lang="ar-SA"/>
              <a:pPr algn="ct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pPr eaLnBrk="1" hangingPunct="1">
              <a:defRPr/>
            </a:pPr>
            <a:r>
              <a:rPr lang="en-US" smtClean="0">
                <a:latin typeface="Comic Sans MS" pitchFamily="66" charset="0"/>
              </a:rPr>
              <a:t>Decision Weights</a:t>
            </a:r>
          </a:p>
        </p:txBody>
      </p:sp>
      <p:sp>
        <p:nvSpPr>
          <p:cNvPr id="15364" name="Rectangle 3"/>
          <p:cNvSpPr>
            <a:spLocks noGrp="1" noChangeArrowheads="1"/>
          </p:cNvSpPr>
          <p:nvPr>
            <p:ph idx="1"/>
          </p:nvPr>
        </p:nvSpPr>
        <p:spPr>
          <a:xfrm>
            <a:off x="457200" y="1600200"/>
            <a:ext cx="8229600" cy="4724400"/>
          </a:xfrm>
        </p:spPr>
        <p:txBody>
          <a:bodyPr/>
          <a:lstStyle/>
          <a:p>
            <a:pPr eaLnBrk="1" hangingPunct="1">
              <a:lnSpc>
                <a:spcPct val="90000"/>
              </a:lnSpc>
              <a:defRPr/>
            </a:pPr>
            <a:r>
              <a:rPr lang="en-US" sz="2400" smtClean="0"/>
              <a:t>Decision weights (the </a:t>
            </a:r>
            <a:r>
              <a:rPr lang="el-GR" sz="2400" smtClean="0"/>
              <a:t>π</a:t>
            </a:r>
            <a:r>
              <a:rPr lang="en-US" sz="2400" smtClean="0"/>
              <a:t> function) are not probabilities – they do not sum to one</a:t>
            </a:r>
          </a:p>
          <a:p>
            <a:pPr eaLnBrk="1" hangingPunct="1">
              <a:lnSpc>
                <a:spcPct val="90000"/>
              </a:lnSpc>
              <a:defRPr/>
            </a:pPr>
            <a:r>
              <a:rPr lang="en-US" sz="2400" smtClean="0"/>
              <a:t>They are not the direct expression of a person’s belief – rather mediate between the person’s belief and the person’s decision</a:t>
            </a:r>
          </a:p>
          <a:p>
            <a:pPr eaLnBrk="1" hangingPunct="1">
              <a:lnSpc>
                <a:spcPct val="90000"/>
              </a:lnSpc>
              <a:defRPr/>
            </a:pPr>
            <a:r>
              <a:rPr lang="en-US" sz="2400" smtClean="0"/>
              <a:t>For example, if you ask a person the probability of getting a head or a tail when tossing a fair coin they will say “50%”</a:t>
            </a:r>
          </a:p>
          <a:p>
            <a:pPr eaLnBrk="1" hangingPunct="1">
              <a:lnSpc>
                <a:spcPct val="90000"/>
              </a:lnSpc>
              <a:defRPr/>
            </a:pPr>
            <a:r>
              <a:rPr lang="en-US" sz="2400" smtClean="0"/>
              <a:t>But when betting on a fair coin the evidence suggests that a decision weight of less than 50% is being used.</a:t>
            </a:r>
          </a:p>
          <a:p>
            <a:pPr eaLnBrk="1" hangingPunct="1">
              <a:lnSpc>
                <a:spcPct val="90000"/>
              </a:lnSpc>
              <a:defRPr/>
            </a:pPr>
            <a:r>
              <a:rPr lang="en-US" sz="2400" smtClean="0"/>
              <a:t>So decision weights represent the impact of events on the desirability of prospects and not merely the perceived likelihood of events</a:t>
            </a:r>
          </a:p>
        </p:txBody>
      </p:sp>
      <p:sp>
        <p:nvSpPr>
          <p:cNvPr id="35842" name="Slide Number Placeholder 5"/>
          <p:cNvSpPr>
            <a:spLocks noGrp="1"/>
          </p:cNvSpPr>
          <p:nvPr>
            <p:ph type="sldNum" sz="quarter" idx="12"/>
          </p:nvPr>
        </p:nvSpPr>
        <p:spPr>
          <a:xfrm>
            <a:off x="3124200" y="6248400"/>
            <a:ext cx="2895600" cy="476250"/>
          </a:xfrm>
          <a:noFill/>
        </p:spPr>
        <p:txBody>
          <a:bodyPr/>
          <a:lstStyle/>
          <a:p>
            <a:pPr algn="ctr"/>
            <a:fld id="{5A92411B-78BC-4D8E-A7F8-72CE71B014C5}" type="slidenum">
              <a:rPr lang="ar-SA"/>
              <a:pPr algn="ct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eaLnBrk="1" hangingPunct="1">
              <a:defRPr/>
            </a:pPr>
            <a:r>
              <a:rPr lang="en-US" sz="4000" smtClean="0">
                <a:latin typeface="Comic Sans MS" pitchFamily="66" charset="0"/>
              </a:rPr>
              <a:t>Hypothetical Probability Weighting Function </a:t>
            </a:r>
            <a:r>
              <a:rPr lang="el-GR" sz="4000" smtClean="0">
                <a:latin typeface="Comic Sans MS" pitchFamily="66" charset="0"/>
              </a:rPr>
              <a:t>Π</a:t>
            </a:r>
          </a:p>
        </p:txBody>
      </p:sp>
      <p:sp>
        <p:nvSpPr>
          <p:cNvPr id="36866" name="Slide Number Placeholder 4"/>
          <p:cNvSpPr>
            <a:spLocks noGrp="1"/>
          </p:cNvSpPr>
          <p:nvPr>
            <p:ph type="sldNum" sz="quarter" idx="12"/>
          </p:nvPr>
        </p:nvSpPr>
        <p:spPr>
          <a:xfrm>
            <a:off x="3124200" y="6248400"/>
            <a:ext cx="2895600" cy="476250"/>
          </a:xfrm>
          <a:noFill/>
        </p:spPr>
        <p:txBody>
          <a:bodyPr/>
          <a:lstStyle/>
          <a:p>
            <a:pPr algn="ctr"/>
            <a:fld id="{73E7AE86-4039-4706-ACA4-BB5AA520D262}" type="slidenum">
              <a:rPr lang="ar-SA"/>
              <a:pPr algn="ctr"/>
              <a:t>39</a:t>
            </a:fld>
            <a:endParaRPr lang="en-US"/>
          </a:p>
        </p:txBody>
      </p:sp>
      <p:sp>
        <p:nvSpPr>
          <p:cNvPr id="36868" name="Rectangle 4"/>
          <p:cNvSpPr>
            <a:spLocks noChangeArrowheads="1"/>
          </p:cNvSpPr>
          <p:nvPr/>
        </p:nvSpPr>
        <p:spPr bwMode="auto">
          <a:xfrm>
            <a:off x="2057400" y="1981200"/>
            <a:ext cx="4191000" cy="4038600"/>
          </a:xfrm>
          <a:prstGeom prst="rect">
            <a:avLst/>
          </a:prstGeom>
          <a:solidFill>
            <a:schemeClr val="bg1"/>
          </a:solidFill>
          <a:ln w="38100">
            <a:solidFill>
              <a:schemeClr val="tx1"/>
            </a:solidFill>
            <a:miter lim="800000"/>
            <a:headEnd/>
            <a:tailEnd/>
          </a:ln>
        </p:spPr>
        <p:txBody>
          <a:bodyPr wrap="none" anchor="ctr"/>
          <a:lstStyle/>
          <a:p>
            <a:pPr algn="ctr"/>
            <a:endParaRPr lang="en-US"/>
          </a:p>
        </p:txBody>
      </p:sp>
      <p:sp>
        <p:nvSpPr>
          <p:cNvPr id="36869" name="Line 5"/>
          <p:cNvSpPr>
            <a:spLocks noChangeShapeType="1"/>
          </p:cNvSpPr>
          <p:nvPr/>
        </p:nvSpPr>
        <p:spPr bwMode="auto">
          <a:xfrm flipV="1">
            <a:off x="2057400" y="1981200"/>
            <a:ext cx="4191000" cy="4038600"/>
          </a:xfrm>
          <a:prstGeom prst="line">
            <a:avLst/>
          </a:prstGeom>
          <a:noFill/>
          <a:ln w="9525" cap="rnd">
            <a:solidFill>
              <a:schemeClr val="tx1"/>
            </a:solidFill>
            <a:prstDash val="sysDot"/>
            <a:round/>
            <a:headEnd/>
            <a:tailEnd/>
          </a:ln>
        </p:spPr>
        <p:txBody>
          <a:bodyPr/>
          <a:lstStyle/>
          <a:p>
            <a:endParaRPr lang="en-US"/>
          </a:p>
        </p:txBody>
      </p:sp>
      <p:sp>
        <p:nvSpPr>
          <p:cNvPr id="36870" name="Oval 7"/>
          <p:cNvSpPr>
            <a:spLocks noChangeArrowheads="1"/>
          </p:cNvSpPr>
          <p:nvPr/>
        </p:nvSpPr>
        <p:spPr bwMode="auto">
          <a:xfrm>
            <a:off x="6172200" y="1905000"/>
            <a:ext cx="152400" cy="152400"/>
          </a:xfrm>
          <a:prstGeom prst="ellipse">
            <a:avLst/>
          </a:prstGeom>
          <a:solidFill>
            <a:schemeClr val="tx1"/>
          </a:solidFill>
          <a:ln w="9525">
            <a:solidFill>
              <a:schemeClr val="tx1"/>
            </a:solidFill>
            <a:round/>
            <a:headEnd/>
            <a:tailEnd/>
          </a:ln>
        </p:spPr>
        <p:txBody>
          <a:bodyPr wrap="none" anchor="ctr"/>
          <a:lstStyle/>
          <a:p>
            <a:endParaRPr lang="en-US"/>
          </a:p>
        </p:txBody>
      </p:sp>
      <p:sp>
        <p:nvSpPr>
          <p:cNvPr id="36871" name="Freeform 9"/>
          <p:cNvSpPr>
            <a:spLocks/>
          </p:cNvSpPr>
          <p:nvPr/>
        </p:nvSpPr>
        <p:spPr bwMode="auto">
          <a:xfrm>
            <a:off x="2133600" y="2590800"/>
            <a:ext cx="4038600" cy="3124200"/>
          </a:xfrm>
          <a:custGeom>
            <a:avLst/>
            <a:gdLst>
              <a:gd name="T0" fmla="*/ 0 w 2544"/>
              <a:gd name="T1" fmla="*/ 2147483647 h 1968"/>
              <a:gd name="T2" fmla="*/ 846772572 w 2544"/>
              <a:gd name="T3" fmla="*/ 2147483647 h 1968"/>
              <a:gd name="T4" fmla="*/ 1693545144 w 2544"/>
              <a:gd name="T5" fmla="*/ 2147483647 h 1968"/>
              <a:gd name="T6" fmla="*/ 2147483647 w 2544"/>
              <a:gd name="T7" fmla="*/ 2147483647 h 1968"/>
              <a:gd name="T8" fmla="*/ 2147483647 w 2544"/>
              <a:gd name="T9" fmla="*/ 2147483647 h 1968"/>
              <a:gd name="T10" fmla="*/ 2147483647 w 2544"/>
              <a:gd name="T11" fmla="*/ 846772687 h 1968"/>
              <a:gd name="T12" fmla="*/ 2147483647 w 2544"/>
              <a:gd name="T13" fmla="*/ 0 h 1968"/>
              <a:gd name="T14" fmla="*/ 0 60000 65536"/>
              <a:gd name="T15" fmla="*/ 0 60000 65536"/>
              <a:gd name="T16" fmla="*/ 0 60000 65536"/>
              <a:gd name="T17" fmla="*/ 0 60000 65536"/>
              <a:gd name="T18" fmla="*/ 0 60000 65536"/>
              <a:gd name="T19" fmla="*/ 0 60000 65536"/>
              <a:gd name="T20" fmla="*/ 0 60000 65536"/>
              <a:gd name="T21" fmla="*/ 0 w 2544"/>
              <a:gd name="T22" fmla="*/ 0 h 1968"/>
              <a:gd name="T23" fmla="*/ 2544 w 2544"/>
              <a:gd name="T24" fmla="*/ 1968 h 19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44" h="1968">
                <a:moveTo>
                  <a:pt x="0" y="1968"/>
                </a:moveTo>
                <a:cubicBezTo>
                  <a:pt x="112" y="1960"/>
                  <a:pt x="224" y="1952"/>
                  <a:pt x="336" y="1920"/>
                </a:cubicBezTo>
                <a:cubicBezTo>
                  <a:pt x="448" y="1888"/>
                  <a:pt x="544" y="1864"/>
                  <a:pt x="672" y="1776"/>
                </a:cubicBezTo>
                <a:cubicBezTo>
                  <a:pt x="800" y="1688"/>
                  <a:pt x="944" y="1544"/>
                  <a:pt x="1104" y="1392"/>
                </a:cubicBezTo>
                <a:cubicBezTo>
                  <a:pt x="1264" y="1240"/>
                  <a:pt x="1448" y="1040"/>
                  <a:pt x="1632" y="864"/>
                </a:cubicBezTo>
                <a:cubicBezTo>
                  <a:pt x="1816" y="688"/>
                  <a:pt x="2056" y="480"/>
                  <a:pt x="2208" y="336"/>
                </a:cubicBezTo>
                <a:cubicBezTo>
                  <a:pt x="2360" y="192"/>
                  <a:pt x="2452" y="96"/>
                  <a:pt x="2544" y="0"/>
                </a:cubicBezTo>
              </a:path>
            </a:pathLst>
          </a:custGeom>
          <a:noFill/>
          <a:ln w="25400">
            <a:solidFill>
              <a:schemeClr val="tx1"/>
            </a:solidFill>
            <a:round/>
            <a:headEnd/>
            <a:tailEnd/>
          </a:ln>
        </p:spPr>
        <p:txBody>
          <a:bodyPr/>
          <a:lstStyle/>
          <a:p>
            <a:endParaRPr lang="en-US"/>
          </a:p>
        </p:txBody>
      </p:sp>
      <p:sp>
        <p:nvSpPr>
          <p:cNvPr id="36872" name="Line 10"/>
          <p:cNvSpPr>
            <a:spLocks noChangeShapeType="1"/>
          </p:cNvSpPr>
          <p:nvPr/>
        </p:nvSpPr>
        <p:spPr bwMode="auto">
          <a:xfrm>
            <a:off x="6400800" y="1905000"/>
            <a:ext cx="304800" cy="381000"/>
          </a:xfrm>
          <a:prstGeom prst="line">
            <a:avLst/>
          </a:prstGeom>
          <a:noFill/>
          <a:ln w="9525">
            <a:solidFill>
              <a:schemeClr val="tx1"/>
            </a:solidFill>
            <a:round/>
            <a:headEnd/>
            <a:tailEnd/>
          </a:ln>
        </p:spPr>
        <p:txBody>
          <a:bodyPr/>
          <a:lstStyle/>
          <a:p>
            <a:endParaRPr lang="en-US"/>
          </a:p>
        </p:txBody>
      </p:sp>
      <p:sp>
        <p:nvSpPr>
          <p:cNvPr id="36873" name="Line 11"/>
          <p:cNvSpPr>
            <a:spLocks noChangeShapeType="1"/>
          </p:cNvSpPr>
          <p:nvPr/>
        </p:nvSpPr>
        <p:spPr bwMode="auto">
          <a:xfrm>
            <a:off x="6705600" y="2362200"/>
            <a:ext cx="0" cy="0"/>
          </a:xfrm>
          <a:prstGeom prst="line">
            <a:avLst/>
          </a:prstGeom>
          <a:noFill/>
          <a:ln w="9525">
            <a:solidFill>
              <a:schemeClr val="tx1"/>
            </a:solidFill>
            <a:round/>
            <a:headEnd/>
            <a:tailEnd/>
          </a:ln>
        </p:spPr>
        <p:txBody>
          <a:bodyPr/>
          <a:lstStyle/>
          <a:p>
            <a:endParaRPr lang="en-US"/>
          </a:p>
        </p:txBody>
      </p:sp>
      <p:sp>
        <p:nvSpPr>
          <p:cNvPr id="36874" name="Line 12"/>
          <p:cNvSpPr>
            <a:spLocks noChangeShapeType="1"/>
          </p:cNvSpPr>
          <p:nvPr/>
        </p:nvSpPr>
        <p:spPr bwMode="auto">
          <a:xfrm flipH="1">
            <a:off x="6324600" y="2286000"/>
            <a:ext cx="381000" cy="304800"/>
          </a:xfrm>
          <a:prstGeom prst="line">
            <a:avLst/>
          </a:prstGeom>
          <a:noFill/>
          <a:ln w="9525">
            <a:solidFill>
              <a:schemeClr val="tx1"/>
            </a:solidFill>
            <a:round/>
            <a:headEnd/>
            <a:tailEnd/>
          </a:ln>
        </p:spPr>
        <p:txBody>
          <a:bodyPr/>
          <a:lstStyle/>
          <a:p>
            <a:endParaRPr lang="en-US"/>
          </a:p>
        </p:txBody>
      </p:sp>
      <p:sp>
        <p:nvSpPr>
          <p:cNvPr id="36875" name="Text Box 13"/>
          <p:cNvSpPr txBox="1">
            <a:spLocks noChangeArrowheads="1"/>
          </p:cNvSpPr>
          <p:nvPr/>
        </p:nvSpPr>
        <p:spPr bwMode="auto">
          <a:xfrm>
            <a:off x="6842125" y="2098675"/>
            <a:ext cx="1809750" cy="915988"/>
          </a:xfrm>
          <a:prstGeom prst="rect">
            <a:avLst/>
          </a:prstGeom>
          <a:noFill/>
          <a:ln w="9525">
            <a:noFill/>
            <a:miter lim="800000"/>
            <a:headEnd/>
            <a:tailEnd/>
          </a:ln>
        </p:spPr>
        <p:txBody>
          <a:bodyPr wrap="none">
            <a:spAutoFit/>
          </a:bodyPr>
          <a:lstStyle/>
          <a:p>
            <a:r>
              <a:rPr lang="en-US">
                <a:latin typeface="Comic Sans MS" pitchFamily="66" charset="0"/>
              </a:rPr>
              <a:t>1. Discontinuity</a:t>
            </a:r>
          </a:p>
          <a:p>
            <a:r>
              <a:rPr lang="en-US">
                <a:latin typeface="Comic Sans MS" pitchFamily="66" charset="0"/>
              </a:rPr>
              <a:t>(Certainty</a:t>
            </a:r>
          </a:p>
          <a:p>
            <a:r>
              <a:rPr lang="en-US">
                <a:latin typeface="Comic Sans MS" pitchFamily="66" charset="0"/>
              </a:rPr>
              <a:t>Effect)</a:t>
            </a:r>
          </a:p>
        </p:txBody>
      </p:sp>
      <p:sp>
        <p:nvSpPr>
          <p:cNvPr id="36876" name="Line 14"/>
          <p:cNvSpPr>
            <a:spLocks noChangeShapeType="1"/>
          </p:cNvSpPr>
          <p:nvPr/>
        </p:nvSpPr>
        <p:spPr bwMode="auto">
          <a:xfrm>
            <a:off x="2057400" y="4038600"/>
            <a:ext cx="228600" cy="0"/>
          </a:xfrm>
          <a:prstGeom prst="line">
            <a:avLst/>
          </a:prstGeom>
          <a:noFill/>
          <a:ln w="9525">
            <a:solidFill>
              <a:schemeClr val="tx1"/>
            </a:solidFill>
            <a:round/>
            <a:headEnd/>
            <a:tailEnd/>
          </a:ln>
        </p:spPr>
        <p:txBody>
          <a:bodyPr/>
          <a:lstStyle/>
          <a:p>
            <a:endParaRPr lang="en-US"/>
          </a:p>
        </p:txBody>
      </p:sp>
      <p:sp>
        <p:nvSpPr>
          <p:cNvPr id="36877" name="Line 15"/>
          <p:cNvSpPr>
            <a:spLocks noChangeShapeType="1"/>
          </p:cNvSpPr>
          <p:nvPr/>
        </p:nvSpPr>
        <p:spPr bwMode="auto">
          <a:xfrm flipH="1">
            <a:off x="6096000" y="4038600"/>
            <a:ext cx="152400" cy="0"/>
          </a:xfrm>
          <a:prstGeom prst="line">
            <a:avLst/>
          </a:prstGeom>
          <a:noFill/>
          <a:ln w="9525">
            <a:solidFill>
              <a:schemeClr val="tx1"/>
            </a:solidFill>
            <a:round/>
            <a:headEnd/>
            <a:tailEnd/>
          </a:ln>
        </p:spPr>
        <p:txBody>
          <a:bodyPr/>
          <a:lstStyle/>
          <a:p>
            <a:endParaRPr lang="en-US"/>
          </a:p>
        </p:txBody>
      </p:sp>
      <p:sp>
        <p:nvSpPr>
          <p:cNvPr id="36878" name="Line 17"/>
          <p:cNvSpPr>
            <a:spLocks noChangeShapeType="1"/>
          </p:cNvSpPr>
          <p:nvPr/>
        </p:nvSpPr>
        <p:spPr bwMode="auto">
          <a:xfrm flipV="1">
            <a:off x="4191000" y="5791200"/>
            <a:ext cx="0" cy="228600"/>
          </a:xfrm>
          <a:prstGeom prst="line">
            <a:avLst/>
          </a:prstGeom>
          <a:noFill/>
          <a:ln w="9525">
            <a:solidFill>
              <a:schemeClr val="tx1"/>
            </a:solidFill>
            <a:round/>
            <a:headEnd/>
            <a:tailEnd/>
          </a:ln>
        </p:spPr>
        <p:txBody>
          <a:bodyPr/>
          <a:lstStyle/>
          <a:p>
            <a:endParaRPr lang="en-US"/>
          </a:p>
        </p:txBody>
      </p:sp>
      <p:sp>
        <p:nvSpPr>
          <p:cNvPr id="36879" name="Line 20"/>
          <p:cNvSpPr>
            <a:spLocks noChangeShapeType="1"/>
          </p:cNvSpPr>
          <p:nvPr/>
        </p:nvSpPr>
        <p:spPr bwMode="auto">
          <a:xfrm>
            <a:off x="4114800" y="1981200"/>
            <a:ext cx="0" cy="304800"/>
          </a:xfrm>
          <a:prstGeom prst="line">
            <a:avLst/>
          </a:prstGeom>
          <a:noFill/>
          <a:ln w="9525">
            <a:solidFill>
              <a:schemeClr val="tx1"/>
            </a:solidFill>
            <a:round/>
            <a:headEnd/>
            <a:tailEnd/>
          </a:ln>
        </p:spPr>
        <p:txBody>
          <a:bodyPr/>
          <a:lstStyle/>
          <a:p>
            <a:endParaRPr lang="en-US"/>
          </a:p>
        </p:txBody>
      </p:sp>
      <p:sp>
        <p:nvSpPr>
          <p:cNvPr id="36880" name="Text Box 21"/>
          <p:cNvSpPr txBox="1">
            <a:spLocks noChangeArrowheads="1"/>
          </p:cNvSpPr>
          <p:nvPr/>
        </p:nvSpPr>
        <p:spPr bwMode="auto">
          <a:xfrm>
            <a:off x="2590800" y="6284913"/>
            <a:ext cx="2895600" cy="396875"/>
          </a:xfrm>
          <a:prstGeom prst="rect">
            <a:avLst/>
          </a:prstGeom>
          <a:noFill/>
          <a:ln w="9525">
            <a:noFill/>
            <a:miter lim="800000"/>
            <a:headEnd/>
            <a:tailEnd/>
          </a:ln>
        </p:spPr>
        <p:txBody>
          <a:bodyPr>
            <a:spAutoFit/>
          </a:bodyPr>
          <a:lstStyle/>
          <a:p>
            <a:r>
              <a:rPr lang="en-US" sz="2000" b="1">
                <a:latin typeface="Comic Sans MS" pitchFamily="66" charset="0"/>
              </a:rPr>
              <a:t>Stated Probability: </a:t>
            </a:r>
            <a:r>
              <a:rPr lang="en-US" sz="2000" b="1" i="1">
                <a:latin typeface="Comic Sans MS" pitchFamily="66" charset="0"/>
              </a:rPr>
              <a:t>p</a:t>
            </a:r>
            <a:endParaRPr lang="en-US" sz="2000" b="1">
              <a:latin typeface="Comic Sans MS" pitchFamily="66" charset="0"/>
            </a:endParaRPr>
          </a:p>
        </p:txBody>
      </p:sp>
      <p:sp>
        <p:nvSpPr>
          <p:cNvPr id="36881" name="Text Box 25"/>
          <p:cNvSpPr txBox="1">
            <a:spLocks noChangeArrowheads="1"/>
          </p:cNvSpPr>
          <p:nvPr/>
        </p:nvSpPr>
        <p:spPr bwMode="auto">
          <a:xfrm>
            <a:off x="365125" y="2684463"/>
            <a:ext cx="1279525" cy="1006475"/>
          </a:xfrm>
          <a:prstGeom prst="rect">
            <a:avLst/>
          </a:prstGeom>
          <a:noFill/>
          <a:ln w="9525">
            <a:noFill/>
            <a:miter lim="800000"/>
            <a:headEnd/>
            <a:tailEnd/>
          </a:ln>
        </p:spPr>
        <p:txBody>
          <a:bodyPr wrap="none">
            <a:spAutoFit/>
          </a:bodyPr>
          <a:lstStyle/>
          <a:p>
            <a:r>
              <a:rPr lang="en-US" sz="2000" b="1">
                <a:latin typeface="Comic Sans MS" pitchFamily="66" charset="0"/>
              </a:rPr>
              <a:t>Decision</a:t>
            </a:r>
          </a:p>
          <a:p>
            <a:r>
              <a:rPr lang="en-US" sz="2000" b="1">
                <a:latin typeface="Comic Sans MS" pitchFamily="66" charset="0"/>
              </a:rPr>
              <a:t>Weight: </a:t>
            </a:r>
          </a:p>
          <a:p>
            <a:r>
              <a:rPr lang="en-US" sz="2000" b="1">
                <a:latin typeface="Comic Sans MS" pitchFamily="66" charset="0"/>
              </a:rPr>
              <a:t> </a:t>
            </a:r>
            <a:r>
              <a:rPr lang="el-GR" sz="2000" b="1">
                <a:latin typeface="Comic Sans MS" pitchFamily="66" charset="0"/>
              </a:rPr>
              <a:t>π</a:t>
            </a:r>
            <a:r>
              <a:rPr lang="en-US" sz="2000" b="1">
                <a:latin typeface="Comic Sans MS" pitchFamily="66" charset="0"/>
              </a:rPr>
              <a:t>(</a:t>
            </a:r>
            <a:r>
              <a:rPr lang="en-US" sz="2000" b="1" i="1">
                <a:latin typeface="Comic Sans MS" pitchFamily="66" charset="0"/>
              </a:rPr>
              <a:t>p)</a:t>
            </a:r>
            <a:endParaRPr lang="el-GR" sz="2000" b="1">
              <a:latin typeface="Comic Sans MS" pitchFamily="66" charset="0"/>
            </a:endParaRPr>
          </a:p>
        </p:txBody>
      </p:sp>
      <p:sp>
        <p:nvSpPr>
          <p:cNvPr id="36882" name="Text Box 28"/>
          <p:cNvSpPr txBox="1">
            <a:spLocks noChangeArrowheads="1"/>
          </p:cNvSpPr>
          <p:nvPr/>
        </p:nvSpPr>
        <p:spPr bwMode="auto">
          <a:xfrm>
            <a:off x="6858000" y="3128963"/>
            <a:ext cx="1990725" cy="915987"/>
          </a:xfrm>
          <a:prstGeom prst="rect">
            <a:avLst/>
          </a:prstGeom>
          <a:noFill/>
          <a:ln w="9525">
            <a:noFill/>
            <a:miter lim="800000"/>
            <a:headEnd/>
            <a:tailEnd/>
          </a:ln>
        </p:spPr>
        <p:txBody>
          <a:bodyPr wrap="none">
            <a:spAutoFit/>
          </a:bodyPr>
          <a:lstStyle/>
          <a:p>
            <a:r>
              <a:rPr lang="en-US">
                <a:latin typeface="Comic Sans MS" pitchFamily="66" charset="0"/>
              </a:rPr>
              <a:t>2. Underwighting</a:t>
            </a:r>
          </a:p>
          <a:p>
            <a:r>
              <a:rPr lang="en-US">
                <a:latin typeface="Comic Sans MS" pitchFamily="66" charset="0"/>
              </a:rPr>
              <a:t>Intermediate </a:t>
            </a:r>
          </a:p>
          <a:p>
            <a:r>
              <a:rPr lang="en-US">
                <a:latin typeface="Comic Sans MS" pitchFamily="66" charset="0"/>
              </a:rPr>
              <a:t>probabilities</a:t>
            </a:r>
          </a:p>
        </p:txBody>
      </p:sp>
      <p:sp>
        <p:nvSpPr>
          <p:cNvPr id="36883" name="Line 30"/>
          <p:cNvSpPr>
            <a:spLocks noChangeShapeType="1"/>
          </p:cNvSpPr>
          <p:nvPr/>
        </p:nvSpPr>
        <p:spPr bwMode="auto">
          <a:xfrm flipV="1">
            <a:off x="4572000" y="3352800"/>
            <a:ext cx="2286000" cy="914400"/>
          </a:xfrm>
          <a:prstGeom prst="line">
            <a:avLst/>
          </a:prstGeom>
          <a:noFill/>
          <a:ln w="9525">
            <a:solidFill>
              <a:schemeClr val="tx1"/>
            </a:solidFill>
            <a:round/>
            <a:headEnd type="triangle" w="med" len="med"/>
            <a:tailEnd type="triangle" w="med" len="med"/>
          </a:ln>
        </p:spPr>
        <p:txBody>
          <a:bodyPr/>
          <a:lstStyle/>
          <a:p>
            <a:endParaRPr lang="en-US"/>
          </a:p>
        </p:txBody>
      </p:sp>
      <p:sp>
        <p:nvSpPr>
          <p:cNvPr id="36884" name="Text Box 31"/>
          <p:cNvSpPr txBox="1">
            <a:spLocks noChangeArrowheads="1"/>
          </p:cNvSpPr>
          <p:nvPr/>
        </p:nvSpPr>
        <p:spPr bwMode="auto">
          <a:xfrm>
            <a:off x="6858000" y="4271963"/>
            <a:ext cx="2055813" cy="915987"/>
          </a:xfrm>
          <a:prstGeom prst="rect">
            <a:avLst/>
          </a:prstGeom>
          <a:noFill/>
          <a:ln w="9525">
            <a:noFill/>
            <a:miter lim="800000"/>
            <a:headEnd/>
            <a:tailEnd/>
          </a:ln>
        </p:spPr>
        <p:txBody>
          <a:bodyPr wrap="none">
            <a:spAutoFit/>
          </a:bodyPr>
          <a:lstStyle/>
          <a:p>
            <a:r>
              <a:rPr lang="en-US">
                <a:latin typeface="Comic Sans MS" pitchFamily="66" charset="0"/>
              </a:rPr>
              <a:t>3. Overweighting </a:t>
            </a:r>
          </a:p>
          <a:p>
            <a:r>
              <a:rPr lang="en-US">
                <a:latin typeface="Comic Sans MS" pitchFamily="66" charset="0"/>
              </a:rPr>
              <a:t>Very small</a:t>
            </a:r>
          </a:p>
          <a:p>
            <a:r>
              <a:rPr lang="en-US">
                <a:latin typeface="Comic Sans MS" pitchFamily="66" charset="0"/>
              </a:rPr>
              <a:t>probabilities</a:t>
            </a:r>
          </a:p>
        </p:txBody>
      </p:sp>
      <p:sp>
        <p:nvSpPr>
          <p:cNvPr id="36885" name="Line 33"/>
          <p:cNvSpPr>
            <a:spLocks noChangeShapeType="1"/>
          </p:cNvSpPr>
          <p:nvPr/>
        </p:nvSpPr>
        <p:spPr bwMode="auto">
          <a:xfrm flipV="1">
            <a:off x="2286000" y="4495800"/>
            <a:ext cx="4572000" cy="1143000"/>
          </a:xfrm>
          <a:prstGeom prst="line">
            <a:avLst/>
          </a:prstGeom>
          <a:noFill/>
          <a:ln w="9525">
            <a:solidFill>
              <a:schemeClr val="tx1"/>
            </a:solidFill>
            <a:round/>
            <a:headEnd type="triangle" w="med" len="med"/>
            <a:tailEnd type="triangle" w="med" len="med"/>
          </a:ln>
        </p:spPr>
        <p:txBody>
          <a:bodyPr/>
          <a:lstStyle/>
          <a:p>
            <a:endParaRPr lang="en-US"/>
          </a:p>
        </p:txBody>
      </p:sp>
      <p:sp>
        <p:nvSpPr>
          <p:cNvPr id="36886" name="Text Box 34"/>
          <p:cNvSpPr txBox="1">
            <a:spLocks noChangeArrowheads="1"/>
          </p:cNvSpPr>
          <p:nvPr/>
        </p:nvSpPr>
        <p:spPr bwMode="auto">
          <a:xfrm>
            <a:off x="1508125" y="1789113"/>
            <a:ext cx="501650" cy="366712"/>
          </a:xfrm>
          <a:prstGeom prst="rect">
            <a:avLst/>
          </a:prstGeom>
          <a:noFill/>
          <a:ln w="9525">
            <a:noFill/>
            <a:miter lim="800000"/>
            <a:headEnd/>
            <a:tailEnd/>
          </a:ln>
        </p:spPr>
        <p:txBody>
          <a:bodyPr wrap="none">
            <a:spAutoFit/>
          </a:bodyPr>
          <a:lstStyle/>
          <a:p>
            <a:r>
              <a:rPr lang="en-US"/>
              <a:t>1.0</a:t>
            </a:r>
          </a:p>
        </p:txBody>
      </p:sp>
      <p:sp>
        <p:nvSpPr>
          <p:cNvPr id="36887" name="Text Box 35"/>
          <p:cNvSpPr txBox="1">
            <a:spLocks noChangeArrowheads="1"/>
          </p:cNvSpPr>
          <p:nvPr/>
        </p:nvSpPr>
        <p:spPr bwMode="auto">
          <a:xfrm>
            <a:off x="1279525" y="3846513"/>
            <a:ext cx="374650" cy="366712"/>
          </a:xfrm>
          <a:prstGeom prst="rect">
            <a:avLst/>
          </a:prstGeom>
          <a:noFill/>
          <a:ln w="9525">
            <a:noFill/>
            <a:miter lim="800000"/>
            <a:headEnd/>
            <a:tailEnd/>
          </a:ln>
        </p:spPr>
        <p:txBody>
          <a:bodyPr wrap="none">
            <a:spAutoFit/>
          </a:bodyPr>
          <a:lstStyle/>
          <a:p>
            <a:r>
              <a:rPr lang="en-US"/>
              <a:t>.5</a:t>
            </a:r>
          </a:p>
        </p:txBody>
      </p:sp>
      <p:sp>
        <p:nvSpPr>
          <p:cNvPr id="36888" name="Text Box 36"/>
          <p:cNvSpPr txBox="1">
            <a:spLocks noChangeArrowheads="1"/>
          </p:cNvSpPr>
          <p:nvPr/>
        </p:nvSpPr>
        <p:spPr bwMode="auto">
          <a:xfrm>
            <a:off x="4327525" y="5599113"/>
            <a:ext cx="374650" cy="366712"/>
          </a:xfrm>
          <a:prstGeom prst="rect">
            <a:avLst/>
          </a:prstGeom>
          <a:noFill/>
          <a:ln w="9525">
            <a:noFill/>
            <a:miter lim="800000"/>
            <a:headEnd/>
            <a:tailEnd/>
          </a:ln>
        </p:spPr>
        <p:txBody>
          <a:bodyPr wrap="none">
            <a:spAutoFit/>
          </a:bodyPr>
          <a:lstStyle/>
          <a:p>
            <a:r>
              <a:rPr lang="en-US"/>
              <a:t>.5</a:t>
            </a:r>
          </a:p>
        </p:txBody>
      </p:sp>
      <p:sp>
        <p:nvSpPr>
          <p:cNvPr id="36889" name="Text Box 37"/>
          <p:cNvSpPr txBox="1">
            <a:spLocks noChangeArrowheads="1"/>
          </p:cNvSpPr>
          <p:nvPr/>
        </p:nvSpPr>
        <p:spPr bwMode="auto">
          <a:xfrm>
            <a:off x="6003925" y="6056313"/>
            <a:ext cx="501650" cy="366712"/>
          </a:xfrm>
          <a:prstGeom prst="rect">
            <a:avLst/>
          </a:prstGeom>
          <a:noFill/>
          <a:ln w="9525">
            <a:noFill/>
            <a:miter lim="800000"/>
            <a:headEnd/>
            <a:tailEnd/>
          </a:ln>
        </p:spPr>
        <p:txBody>
          <a:bodyPr wrap="none">
            <a:spAutoFit/>
          </a:bodyPr>
          <a:lstStyle/>
          <a:p>
            <a:r>
              <a:rPr lang="en-US"/>
              <a:t>1.0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304800"/>
            <a:ext cx="8229600" cy="1143000"/>
          </a:xfrm>
        </p:spPr>
        <p:txBody>
          <a:bodyPr lIns="90488" tIns="44450" rIns="90488" bIns="44450" anchor="b"/>
          <a:lstStyle/>
          <a:p>
            <a:pPr rtl="1" eaLnBrk="1" hangingPunct="1">
              <a:defRPr/>
            </a:pPr>
            <a:r>
              <a:rPr lang="fa-IR" altLang="ko-KR" sz="2800" dirty="0" smtClean="0">
                <a:cs typeface="B Nazanin" pitchFamily="2" charset="-78"/>
              </a:rPr>
              <a:t>نتايج پارادایم‌های سنتی</a:t>
            </a:r>
            <a:r>
              <a:rPr lang="fa-IR" altLang="ko-KR" sz="3600" dirty="0" smtClean="0">
                <a:cs typeface="B Nazanin" pitchFamily="2" charset="-78"/>
              </a:rPr>
              <a:t/>
            </a:r>
            <a:br>
              <a:rPr lang="fa-IR" altLang="ko-KR" sz="3600" dirty="0" smtClean="0">
                <a:cs typeface="B Nazanin" pitchFamily="2" charset="-78"/>
              </a:rPr>
            </a:br>
            <a:r>
              <a:rPr lang="fa-IR" altLang="ko-KR" sz="3600" dirty="0" smtClean="0">
                <a:cs typeface="B Nazanin" pitchFamily="2" charset="-78"/>
              </a:rPr>
              <a:t>گذري بر فرضيه كارآيي بازار (</a:t>
            </a:r>
            <a:r>
              <a:rPr lang="en-US" altLang="ko-KR" sz="3600" dirty="0" smtClean="0">
                <a:ea typeface="굴림" pitchFamily="50" charset="-127"/>
                <a:cs typeface="B Nazanin" pitchFamily="2" charset="-78"/>
              </a:rPr>
              <a:t>EMH</a:t>
            </a:r>
            <a:r>
              <a:rPr lang="fa-IR" altLang="ko-KR" sz="3600" dirty="0" smtClean="0">
                <a:cs typeface="B Nazanin" pitchFamily="2" charset="-78"/>
              </a:rPr>
              <a:t>)</a:t>
            </a:r>
            <a:endParaRPr lang="en-US" altLang="ko-KR" sz="3600" dirty="0" smtClean="0">
              <a:ea typeface="굴림" pitchFamily="50" charset="-127"/>
              <a:cs typeface="B Nazanin" pitchFamily="2" charset="-78"/>
            </a:endParaRPr>
          </a:p>
        </p:txBody>
      </p:sp>
      <p:sp>
        <p:nvSpPr>
          <p:cNvPr id="11267" name="Rectangle 3"/>
          <p:cNvSpPr>
            <a:spLocks noGrp="1" noChangeArrowheads="1"/>
          </p:cNvSpPr>
          <p:nvPr>
            <p:ph idx="1"/>
          </p:nvPr>
        </p:nvSpPr>
        <p:spPr>
          <a:xfrm>
            <a:off x="457200" y="1676400"/>
            <a:ext cx="8229600" cy="4648200"/>
          </a:xfrm>
        </p:spPr>
        <p:txBody>
          <a:bodyPr lIns="90488" tIns="44450" rIns="90488" bIns="44450"/>
          <a:lstStyle/>
          <a:p>
            <a:pPr algn="r" rtl="1" eaLnBrk="1" hangingPunct="1">
              <a:lnSpc>
                <a:spcPct val="90000"/>
              </a:lnSpc>
              <a:defRPr/>
            </a:pPr>
            <a:r>
              <a:rPr lang="fa-IR" altLang="ko-KR" sz="2800" dirty="0" smtClean="0">
                <a:ea typeface="Gulim" pitchFamily="34" charset="-127"/>
                <a:cs typeface="B Nazanin" pitchFamily="2" charset="-78"/>
              </a:rPr>
              <a:t>آيا قيمت اوراق بهادار انعكاس كامل و به‌هنگامي از اطلاعات مربوط است؟</a:t>
            </a:r>
          </a:p>
          <a:p>
            <a:pPr lvl="1" algn="r" rtl="1" eaLnBrk="1" hangingPunct="1">
              <a:lnSpc>
                <a:spcPct val="90000"/>
              </a:lnSpc>
              <a:defRPr/>
            </a:pPr>
            <a:r>
              <a:rPr lang="fa-IR" altLang="ko-KR" sz="2400" dirty="0" smtClean="0">
                <a:ea typeface="Gulim" pitchFamily="34" charset="-127"/>
                <a:cs typeface="B Nazanin" pitchFamily="2" charset="-78"/>
              </a:rPr>
              <a:t>چه نوعي از اطلاعات؟</a:t>
            </a:r>
          </a:p>
          <a:p>
            <a:pPr lvl="2" algn="r" rtl="1" eaLnBrk="1" hangingPunct="1">
              <a:lnSpc>
                <a:spcPct val="90000"/>
              </a:lnSpc>
              <a:defRPr/>
            </a:pPr>
            <a:r>
              <a:rPr lang="fa-IR" altLang="ko-KR" sz="2000" dirty="0" smtClean="0">
                <a:ea typeface="Gulim" pitchFamily="34" charset="-127"/>
                <a:cs typeface="B Nazanin" pitchFamily="2" charset="-78"/>
              </a:rPr>
              <a:t>قيمت</a:t>
            </a:r>
            <a:r>
              <a:rPr lang="fa-IR" sz="2000" dirty="0" smtClean="0">
                <a:cs typeface="B Nazanin" pitchFamily="2" charset="-78"/>
              </a:rPr>
              <a:t>‌</a:t>
            </a:r>
            <a:r>
              <a:rPr lang="fa-IR" altLang="ko-KR" sz="2000" dirty="0" smtClean="0">
                <a:cs typeface="B Nazanin" pitchFamily="2" charset="-78"/>
              </a:rPr>
              <a:t>هاي تاريخي، حجم معاملات، ... </a:t>
            </a:r>
            <a:r>
              <a:rPr lang="en-US" altLang="ko-KR" sz="5000" baseline="-25000" dirty="0" smtClean="0">
                <a:ea typeface="Gulim" pitchFamily="34" charset="-127"/>
              </a:rPr>
              <a:t>←</a:t>
            </a:r>
            <a:r>
              <a:rPr lang="fa-IR" altLang="ko-KR" sz="5000" baseline="-25000" dirty="0" smtClean="0">
                <a:cs typeface="B Nazanin" pitchFamily="2" charset="-78"/>
              </a:rPr>
              <a:t> </a:t>
            </a:r>
            <a:r>
              <a:rPr lang="fa-IR" altLang="ko-KR" sz="2000" dirty="0" smtClean="0">
                <a:cs typeface="B Nazanin" pitchFamily="2" charset="-78"/>
              </a:rPr>
              <a:t>كارآيي در سطح ضعيف؛</a:t>
            </a:r>
          </a:p>
          <a:p>
            <a:pPr lvl="2" algn="r" rtl="1" eaLnBrk="1" hangingPunct="1">
              <a:lnSpc>
                <a:spcPct val="90000"/>
              </a:lnSpc>
              <a:defRPr/>
            </a:pPr>
            <a:r>
              <a:rPr lang="fa-IR" altLang="ko-KR" sz="2000" dirty="0" smtClean="0">
                <a:cs typeface="B Nazanin" pitchFamily="2" charset="-78"/>
              </a:rPr>
              <a:t>اطلاعات منتشر شده عمومي </a:t>
            </a:r>
            <a:r>
              <a:rPr lang="en-US" altLang="ko-KR" sz="5000" baseline="-25000" dirty="0" smtClean="0">
                <a:ea typeface="Gulim" pitchFamily="34" charset="-127"/>
              </a:rPr>
              <a:t>←</a:t>
            </a:r>
            <a:r>
              <a:rPr lang="fa-IR" altLang="ko-KR" sz="5000" baseline="-25000" dirty="0" smtClean="0">
                <a:cs typeface="B Nazanin" pitchFamily="2" charset="-78"/>
              </a:rPr>
              <a:t> </a:t>
            </a:r>
            <a:r>
              <a:rPr lang="fa-IR" altLang="ko-KR" sz="2000" dirty="0" smtClean="0">
                <a:cs typeface="B Nazanin" pitchFamily="2" charset="-78"/>
              </a:rPr>
              <a:t>كارآيي نيمه قوي؛</a:t>
            </a:r>
          </a:p>
          <a:p>
            <a:pPr lvl="2" algn="r" rtl="1" eaLnBrk="1" hangingPunct="1">
              <a:lnSpc>
                <a:spcPct val="90000"/>
              </a:lnSpc>
              <a:defRPr/>
            </a:pPr>
            <a:r>
              <a:rPr lang="fa-IR" altLang="ko-KR" sz="2000" dirty="0" smtClean="0">
                <a:cs typeface="B Nazanin" pitchFamily="2" charset="-78"/>
              </a:rPr>
              <a:t>اطلاعات محرمانه </a:t>
            </a:r>
            <a:r>
              <a:rPr lang="en-US" altLang="ko-KR" sz="5000" baseline="-25000" dirty="0" smtClean="0">
                <a:ea typeface="Gulim" pitchFamily="34" charset="-127"/>
              </a:rPr>
              <a:t>←</a:t>
            </a:r>
            <a:r>
              <a:rPr lang="fa-IR" altLang="ko-KR" sz="2000" dirty="0" smtClean="0">
                <a:cs typeface="B Nazanin" pitchFamily="2" charset="-78"/>
              </a:rPr>
              <a:t> كارآيي قوي.</a:t>
            </a:r>
          </a:p>
          <a:p>
            <a:pPr lvl="1" algn="r" rtl="1" eaLnBrk="1" hangingPunct="1">
              <a:lnSpc>
                <a:spcPct val="90000"/>
              </a:lnSpc>
              <a:defRPr/>
            </a:pPr>
            <a:endParaRPr lang="fa-IR" altLang="ko-KR" sz="2400" dirty="0" smtClean="0">
              <a:cs typeface="B Nazanin" pitchFamily="2" charset="-78"/>
            </a:endParaRPr>
          </a:p>
          <a:p>
            <a:pPr lvl="1" algn="r" rtl="1" eaLnBrk="1" hangingPunct="1">
              <a:lnSpc>
                <a:spcPct val="90000"/>
              </a:lnSpc>
              <a:defRPr/>
            </a:pPr>
            <a:r>
              <a:rPr lang="fa-IR" altLang="ko-KR" sz="2400" dirty="0" smtClean="0">
                <a:cs typeface="B Nazanin" pitchFamily="2" charset="-78"/>
              </a:rPr>
              <a:t>رقابت اطمينان خاطر مي</a:t>
            </a:r>
            <a:r>
              <a:rPr lang="fa-IR" sz="2400" dirty="0" smtClean="0">
                <a:cs typeface="B Nazanin" pitchFamily="2" charset="-78"/>
              </a:rPr>
              <a:t>‌</a:t>
            </a:r>
            <a:r>
              <a:rPr lang="fa-IR" altLang="ko-KR" sz="2400" dirty="0" smtClean="0">
                <a:cs typeface="B Nazanin" pitchFamily="2" charset="-78"/>
              </a:rPr>
              <a:t>دهد كه قيمت</a:t>
            </a:r>
            <a:r>
              <a:rPr lang="fa-IR" sz="2400" dirty="0" smtClean="0">
                <a:cs typeface="B Nazanin" pitchFamily="2" charset="-78"/>
              </a:rPr>
              <a:t>‌</a:t>
            </a:r>
            <a:r>
              <a:rPr lang="fa-IR" altLang="ko-KR" sz="2400" dirty="0" smtClean="0">
                <a:cs typeface="B Nazanin" pitchFamily="2" charset="-78"/>
              </a:rPr>
              <a:t>ها منعكس كننده اطلاعات هستند. هنگامي كه اطلاعات در دسترس قرار مي</a:t>
            </a:r>
            <a:r>
              <a:rPr lang="fa-IR" sz="2400" dirty="0" smtClean="0">
                <a:cs typeface="B Nazanin" pitchFamily="2" charset="-78"/>
              </a:rPr>
              <a:t>‌</a:t>
            </a:r>
            <a:r>
              <a:rPr lang="fa-IR" altLang="ko-KR" sz="2400" dirty="0" smtClean="0">
                <a:cs typeface="B Nazanin" pitchFamily="2" charset="-78"/>
              </a:rPr>
              <a:t>گيرند؛ مشاركت</a:t>
            </a:r>
            <a:r>
              <a:rPr lang="fa-IR" sz="2400" dirty="0" smtClean="0">
                <a:cs typeface="B Nazanin" pitchFamily="2" charset="-78"/>
              </a:rPr>
              <a:t>‌</a:t>
            </a:r>
            <a:r>
              <a:rPr lang="fa-IR" altLang="ko-KR" sz="2400" dirty="0" smtClean="0">
                <a:cs typeface="B Nazanin" pitchFamily="2" charset="-78"/>
              </a:rPr>
              <a:t>كنندگان در بازار با تحليل آن اقدام به معامله مي</a:t>
            </a:r>
            <a:r>
              <a:rPr lang="fa-IR" sz="2400" dirty="0" smtClean="0">
                <a:cs typeface="B Nazanin" pitchFamily="2" charset="-78"/>
              </a:rPr>
              <a:t>‌</a:t>
            </a:r>
            <a:r>
              <a:rPr lang="fa-IR" altLang="ko-KR" sz="2400" dirty="0" smtClean="0">
                <a:cs typeface="B Nazanin" pitchFamily="2" charset="-78"/>
              </a:rPr>
              <a:t>كنند.</a:t>
            </a:r>
            <a:endParaRPr lang="en-US" altLang="ko-KR" sz="2400" dirty="0" smtClean="0">
              <a:ea typeface="Gulim" pitchFamily="34" charset="-127"/>
              <a:sym typeface="Wingdings" pitchFamily="2" charset="2"/>
            </a:endParaRPr>
          </a:p>
        </p:txBody>
      </p:sp>
      <p:sp>
        <p:nvSpPr>
          <p:cNvPr id="6146" name="Footer Placeholder 4"/>
          <p:cNvSpPr>
            <a:spLocks noGrp="1"/>
          </p:cNvSpPr>
          <p:nvPr>
            <p:ph type="ftr" sz="quarter" idx="11"/>
          </p:nvPr>
        </p:nvSpPr>
        <p:spPr>
          <a:xfrm>
            <a:off x="6553200" y="6248400"/>
            <a:ext cx="2133600" cy="476250"/>
          </a:xfrm>
          <a:noFill/>
        </p:spPr>
        <p:txBody>
          <a:bodyPr/>
          <a:lstStyle/>
          <a:p>
            <a:pPr algn="r"/>
            <a:r>
              <a:rPr lang="ar-SA"/>
              <a:t>سعید اسلامی بیدگلی</a:t>
            </a:r>
            <a:endParaRPr lang="en-US"/>
          </a:p>
        </p:txBody>
      </p:sp>
      <p:sp>
        <p:nvSpPr>
          <p:cNvPr id="6147" name="Slide Number Placeholder 5"/>
          <p:cNvSpPr>
            <a:spLocks noGrp="1"/>
          </p:cNvSpPr>
          <p:nvPr>
            <p:ph type="sldNum" sz="quarter" idx="12"/>
          </p:nvPr>
        </p:nvSpPr>
        <p:spPr>
          <a:xfrm>
            <a:off x="3124200" y="6248400"/>
            <a:ext cx="2895600" cy="476250"/>
          </a:xfrm>
          <a:noFill/>
        </p:spPr>
        <p:txBody>
          <a:bodyPr/>
          <a:lstStyle/>
          <a:p>
            <a:pPr algn="ctr"/>
            <a:fld id="{609B339E-41C4-4163-A1B1-A4DCC121771D}" type="slidenum">
              <a:rPr lang="ar-SA"/>
              <a:pPr algn="ctr"/>
              <a:t>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6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1267">
                                            <p:txEl>
                                              <p:pRg st="0" end="0"/>
                                            </p:txEl>
                                          </p:spTgt>
                                        </p:tgtEl>
                                        <p:attrNameLst>
                                          <p:attrName>ppt_c</p:attrName>
                                        </p:attrNameLst>
                                      </p:cBhvr>
                                      <p:to>
                                        <a:schemeClr val="accent1"/>
                                      </p:to>
                                    </p:animClr>
                                  </p:subTnLst>
                                </p:cTn>
                              </p:par>
                              <p:par>
                                <p:cTn id="7" presetID="1" presetClass="entr" presetSubtype="0" fill="hold" grpId="0" nodeType="withEffect">
                                  <p:stCondLst>
                                    <p:cond delay="0"/>
                                  </p:stCondLst>
                                  <p:childTnLst>
                                    <p:set>
                                      <p:cBhvr>
                                        <p:cTn id="8" dur="1" fill="hold">
                                          <p:stCondLst>
                                            <p:cond delay="499"/>
                                          </p:stCondLst>
                                        </p:cTn>
                                        <p:tgtEl>
                                          <p:spTgt spid="1126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1267">
                                            <p:txEl>
                                              <p:pRg st="1" end="1"/>
                                            </p:txEl>
                                          </p:spTgt>
                                        </p:tgtEl>
                                        <p:attrNameLst>
                                          <p:attrName>ppt_c</p:attrName>
                                        </p:attrNameLst>
                                      </p:cBhvr>
                                      <p:to>
                                        <a:schemeClr val="accent1"/>
                                      </p:to>
                                    </p:animClr>
                                  </p:subTnLst>
                                </p:cTn>
                              </p:par>
                              <p:par>
                                <p:cTn id="9" presetID="1" presetClass="entr" presetSubtype="0" fill="hold" grpId="0" nodeType="withEffect">
                                  <p:stCondLst>
                                    <p:cond delay="0"/>
                                  </p:stCondLst>
                                  <p:childTnLst>
                                    <p:set>
                                      <p:cBhvr>
                                        <p:cTn id="10" dur="1" fill="hold">
                                          <p:stCondLst>
                                            <p:cond delay="499"/>
                                          </p:stCondLst>
                                        </p:cTn>
                                        <p:tgtEl>
                                          <p:spTgt spid="1126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1267">
                                            <p:txEl>
                                              <p:pRg st="2" end="2"/>
                                            </p:txEl>
                                          </p:spTgt>
                                        </p:tgtEl>
                                        <p:attrNameLst>
                                          <p:attrName>ppt_c</p:attrName>
                                        </p:attrNameLst>
                                      </p:cBhvr>
                                      <p:to>
                                        <a:schemeClr val="accent1"/>
                                      </p:to>
                                    </p:animClr>
                                  </p:subTnLst>
                                </p:cTn>
                              </p:par>
                              <p:par>
                                <p:cTn id="11" presetID="1" presetClass="entr" presetSubtype="0" fill="hold" grpId="0" nodeType="withEffect">
                                  <p:stCondLst>
                                    <p:cond delay="0"/>
                                  </p:stCondLst>
                                  <p:childTnLst>
                                    <p:set>
                                      <p:cBhvr>
                                        <p:cTn id="12" dur="1" fill="hold">
                                          <p:stCondLst>
                                            <p:cond delay="499"/>
                                          </p:stCondLst>
                                        </p:cTn>
                                        <p:tgtEl>
                                          <p:spTgt spid="1126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1267">
                                            <p:txEl>
                                              <p:pRg st="3" end="3"/>
                                            </p:txEl>
                                          </p:spTgt>
                                        </p:tgtEl>
                                        <p:attrNameLst>
                                          <p:attrName>ppt_c</p:attrName>
                                        </p:attrNameLst>
                                      </p:cBhvr>
                                      <p:to>
                                        <a:schemeClr val="accent1"/>
                                      </p:to>
                                    </p:animClr>
                                  </p:subTnLst>
                                </p:cTn>
                              </p:par>
                              <p:par>
                                <p:cTn id="13" presetID="1" presetClass="entr" presetSubtype="0" fill="hold" grpId="0" nodeType="withEffect">
                                  <p:stCondLst>
                                    <p:cond delay="0"/>
                                  </p:stCondLst>
                                  <p:childTnLst>
                                    <p:set>
                                      <p:cBhvr>
                                        <p:cTn id="14" dur="1" fill="hold">
                                          <p:stCondLst>
                                            <p:cond delay="499"/>
                                          </p:stCondLst>
                                        </p:cTn>
                                        <p:tgtEl>
                                          <p:spTgt spid="11267">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1267">
                                            <p:txEl>
                                              <p:pRg st="4" end="4"/>
                                            </p:txEl>
                                          </p:spTgt>
                                        </p:tgtEl>
                                        <p:attrNameLst>
                                          <p:attrName>ppt_c</p:attrName>
                                        </p:attrNameLst>
                                      </p:cBhvr>
                                      <p:to>
                                        <a:schemeClr val="accent1"/>
                                      </p:to>
                                    </p:animClr>
                                  </p:subTnLst>
                                </p:cTn>
                              </p:par>
                              <p:par>
                                <p:cTn id="15" presetID="1" presetClass="entr" presetSubtype="0" fill="hold" grpId="0" nodeType="withEffect">
                                  <p:stCondLst>
                                    <p:cond delay="0"/>
                                  </p:stCondLst>
                                  <p:childTnLst>
                                    <p:set>
                                      <p:cBhvr>
                                        <p:cTn id="16" dur="1" fill="hold">
                                          <p:stCondLst>
                                            <p:cond delay="499"/>
                                          </p:stCondLst>
                                        </p:cTn>
                                        <p:tgtEl>
                                          <p:spTgt spid="11267">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11267">
                                            <p:txEl>
                                              <p:pRg st="6" end="6"/>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defRPr/>
            </a:pPr>
            <a:r>
              <a:rPr lang="en-US" smtClean="0">
                <a:latin typeface="Comic Sans MS" pitchFamily="66" charset="0"/>
              </a:rPr>
              <a:t>Evidence</a:t>
            </a:r>
          </a:p>
        </p:txBody>
      </p:sp>
      <p:sp>
        <p:nvSpPr>
          <p:cNvPr id="17412" name="Rectangle 3"/>
          <p:cNvSpPr>
            <a:spLocks noGrp="1" noChangeArrowheads="1"/>
          </p:cNvSpPr>
          <p:nvPr>
            <p:ph idx="1"/>
          </p:nvPr>
        </p:nvSpPr>
        <p:spPr/>
        <p:txBody>
          <a:bodyPr/>
          <a:lstStyle/>
          <a:p>
            <a:pPr eaLnBrk="1" hangingPunct="1">
              <a:lnSpc>
                <a:spcPct val="80000"/>
              </a:lnSpc>
              <a:defRPr/>
            </a:pPr>
            <a:r>
              <a:rPr lang="en-US" sz="2400" smtClean="0"/>
              <a:t>K &amp; T asked many respondents how they would respond to a variety of hypothetical choices</a:t>
            </a:r>
          </a:p>
          <a:p>
            <a:pPr eaLnBrk="1" hangingPunct="1">
              <a:lnSpc>
                <a:spcPct val="80000"/>
              </a:lnSpc>
              <a:defRPr/>
            </a:pPr>
            <a:r>
              <a:rPr lang="en-US" sz="2400" smtClean="0"/>
              <a:t>The respondents were asked to imagine that were actually faced with the choice described and to indicate the choice they would have made in such a case</a:t>
            </a:r>
          </a:p>
          <a:p>
            <a:pPr eaLnBrk="1" hangingPunct="1">
              <a:lnSpc>
                <a:spcPct val="80000"/>
              </a:lnSpc>
              <a:defRPr/>
            </a:pPr>
            <a:r>
              <a:rPr lang="en-US" sz="2400" smtClean="0"/>
              <a:t>The respondents were anonymous and were told that there was no “right” answer to the problems</a:t>
            </a:r>
          </a:p>
          <a:p>
            <a:pPr eaLnBrk="1" hangingPunct="1">
              <a:lnSpc>
                <a:spcPct val="80000"/>
              </a:lnSpc>
              <a:defRPr/>
            </a:pPr>
            <a:r>
              <a:rPr lang="en-US" sz="2400" smtClean="0"/>
              <a:t>In most cases the problems were constructed in several forms with different amounts where money was concerned</a:t>
            </a:r>
          </a:p>
          <a:p>
            <a:pPr eaLnBrk="1" hangingPunct="1">
              <a:lnSpc>
                <a:spcPct val="80000"/>
              </a:lnSpc>
              <a:defRPr/>
            </a:pPr>
            <a:r>
              <a:rPr lang="en-US" sz="2400" smtClean="0"/>
              <a:t>K &amp; T are keenly aware of the difficulties of using hypothetical evidence but suggest that “field” or naturalistic studies would be too crude for their purposes</a:t>
            </a:r>
          </a:p>
        </p:txBody>
      </p:sp>
      <p:sp>
        <p:nvSpPr>
          <p:cNvPr id="37890" name="Slide Number Placeholder 5"/>
          <p:cNvSpPr>
            <a:spLocks noGrp="1"/>
          </p:cNvSpPr>
          <p:nvPr>
            <p:ph type="sldNum" sz="quarter" idx="12"/>
          </p:nvPr>
        </p:nvSpPr>
        <p:spPr>
          <a:xfrm>
            <a:off x="3124200" y="6248400"/>
            <a:ext cx="2895600" cy="476250"/>
          </a:xfrm>
          <a:noFill/>
        </p:spPr>
        <p:txBody>
          <a:bodyPr/>
          <a:lstStyle/>
          <a:p>
            <a:pPr algn="ctr"/>
            <a:fld id="{70EAC54A-3D17-48EA-8FEE-0E3EB80AD71A}" type="slidenum">
              <a:rPr lang="ar-SA"/>
              <a:pPr algn="ct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pPr eaLnBrk="1" hangingPunct="1">
              <a:defRPr/>
            </a:pPr>
            <a:r>
              <a:rPr lang="en-US" smtClean="0">
                <a:latin typeface="Comic Sans MS" pitchFamily="66" charset="0"/>
              </a:rPr>
              <a:t>Non-linear Decision weights</a:t>
            </a:r>
          </a:p>
        </p:txBody>
      </p:sp>
      <p:sp>
        <p:nvSpPr>
          <p:cNvPr id="18436" name="Rectangle 3"/>
          <p:cNvSpPr>
            <a:spLocks noGrp="1" noChangeArrowheads="1"/>
          </p:cNvSpPr>
          <p:nvPr>
            <p:ph idx="1"/>
          </p:nvPr>
        </p:nvSpPr>
        <p:spPr>
          <a:xfrm>
            <a:off x="304800" y="1295400"/>
            <a:ext cx="8686800" cy="5334000"/>
          </a:xfrm>
        </p:spPr>
        <p:txBody>
          <a:bodyPr/>
          <a:lstStyle/>
          <a:p>
            <a:pPr eaLnBrk="1" hangingPunct="1">
              <a:lnSpc>
                <a:spcPct val="90000"/>
              </a:lnSpc>
              <a:defRPr/>
            </a:pPr>
            <a:r>
              <a:rPr lang="en-US" b="1" smtClean="0"/>
              <a:t>[1]</a:t>
            </a:r>
            <a:r>
              <a:rPr lang="en-US" smtClean="0"/>
              <a:t> </a:t>
            </a:r>
            <a:r>
              <a:rPr lang="en-US" smtClean="0">
                <a:latin typeface="Comic Sans MS" pitchFamily="66" charset="0"/>
              </a:rPr>
              <a:t>Consider the following choice put to N = 66 people:</a:t>
            </a:r>
          </a:p>
          <a:p>
            <a:pPr lvl="1" eaLnBrk="1" hangingPunct="1">
              <a:lnSpc>
                <a:spcPct val="90000"/>
              </a:lnSpc>
              <a:defRPr/>
            </a:pPr>
            <a:r>
              <a:rPr lang="en-US" smtClean="0">
                <a:latin typeface="Comic Sans MS" pitchFamily="66" charset="0"/>
              </a:rPr>
              <a:t>A : R6000 at .45 chance [EV = 2700] (14% chose)</a:t>
            </a:r>
          </a:p>
          <a:p>
            <a:pPr lvl="1" eaLnBrk="1" hangingPunct="1">
              <a:lnSpc>
                <a:spcPct val="90000"/>
              </a:lnSpc>
              <a:defRPr/>
            </a:pPr>
            <a:r>
              <a:rPr lang="en-US" smtClean="0">
                <a:latin typeface="Comic Sans MS" pitchFamily="66" charset="0"/>
              </a:rPr>
              <a:t>B : R3000 at .90 chance [EV = 2700] (86% chose)</a:t>
            </a:r>
          </a:p>
          <a:p>
            <a:pPr eaLnBrk="1" hangingPunct="1">
              <a:lnSpc>
                <a:spcPct val="90000"/>
              </a:lnSpc>
              <a:defRPr/>
            </a:pPr>
            <a:r>
              <a:rPr lang="en-US" b="1" smtClean="0"/>
              <a:t>[1’]</a:t>
            </a:r>
            <a:r>
              <a:rPr lang="en-US" smtClean="0"/>
              <a:t> </a:t>
            </a:r>
            <a:r>
              <a:rPr lang="en-US" smtClean="0">
                <a:latin typeface="Comic Sans MS" pitchFamily="66" charset="0"/>
              </a:rPr>
              <a:t>Now consider the following problem put to N = 66 people</a:t>
            </a:r>
          </a:p>
          <a:p>
            <a:pPr lvl="1" eaLnBrk="1" hangingPunct="1">
              <a:lnSpc>
                <a:spcPct val="90000"/>
              </a:lnSpc>
              <a:defRPr/>
            </a:pPr>
            <a:r>
              <a:rPr lang="en-US" smtClean="0">
                <a:latin typeface="Comic Sans MS" pitchFamily="66" charset="0"/>
              </a:rPr>
              <a:t>A : R6000 at .001 chance [EV = 6] (73% chose)</a:t>
            </a:r>
          </a:p>
          <a:p>
            <a:pPr lvl="1" eaLnBrk="1" hangingPunct="1">
              <a:lnSpc>
                <a:spcPct val="90000"/>
              </a:lnSpc>
              <a:defRPr/>
            </a:pPr>
            <a:r>
              <a:rPr lang="en-US" smtClean="0">
                <a:latin typeface="Comic Sans MS" pitchFamily="66" charset="0"/>
              </a:rPr>
              <a:t>B : R3000 at .002 chance [EV = 6] (27% chose)</a:t>
            </a:r>
          </a:p>
        </p:txBody>
      </p:sp>
      <p:sp>
        <p:nvSpPr>
          <p:cNvPr id="38914" name="Slide Number Placeholder 5"/>
          <p:cNvSpPr>
            <a:spLocks noGrp="1"/>
          </p:cNvSpPr>
          <p:nvPr>
            <p:ph type="sldNum" sz="quarter" idx="12"/>
          </p:nvPr>
        </p:nvSpPr>
        <p:spPr>
          <a:xfrm>
            <a:off x="3124200" y="6248400"/>
            <a:ext cx="2895600" cy="476250"/>
          </a:xfrm>
          <a:noFill/>
        </p:spPr>
        <p:txBody>
          <a:bodyPr/>
          <a:lstStyle/>
          <a:p>
            <a:pPr algn="ctr"/>
            <a:fld id="{3BAC0B47-70FA-444A-A984-26EF7805202F}" type="slidenum">
              <a:rPr lang="ar-SA"/>
              <a:pPr algn="ct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eaLnBrk="1" hangingPunct="1">
              <a:defRPr/>
            </a:pPr>
            <a:r>
              <a:rPr lang="en-US" smtClean="0">
                <a:latin typeface="Comic Sans MS" pitchFamily="66" charset="0"/>
              </a:rPr>
              <a:t>Commentary on Problem [1]</a:t>
            </a:r>
          </a:p>
        </p:txBody>
      </p:sp>
      <p:sp>
        <p:nvSpPr>
          <p:cNvPr id="19460" name="Rectangle 3"/>
          <p:cNvSpPr>
            <a:spLocks noGrp="1" noChangeArrowheads="1"/>
          </p:cNvSpPr>
          <p:nvPr>
            <p:ph idx="1"/>
          </p:nvPr>
        </p:nvSpPr>
        <p:spPr/>
        <p:txBody>
          <a:bodyPr/>
          <a:lstStyle/>
          <a:p>
            <a:pPr eaLnBrk="1" hangingPunct="1">
              <a:lnSpc>
                <a:spcPct val="90000"/>
              </a:lnSpc>
              <a:defRPr/>
            </a:pPr>
            <a:r>
              <a:rPr lang="en-US" smtClean="0"/>
              <a:t>In the first situation (Prob [1]) with larger probabilities most people choose the larger probability, but when the probabilities become so small as to be mere possibilities (Prob [1’]) , most people choose the larger amount</a:t>
            </a:r>
          </a:p>
          <a:p>
            <a:pPr eaLnBrk="1" hangingPunct="1">
              <a:lnSpc>
                <a:spcPct val="90000"/>
              </a:lnSpc>
              <a:defRPr/>
            </a:pPr>
            <a:r>
              <a:rPr lang="en-US" smtClean="0"/>
              <a:t>Clearly the decision weights are not “linear” one-to-one maps of perceived probabilities…</a:t>
            </a:r>
          </a:p>
          <a:p>
            <a:pPr eaLnBrk="1" hangingPunct="1">
              <a:lnSpc>
                <a:spcPct val="90000"/>
              </a:lnSpc>
              <a:defRPr/>
            </a:pPr>
            <a:endParaRPr lang="en-US" smtClean="0"/>
          </a:p>
        </p:txBody>
      </p:sp>
      <p:sp>
        <p:nvSpPr>
          <p:cNvPr id="39938" name="Slide Number Placeholder 5"/>
          <p:cNvSpPr>
            <a:spLocks noGrp="1"/>
          </p:cNvSpPr>
          <p:nvPr>
            <p:ph type="sldNum" sz="quarter" idx="12"/>
          </p:nvPr>
        </p:nvSpPr>
        <p:spPr>
          <a:xfrm>
            <a:off x="3124200" y="6248400"/>
            <a:ext cx="2895600" cy="476250"/>
          </a:xfrm>
          <a:noFill/>
        </p:spPr>
        <p:txBody>
          <a:bodyPr/>
          <a:lstStyle/>
          <a:p>
            <a:pPr algn="ctr"/>
            <a:fld id="{3D807EF6-C0AA-45E1-BA98-77B0326D3306}" type="slidenum">
              <a:rPr lang="ar-SA"/>
              <a:pPr algn="ct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pPr eaLnBrk="1" hangingPunct="1">
              <a:defRPr/>
            </a:pPr>
            <a:r>
              <a:rPr lang="en-US" sz="4000" smtClean="0">
                <a:latin typeface="Comic Sans MS" pitchFamily="66" charset="0"/>
              </a:rPr>
              <a:t>Overvaluing very low probabilities</a:t>
            </a:r>
            <a:endParaRPr lang="el-GR" sz="4000" smtClean="0">
              <a:latin typeface="Comic Sans MS" pitchFamily="66" charset="0"/>
            </a:endParaRPr>
          </a:p>
        </p:txBody>
      </p:sp>
      <p:sp>
        <p:nvSpPr>
          <p:cNvPr id="20484" name="Rectangle 3"/>
          <p:cNvSpPr>
            <a:spLocks noGrp="1" noChangeArrowheads="1"/>
          </p:cNvSpPr>
          <p:nvPr>
            <p:ph idx="1"/>
          </p:nvPr>
        </p:nvSpPr>
        <p:spPr>
          <a:xfrm>
            <a:off x="457200" y="1600200"/>
            <a:ext cx="8229600" cy="4572000"/>
          </a:xfrm>
        </p:spPr>
        <p:txBody>
          <a:bodyPr/>
          <a:lstStyle/>
          <a:p>
            <a:pPr eaLnBrk="1" hangingPunct="1">
              <a:defRPr/>
            </a:pPr>
            <a:r>
              <a:rPr lang="en-US" sz="2800" b="1" smtClean="0">
                <a:latin typeface="Comic Sans MS" pitchFamily="66" charset="0"/>
              </a:rPr>
              <a:t>[2]</a:t>
            </a:r>
            <a:r>
              <a:rPr lang="en-US" sz="2800" smtClean="0">
                <a:latin typeface="Comic Sans MS" pitchFamily="66" charset="0"/>
              </a:rPr>
              <a:t> Consider the following choice put to N = 72 people:</a:t>
            </a:r>
          </a:p>
          <a:p>
            <a:pPr lvl="1" eaLnBrk="1" hangingPunct="1">
              <a:defRPr/>
            </a:pPr>
            <a:r>
              <a:rPr lang="en-US" sz="2400" smtClean="0">
                <a:latin typeface="Comic Sans MS" pitchFamily="66" charset="0"/>
              </a:rPr>
              <a:t>A : 5 000 at .001 chance [EV = 5] (72% chose)</a:t>
            </a:r>
          </a:p>
          <a:p>
            <a:pPr lvl="1" eaLnBrk="1" hangingPunct="1">
              <a:defRPr/>
            </a:pPr>
            <a:r>
              <a:rPr lang="en-US" sz="2400" smtClean="0">
                <a:latin typeface="Comic Sans MS" pitchFamily="66" charset="0"/>
              </a:rPr>
              <a:t>B : 5 at 1 (certainty) [EV = 5] (28% chose)</a:t>
            </a:r>
          </a:p>
          <a:p>
            <a:pPr eaLnBrk="1" hangingPunct="1">
              <a:defRPr/>
            </a:pPr>
            <a:r>
              <a:rPr lang="en-US" sz="2800" b="1" smtClean="0">
                <a:latin typeface="Comic Sans MS" pitchFamily="66" charset="0"/>
              </a:rPr>
              <a:t>[2’]</a:t>
            </a:r>
            <a:r>
              <a:rPr lang="en-US" sz="2800" smtClean="0">
                <a:latin typeface="Comic Sans MS" pitchFamily="66" charset="0"/>
              </a:rPr>
              <a:t> Also consider the following choice put to N = 72 people</a:t>
            </a:r>
          </a:p>
          <a:p>
            <a:pPr lvl="1" eaLnBrk="1" hangingPunct="1">
              <a:defRPr/>
            </a:pPr>
            <a:r>
              <a:rPr lang="en-US" sz="2400" smtClean="0">
                <a:latin typeface="Comic Sans MS" pitchFamily="66" charset="0"/>
              </a:rPr>
              <a:t>A : -5 000 at .001 chance [EV = -5] (17% chose)</a:t>
            </a:r>
          </a:p>
          <a:p>
            <a:pPr lvl="1" eaLnBrk="1" hangingPunct="1">
              <a:defRPr/>
            </a:pPr>
            <a:r>
              <a:rPr lang="en-US" sz="2400" smtClean="0">
                <a:latin typeface="Comic Sans MS" pitchFamily="66" charset="0"/>
              </a:rPr>
              <a:t>B : -5 at 1 (certainty) [EV = -5] (83% chose)</a:t>
            </a:r>
          </a:p>
          <a:p>
            <a:pPr eaLnBrk="1" hangingPunct="1">
              <a:defRPr/>
            </a:pPr>
            <a:endParaRPr lang="en-US" sz="2800" smtClean="0">
              <a:latin typeface="Comic Sans MS" pitchFamily="66" charset="0"/>
            </a:endParaRPr>
          </a:p>
        </p:txBody>
      </p:sp>
      <p:sp>
        <p:nvSpPr>
          <p:cNvPr id="40962" name="Slide Number Placeholder 5"/>
          <p:cNvSpPr>
            <a:spLocks noGrp="1"/>
          </p:cNvSpPr>
          <p:nvPr>
            <p:ph type="sldNum" sz="quarter" idx="12"/>
          </p:nvPr>
        </p:nvSpPr>
        <p:spPr>
          <a:xfrm>
            <a:off x="3124200" y="6248400"/>
            <a:ext cx="2895600" cy="476250"/>
          </a:xfrm>
          <a:noFill/>
        </p:spPr>
        <p:txBody>
          <a:bodyPr/>
          <a:lstStyle/>
          <a:p>
            <a:pPr algn="ctr"/>
            <a:fld id="{A41EB6A0-DCC1-427A-9581-82C078DA785B}" type="slidenum">
              <a:rPr lang="ar-SA"/>
              <a:pPr algn="ct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eaLnBrk="1" hangingPunct="1">
              <a:defRPr/>
            </a:pPr>
            <a:r>
              <a:rPr lang="en-US" smtClean="0">
                <a:latin typeface="Comic Sans MS" pitchFamily="66" charset="0"/>
              </a:rPr>
              <a:t>Commentary on Problem [2]</a:t>
            </a:r>
          </a:p>
        </p:txBody>
      </p:sp>
      <p:sp>
        <p:nvSpPr>
          <p:cNvPr id="21508" name="Rectangle 3"/>
          <p:cNvSpPr>
            <a:spLocks noGrp="1" noChangeArrowheads="1"/>
          </p:cNvSpPr>
          <p:nvPr>
            <p:ph idx="1"/>
          </p:nvPr>
        </p:nvSpPr>
        <p:spPr>
          <a:xfrm>
            <a:off x="457200" y="1600200"/>
            <a:ext cx="8229600" cy="4724400"/>
          </a:xfrm>
        </p:spPr>
        <p:txBody>
          <a:bodyPr/>
          <a:lstStyle/>
          <a:p>
            <a:pPr eaLnBrk="1" hangingPunct="1">
              <a:lnSpc>
                <a:spcPct val="80000"/>
              </a:lnSpc>
              <a:defRPr/>
            </a:pPr>
            <a:r>
              <a:rPr lang="en-US" sz="2800" smtClean="0"/>
              <a:t>In Problem [2] people prefer what is in effect a lottery ticket over the expected value of that ticket. In terms of the normal “risk aversion” seen in the domain of gains, this amounts to overvaluing low probabilities</a:t>
            </a:r>
          </a:p>
          <a:p>
            <a:pPr eaLnBrk="1" hangingPunct="1">
              <a:lnSpc>
                <a:spcPct val="80000"/>
              </a:lnSpc>
              <a:defRPr/>
            </a:pPr>
            <a:r>
              <a:rPr lang="en-US" sz="2800" smtClean="0"/>
              <a:t>The same conclusion arises from the preference for insurance seen in Problem [2’], where the insurance premium amounts to the same value as the EV of the loss. </a:t>
            </a:r>
          </a:p>
          <a:p>
            <a:pPr eaLnBrk="1" hangingPunct="1">
              <a:lnSpc>
                <a:spcPct val="80000"/>
              </a:lnSpc>
              <a:defRPr/>
            </a:pPr>
            <a:r>
              <a:rPr lang="en-US" sz="2800" smtClean="0"/>
              <a:t>K &amp; T suggest that part of the overweighting of very small probabilities effect comes from the inability of most people to comprehend very small probabilities.</a:t>
            </a:r>
          </a:p>
        </p:txBody>
      </p:sp>
      <p:sp>
        <p:nvSpPr>
          <p:cNvPr id="41986" name="Slide Number Placeholder 5"/>
          <p:cNvSpPr>
            <a:spLocks noGrp="1"/>
          </p:cNvSpPr>
          <p:nvPr>
            <p:ph type="sldNum" sz="quarter" idx="12"/>
          </p:nvPr>
        </p:nvSpPr>
        <p:spPr>
          <a:xfrm>
            <a:off x="3124200" y="6248400"/>
            <a:ext cx="2895600" cy="476250"/>
          </a:xfrm>
          <a:noFill/>
        </p:spPr>
        <p:txBody>
          <a:bodyPr/>
          <a:lstStyle/>
          <a:p>
            <a:pPr algn="ctr"/>
            <a:fld id="{3115C73C-78CA-4D81-81D0-55B2CE427E8B}" type="slidenum">
              <a:rPr lang="ar-SA"/>
              <a:pPr algn="ct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pPr eaLnBrk="1" hangingPunct="1">
              <a:defRPr/>
            </a:pPr>
            <a:r>
              <a:rPr lang="en-US" smtClean="0">
                <a:latin typeface="Comic Sans MS" pitchFamily="66" charset="0"/>
              </a:rPr>
              <a:t>Evidence for Certainty Effect</a:t>
            </a:r>
          </a:p>
        </p:txBody>
      </p:sp>
      <p:sp>
        <p:nvSpPr>
          <p:cNvPr id="22532" name="Rectangle 3"/>
          <p:cNvSpPr>
            <a:spLocks noGrp="1" noChangeArrowheads="1"/>
          </p:cNvSpPr>
          <p:nvPr>
            <p:ph idx="1"/>
          </p:nvPr>
        </p:nvSpPr>
        <p:spPr>
          <a:xfrm>
            <a:off x="457200" y="1371600"/>
            <a:ext cx="8458200" cy="5181600"/>
          </a:xfrm>
        </p:spPr>
        <p:txBody>
          <a:bodyPr/>
          <a:lstStyle/>
          <a:p>
            <a:pPr eaLnBrk="1" hangingPunct="1">
              <a:lnSpc>
                <a:spcPct val="90000"/>
              </a:lnSpc>
              <a:defRPr/>
            </a:pPr>
            <a:r>
              <a:rPr lang="en-US" sz="2400" b="1" smtClean="0">
                <a:latin typeface="Comic Sans MS" pitchFamily="66" charset="0"/>
              </a:rPr>
              <a:t>[3]</a:t>
            </a:r>
            <a:r>
              <a:rPr lang="en-US" sz="2400" smtClean="0">
                <a:latin typeface="Comic Sans MS" pitchFamily="66" charset="0"/>
              </a:rPr>
              <a:t> Zeckhauser asked respondents to imagine that they were forced to play Russian Roulette. However, in this game they were given the opportunity to purchase one bullet from the loaded gun. The respondents were asked</a:t>
            </a:r>
          </a:p>
          <a:p>
            <a:pPr lvl="1" eaLnBrk="1" hangingPunct="1">
              <a:lnSpc>
                <a:spcPct val="90000"/>
              </a:lnSpc>
              <a:defRPr/>
            </a:pPr>
            <a:r>
              <a:rPr lang="en-US" sz="2000" smtClean="0">
                <a:latin typeface="Comic Sans MS" pitchFamily="66" charset="0"/>
              </a:rPr>
              <a:t>[A] How much they would be willing to pay for the chance to reduce the number of bullets from four to three</a:t>
            </a:r>
          </a:p>
          <a:p>
            <a:pPr lvl="1" eaLnBrk="1" hangingPunct="1">
              <a:lnSpc>
                <a:spcPct val="90000"/>
              </a:lnSpc>
              <a:defRPr/>
            </a:pPr>
            <a:r>
              <a:rPr lang="en-US" sz="2000" smtClean="0">
                <a:latin typeface="Comic Sans MS" pitchFamily="66" charset="0"/>
              </a:rPr>
              <a:t>[B] How much they would be willing to pay for the chance to reduce the number of bullets from one to zero?</a:t>
            </a:r>
          </a:p>
          <a:p>
            <a:pPr eaLnBrk="1" hangingPunct="1">
              <a:lnSpc>
                <a:spcPct val="90000"/>
              </a:lnSpc>
              <a:defRPr/>
            </a:pPr>
            <a:r>
              <a:rPr lang="en-US" sz="2400" smtClean="0">
                <a:latin typeface="Comic Sans MS" pitchFamily="66" charset="0"/>
              </a:rPr>
              <a:t>Most respondents were willing to pay much more for [B] the reduction of the chance of death from 1/6 to zero than for [A] the chance to reduce the probability of death from 4/6 to 3/6</a:t>
            </a:r>
          </a:p>
        </p:txBody>
      </p:sp>
      <p:sp>
        <p:nvSpPr>
          <p:cNvPr id="43010" name="Slide Number Placeholder 5"/>
          <p:cNvSpPr>
            <a:spLocks noGrp="1"/>
          </p:cNvSpPr>
          <p:nvPr>
            <p:ph type="sldNum" sz="quarter" idx="12"/>
          </p:nvPr>
        </p:nvSpPr>
        <p:spPr>
          <a:xfrm>
            <a:off x="3124200" y="6248400"/>
            <a:ext cx="2895600" cy="476250"/>
          </a:xfrm>
          <a:noFill/>
        </p:spPr>
        <p:txBody>
          <a:bodyPr/>
          <a:lstStyle/>
          <a:p>
            <a:pPr algn="ctr"/>
            <a:fld id="{6750AF61-8B88-4CEB-90A8-5BA84612FEFF}" type="slidenum">
              <a:rPr lang="ar-SA"/>
              <a:pPr algn="ct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pPr eaLnBrk="1" hangingPunct="1">
              <a:defRPr/>
            </a:pPr>
            <a:r>
              <a:rPr lang="en-US" smtClean="0">
                <a:latin typeface="Comic Sans MS" pitchFamily="66" charset="0"/>
              </a:rPr>
              <a:t>Commentary on Problem [3]</a:t>
            </a:r>
          </a:p>
        </p:txBody>
      </p:sp>
      <p:sp>
        <p:nvSpPr>
          <p:cNvPr id="23556" name="Rectangle 3"/>
          <p:cNvSpPr>
            <a:spLocks noGrp="1" noChangeArrowheads="1"/>
          </p:cNvSpPr>
          <p:nvPr>
            <p:ph idx="1"/>
          </p:nvPr>
        </p:nvSpPr>
        <p:spPr/>
        <p:txBody>
          <a:bodyPr/>
          <a:lstStyle/>
          <a:p>
            <a:pPr eaLnBrk="1" hangingPunct="1">
              <a:defRPr/>
            </a:pPr>
            <a:r>
              <a:rPr lang="en-US" smtClean="0"/>
              <a:t>Standard Economic Theory suggests that one should be willing to pay more for [B] than for [A] because in [B] the value of money is reduced by the probability that one will not live to enjoy it…</a:t>
            </a:r>
          </a:p>
          <a:p>
            <a:pPr eaLnBrk="1" hangingPunct="1">
              <a:defRPr/>
            </a:pPr>
            <a:r>
              <a:rPr lang="en-US" smtClean="0"/>
              <a:t>But this economic effect is overwhelmed by the high value placed on certainty in situation [B]</a:t>
            </a:r>
          </a:p>
        </p:txBody>
      </p:sp>
      <p:sp>
        <p:nvSpPr>
          <p:cNvPr id="44034" name="Slide Number Placeholder 5"/>
          <p:cNvSpPr>
            <a:spLocks noGrp="1"/>
          </p:cNvSpPr>
          <p:nvPr>
            <p:ph type="sldNum" sz="quarter" idx="12"/>
          </p:nvPr>
        </p:nvSpPr>
        <p:spPr>
          <a:xfrm>
            <a:off x="3124200" y="6248400"/>
            <a:ext cx="2895600" cy="476250"/>
          </a:xfrm>
          <a:noFill/>
        </p:spPr>
        <p:txBody>
          <a:bodyPr/>
          <a:lstStyle/>
          <a:p>
            <a:pPr algn="ctr"/>
            <a:fld id="{57584B28-2A91-47B8-8077-A8C944C2A453}" type="slidenum">
              <a:rPr lang="ar-SA"/>
              <a:pPr algn="ct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pPr eaLnBrk="1" hangingPunct="1">
              <a:defRPr/>
            </a:pPr>
            <a:r>
              <a:rPr lang="en-US" sz="3600" smtClean="0">
                <a:latin typeface="Comic Sans MS" pitchFamily="66" charset="0"/>
              </a:rPr>
              <a:t>Evidence for Certainty Effect, ctd</a:t>
            </a:r>
          </a:p>
        </p:txBody>
      </p:sp>
      <p:sp>
        <p:nvSpPr>
          <p:cNvPr id="24580" name="Rectangle 3"/>
          <p:cNvSpPr>
            <a:spLocks noGrp="1" noChangeArrowheads="1"/>
          </p:cNvSpPr>
          <p:nvPr>
            <p:ph idx="1"/>
          </p:nvPr>
        </p:nvSpPr>
        <p:spPr/>
        <p:txBody>
          <a:bodyPr/>
          <a:lstStyle/>
          <a:p>
            <a:pPr eaLnBrk="1" hangingPunct="1">
              <a:lnSpc>
                <a:spcPct val="90000"/>
              </a:lnSpc>
              <a:defRPr/>
            </a:pPr>
            <a:r>
              <a:rPr lang="en-US" sz="2800" b="1" smtClean="0">
                <a:latin typeface="Comic Sans MS" pitchFamily="66" charset="0"/>
              </a:rPr>
              <a:t>[4]</a:t>
            </a:r>
            <a:r>
              <a:rPr lang="en-US" sz="2800" smtClean="0">
                <a:latin typeface="Comic Sans MS" pitchFamily="66" charset="0"/>
              </a:rPr>
              <a:t> Consider the following two stage game put to N = 85 people. In the first stage there is an 75% chance to end the game without winning anything, and a 25% chance to move to the second stage. If you reach the second stage, you have a choice between:</a:t>
            </a:r>
          </a:p>
          <a:p>
            <a:pPr lvl="1" eaLnBrk="1" hangingPunct="1">
              <a:lnSpc>
                <a:spcPct val="90000"/>
              </a:lnSpc>
              <a:defRPr/>
            </a:pPr>
            <a:r>
              <a:rPr lang="en-US" sz="2400" smtClean="0">
                <a:latin typeface="Comic Sans MS" pitchFamily="66" charset="0"/>
              </a:rPr>
              <a:t>A : a sure win of $30 [EV = 30] (74% chose)</a:t>
            </a:r>
          </a:p>
          <a:p>
            <a:pPr lvl="1" eaLnBrk="1" hangingPunct="1">
              <a:lnSpc>
                <a:spcPct val="90000"/>
              </a:lnSpc>
              <a:defRPr/>
            </a:pPr>
            <a:r>
              <a:rPr lang="en-US" sz="2400" smtClean="0">
                <a:latin typeface="Comic Sans MS" pitchFamily="66" charset="0"/>
              </a:rPr>
              <a:t>B : 80% chance to win $45 [EV = 36] (26% chose)</a:t>
            </a:r>
          </a:p>
          <a:p>
            <a:pPr eaLnBrk="1" hangingPunct="1">
              <a:lnSpc>
                <a:spcPct val="90000"/>
              </a:lnSpc>
              <a:defRPr/>
            </a:pPr>
            <a:r>
              <a:rPr lang="en-US" sz="2800" smtClean="0">
                <a:latin typeface="Comic Sans MS" pitchFamily="66" charset="0"/>
              </a:rPr>
              <a:t>Your choice must be made before the game starts, i.e., before the outcome of the first stage is known. </a:t>
            </a:r>
          </a:p>
        </p:txBody>
      </p:sp>
      <p:sp>
        <p:nvSpPr>
          <p:cNvPr id="45058" name="Slide Number Placeholder 5"/>
          <p:cNvSpPr>
            <a:spLocks noGrp="1"/>
          </p:cNvSpPr>
          <p:nvPr>
            <p:ph type="sldNum" sz="quarter" idx="12"/>
          </p:nvPr>
        </p:nvSpPr>
        <p:spPr>
          <a:xfrm>
            <a:off x="3124200" y="6248400"/>
            <a:ext cx="2895600" cy="476250"/>
          </a:xfrm>
          <a:noFill/>
        </p:spPr>
        <p:txBody>
          <a:bodyPr/>
          <a:lstStyle/>
          <a:p>
            <a:pPr algn="ctr"/>
            <a:fld id="{D17A5A21-2259-4E7C-B307-75C82688C3F8}" type="slidenum">
              <a:rPr lang="ar-SA"/>
              <a:pPr algn="ct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pPr eaLnBrk="1" hangingPunct="1">
              <a:defRPr/>
            </a:pPr>
            <a:r>
              <a:rPr lang="en-US" sz="3600" smtClean="0">
                <a:latin typeface="Comic Sans MS" pitchFamily="66" charset="0"/>
              </a:rPr>
              <a:t>Evidence for Certainty Effect, ctd 2</a:t>
            </a:r>
          </a:p>
        </p:txBody>
      </p:sp>
      <p:sp>
        <p:nvSpPr>
          <p:cNvPr id="25604" name="Rectangle 3"/>
          <p:cNvSpPr>
            <a:spLocks noGrp="1" noChangeArrowheads="1"/>
          </p:cNvSpPr>
          <p:nvPr>
            <p:ph idx="1"/>
          </p:nvPr>
        </p:nvSpPr>
        <p:spPr/>
        <p:txBody>
          <a:bodyPr/>
          <a:lstStyle/>
          <a:p>
            <a:pPr eaLnBrk="1" hangingPunct="1">
              <a:defRPr/>
            </a:pPr>
            <a:r>
              <a:rPr lang="en-US" b="1" smtClean="0">
                <a:latin typeface="Comic Sans MS" pitchFamily="66" charset="0"/>
              </a:rPr>
              <a:t>[5]</a:t>
            </a:r>
            <a:r>
              <a:rPr lang="en-US" smtClean="0">
                <a:latin typeface="Comic Sans MS" pitchFamily="66" charset="0"/>
              </a:rPr>
              <a:t> Consider a problem put to N = 81 people. Which of the following options do you prefer?</a:t>
            </a:r>
          </a:p>
          <a:p>
            <a:pPr lvl="1" eaLnBrk="1" hangingPunct="1">
              <a:defRPr/>
            </a:pPr>
            <a:r>
              <a:rPr lang="en-US" smtClean="0">
                <a:latin typeface="Comic Sans MS" pitchFamily="66" charset="0"/>
              </a:rPr>
              <a:t>C : 25% chance to win $30 [EV = 7.5] (42%)</a:t>
            </a:r>
          </a:p>
          <a:p>
            <a:pPr lvl="1" eaLnBrk="1" hangingPunct="1">
              <a:defRPr/>
            </a:pPr>
            <a:r>
              <a:rPr lang="en-US" smtClean="0">
                <a:latin typeface="Comic Sans MS" pitchFamily="66" charset="0"/>
              </a:rPr>
              <a:t>D : 20% chance to win $45 [EV = 9] (58%)</a:t>
            </a:r>
          </a:p>
        </p:txBody>
      </p:sp>
      <p:sp>
        <p:nvSpPr>
          <p:cNvPr id="46082" name="Slide Number Placeholder 5"/>
          <p:cNvSpPr>
            <a:spLocks noGrp="1"/>
          </p:cNvSpPr>
          <p:nvPr>
            <p:ph type="sldNum" sz="quarter" idx="12"/>
          </p:nvPr>
        </p:nvSpPr>
        <p:spPr>
          <a:xfrm>
            <a:off x="3124200" y="6248400"/>
            <a:ext cx="2895600" cy="476250"/>
          </a:xfrm>
          <a:noFill/>
        </p:spPr>
        <p:txBody>
          <a:bodyPr/>
          <a:lstStyle/>
          <a:p>
            <a:pPr algn="ctr"/>
            <a:fld id="{8B5BC0CD-9472-438B-B5E8-4B0442C67BFA}" type="slidenum">
              <a:rPr lang="ar-SA"/>
              <a:pPr algn="ct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eaLnBrk="1" hangingPunct="1">
              <a:defRPr/>
            </a:pPr>
            <a:r>
              <a:rPr lang="en-US" sz="3600" smtClean="0">
                <a:latin typeface="Comic Sans MS" pitchFamily="66" charset="0"/>
              </a:rPr>
              <a:t>Commentary on Problems [4] and [5]</a:t>
            </a:r>
          </a:p>
        </p:txBody>
      </p:sp>
      <p:sp>
        <p:nvSpPr>
          <p:cNvPr id="26628" name="Rectangle 3"/>
          <p:cNvSpPr>
            <a:spLocks noGrp="1" noChangeArrowheads="1"/>
          </p:cNvSpPr>
          <p:nvPr>
            <p:ph idx="1"/>
          </p:nvPr>
        </p:nvSpPr>
        <p:spPr>
          <a:xfrm>
            <a:off x="457200" y="1600200"/>
            <a:ext cx="8382000" cy="4724400"/>
          </a:xfrm>
        </p:spPr>
        <p:txBody>
          <a:bodyPr/>
          <a:lstStyle/>
          <a:p>
            <a:pPr eaLnBrk="1" hangingPunct="1">
              <a:lnSpc>
                <a:spcPct val="80000"/>
              </a:lnSpc>
              <a:defRPr/>
            </a:pPr>
            <a:r>
              <a:rPr lang="en-US" sz="2800" smtClean="0"/>
              <a:t>If you consider both stages of Problem [4] you need to multiply the probabilities in the second stage by .25 (since there is only a 25% chance of making it to stage 2). That means the EV of A: = .25 * $30 = 7.5, and the EV of B: = .25 * .8 * $45 = 9.</a:t>
            </a:r>
          </a:p>
          <a:p>
            <a:pPr eaLnBrk="1" hangingPunct="1">
              <a:lnSpc>
                <a:spcPct val="80000"/>
              </a:lnSpc>
              <a:defRPr/>
            </a:pPr>
            <a:r>
              <a:rPr lang="en-US" sz="2800" smtClean="0"/>
              <a:t>But these are the same EVs as you find in problem [5], where most people chose differently.</a:t>
            </a:r>
          </a:p>
          <a:p>
            <a:pPr eaLnBrk="1" hangingPunct="1">
              <a:lnSpc>
                <a:spcPct val="80000"/>
              </a:lnSpc>
              <a:defRPr/>
            </a:pPr>
            <a:r>
              <a:rPr lang="en-US" sz="2800" smtClean="0"/>
              <a:t>So most people are being over influenced by the “pseudo” certainty found in option A of problem [4]. (They forget the probabilistic nature of the first stage, and then succumb to the “certainty” effect.</a:t>
            </a:r>
          </a:p>
        </p:txBody>
      </p:sp>
      <p:sp>
        <p:nvSpPr>
          <p:cNvPr id="47106" name="Slide Number Placeholder 5"/>
          <p:cNvSpPr>
            <a:spLocks noGrp="1"/>
          </p:cNvSpPr>
          <p:nvPr>
            <p:ph type="sldNum" sz="quarter" idx="12"/>
          </p:nvPr>
        </p:nvSpPr>
        <p:spPr>
          <a:xfrm>
            <a:off x="3124200" y="6248400"/>
            <a:ext cx="2895600" cy="476250"/>
          </a:xfrm>
          <a:noFill/>
        </p:spPr>
        <p:txBody>
          <a:bodyPr/>
          <a:lstStyle/>
          <a:p>
            <a:pPr algn="ctr"/>
            <a:fld id="{7809A703-6B44-422A-A18E-D363A304904D}" type="slidenum">
              <a:rPr lang="ar-SA"/>
              <a:pPr algn="ct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xfrm>
            <a:off x="6553200" y="6248400"/>
            <a:ext cx="2133600" cy="476250"/>
          </a:xfrm>
          <a:noFill/>
        </p:spPr>
        <p:txBody>
          <a:bodyPr/>
          <a:lstStyle/>
          <a:p>
            <a:pPr algn="r"/>
            <a:r>
              <a:rPr lang="ar-SA"/>
              <a:t>سعید اسلامی بیدگلی</a:t>
            </a:r>
            <a:endParaRPr lang="en-US"/>
          </a:p>
        </p:txBody>
      </p:sp>
      <p:sp>
        <p:nvSpPr>
          <p:cNvPr id="7171" name="Slide Number Placeholder 5"/>
          <p:cNvSpPr>
            <a:spLocks noGrp="1"/>
          </p:cNvSpPr>
          <p:nvPr>
            <p:ph type="sldNum" sz="quarter" idx="12"/>
          </p:nvPr>
        </p:nvSpPr>
        <p:spPr>
          <a:xfrm>
            <a:off x="3124200" y="6248400"/>
            <a:ext cx="2895600" cy="476250"/>
          </a:xfrm>
          <a:noFill/>
        </p:spPr>
        <p:txBody>
          <a:bodyPr/>
          <a:lstStyle/>
          <a:p>
            <a:pPr algn="ctr"/>
            <a:fld id="{B31808B6-9996-43D4-9152-A5ACD8255325}" type="slidenum">
              <a:rPr lang="ar-SA"/>
              <a:pPr algn="ctr"/>
              <a:t>5</a:t>
            </a:fld>
            <a:endParaRPr lang="en-US"/>
          </a:p>
        </p:txBody>
      </p:sp>
      <p:sp>
        <p:nvSpPr>
          <p:cNvPr id="13314" name="Line 2"/>
          <p:cNvSpPr>
            <a:spLocks noChangeShapeType="1"/>
          </p:cNvSpPr>
          <p:nvPr/>
        </p:nvSpPr>
        <p:spPr bwMode="auto">
          <a:xfrm flipV="1">
            <a:off x="3200400" y="1714500"/>
            <a:ext cx="5829300" cy="2324100"/>
          </a:xfrm>
          <a:prstGeom prst="line">
            <a:avLst/>
          </a:prstGeom>
          <a:noFill/>
          <a:ln w="76200">
            <a:solidFill>
              <a:srgbClr val="FF99CC"/>
            </a:solidFill>
            <a:round/>
            <a:headEnd/>
            <a:tailEnd/>
          </a:ln>
          <a:effectLst>
            <a:outerShdw dist="35921" dir="2700000" algn="ctr" rotWithShape="0">
              <a:schemeClr val="bg2"/>
            </a:outerShdw>
          </a:effectLst>
        </p:spPr>
        <p:txBody>
          <a:bodyPr/>
          <a:lstStyle/>
          <a:p>
            <a:pPr>
              <a:defRPr/>
            </a:pPr>
            <a:endParaRPr lang="en-US"/>
          </a:p>
        </p:txBody>
      </p:sp>
      <p:sp>
        <p:nvSpPr>
          <p:cNvPr id="13315" name="Rectangle 3"/>
          <p:cNvSpPr>
            <a:spLocks noChangeArrowheads="1"/>
          </p:cNvSpPr>
          <p:nvPr/>
        </p:nvSpPr>
        <p:spPr bwMode="auto">
          <a:xfrm>
            <a:off x="762000" y="762000"/>
            <a:ext cx="3111500" cy="339725"/>
          </a:xfrm>
          <a:prstGeom prst="rect">
            <a:avLst/>
          </a:prstGeom>
          <a:noFill/>
          <a:ln w="127000">
            <a:noFill/>
            <a:miter lim="800000"/>
            <a:headEnd/>
            <a:tailEnd/>
          </a:ln>
          <a:effectLst/>
        </p:spPr>
        <p:txBody>
          <a:bodyPr wrap="none" lIns="90488" tIns="44450" rIns="90488" bIns="44450">
            <a:spAutoFit/>
          </a:bodyPr>
          <a:lstStyle/>
          <a:p>
            <a:pPr eaLnBrk="0" hangingPunct="0">
              <a:lnSpc>
                <a:spcPct val="85000"/>
              </a:lnSpc>
              <a:defRPr/>
            </a:pPr>
            <a:r>
              <a:rPr lang="fa-IR" altLang="ko-KR" sz="2800" b="1" dirty="0">
                <a:effectLst>
                  <a:outerShdw blurRad="38100" dist="38100" dir="2700000" algn="tl">
                    <a:srgbClr val="000000"/>
                  </a:outerShdw>
                </a:effectLst>
                <a:ea typeface="굴림" pitchFamily="50" charset="-127"/>
                <a:cs typeface="Nazanin" pitchFamily="2" charset="-78"/>
              </a:rPr>
              <a:t>قيمت اوراق بهادار</a:t>
            </a:r>
            <a:endParaRPr lang="en-US" altLang="ko-KR" sz="2800" b="1" dirty="0">
              <a:effectLst>
                <a:outerShdw blurRad="38100" dist="38100" dir="2700000" algn="tl">
                  <a:srgbClr val="000000"/>
                </a:outerShdw>
              </a:effectLst>
              <a:ea typeface="굴림" pitchFamily="50" charset="-127"/>
              <a:cs typeface="Nazanin" pitchFamily="2" charset="-78"/>
            </a:endParaRPr>
          </a:p>
        </p:txBody>
      </p:sp>
      <p:sp>
        <p:nvSpPr>
          <p:cNvPr id="13316" name="Freeform 4"/>
          <p:cNvSpPr>
            <a:spLocks/>
          </p:cNvSpPr>
          <p:nvPr/>
        </p:nvSpPr>
        <p:spPr bwMode="auto">
          <a:xfrm>
            <a:off x="3352800" y="1295400"/>
            <a:ext cx="5126038" cy="3182938"/>
          </a:xfrm>
          <a:custGeom>
            <a:avLst/>
            <a:gdLst/>
            <a:ahLst/>
            <a:cxnLst>
              <a:cxn ang="0">
                <a:pos x="120" y="1656"/>
              </a:cxn>
              <a:cxn ang="0">
                <a:pos x="204" y="1488"/>
              </a:cxn>
              <a:cxn ang="0">
                <a:pos x="276" y="1440"/>
              </a:cxn>
              <a:cxn ang="0">
                <a:pos x="360" y="1452"/>
              </a:cxn>
              <a:cxn ang="0">
                <a:pos x="492" y="1488"/>
              </a:cxn>
              <a:cxn ang="0">
                <a:pos x="552" y="1320"/>
              </a:cxn>
              <a:cxn ang="0">
                <a:pos x="552" y="1152"/>
              </a:cxn>
              <a:cxn ang="0">
                <a:pos x="624" y="1224"/>
              </a:cxn>
              <a:cxn ang="0">
                <a:pos x="672" y="1248"/>
              </a:cxn>
              <a:cxn ang="0">
                <a:pos x="744" y="1404"/>
              </a:cxn>
              <a:cxn ang="0">
                <a:pos x="804" y="1572"/>
              </a:cxn>
              <a:cxn ang="0">
                <a:pos x="936" y="1692"/>
              </a:cxn>
              <a:cxn ang="0">
                <a:pos x="1056" y="1812"/>
              </a:cxn>
              <a:cxn ang="0">
                <a:pos x="1116" y="1980"/>
              </a:cxn>
              <a:cxn ang="0">
                <a:pos x="1200" y="2004"/>
              </a:cxn>
              <a:cxn ang="0">
                <a:pos x="1308" y="1992"/>
              </a:cxn>
              <a:cxn ang="0">
                <a:pos x="1368" y="1884"/>
              </a:cxn>
              <a:cxn ang="0">
                <a:pos x="1368" y="1692"/>
              </a:cxn>
              <a:cxn ang="0">
                <a:pos x="1380" y="1524"/>
              </a:cxn>
              <a:cxn ang="0">
                <a:pos x="1440" y="1356"/>
              </a:cxn>
              <a:cxn ang="0">
                <a:pos x="1488" y="1188"/>
              </a:cxn>
              <a:cxn ang="0">
                <a:pos x="1500" y="1020"/>
              </a:cxn>
              <a:cxn ang="0">
                <a:pos x="1572" y="900"/>
              </a:cxn>
              <a:cxn ang="0">
                <a:pos x="1608" y="780"/>
              </a:cxn>
              <a:cxn ang="0">
                <a:pos x="1704" y="708"/>
              </a:cxn>
              <a:cxn ang="0">
                <a:pos x="1788" y="732"/>
              </a:cxn>
              <a:cxn ang="0">
                <a:pos x="1860" y="708"/>
              </a:cxn>
              <a:cxn ang="0">
                <a:pos x="1932" y="780"/>
              </a:cxn>
              <a:cxn ang="0">
                <a:pos x="2028" y="804"/>
              </a:cxn>
              <a:cxn ang="0">
                <a:pos x="2112" y="720"/>
              </a:cxn>
              <a:cxn ang="0">
                <a:pos x="2172" y="588"/>
              </a:cxn>
              <a:cxn ang="0">
                <a:pos x="2208" y="516"/>
              </a:cxn>
              <a:cxn ang="0">
                <a:pos x="2292" y="528"/>
              </a:cxn>
              <a:cxn ang="0">
                <a:pos x="2328" y="348"/>
              </a:cxn>
              <a:cxn ang="0">
                <a:pos x="2340" y="276"/>
              </a:cxn>
              <a:cxn ang="0">
                <a:pos x="2400" y="180"/>
              </a:cxn>
              <a:cxn ang="0">
                <a:pos x="2472" y="180"/>
              </a:cxn>
              <a:cxn ang="0">
                <a:pos x="2508" y="204"/>
              </a:cxn>
              <a:cxn ang="0">
                <a:pos x="2520" y="372"/>
              </a:cxn>
              <a:cxn ang="0">
                <a:pos x="2580" y="540"/>
              </a:cxn>
              <a:cxn ang="0">
                <a:pos x="2628" y="708"/>
              </a:cxn>
              <a:cxn ang="0">
                <a:pos x="2664" y="876"/>
              </a:cxn>
              <a:cxn ang="0">
                <a:pos x="2724" y="912"/>
              </a:cxn>
              <a:cxn ang="0">
                <a:pos x="2784" y="1080"/>
              </a:cxn>
              <a:cxn ang="0">
                <a:pos x="2868" y="1248"/>
              </a:cxn>
              <a:cxn ang="0">
                <a:pos x="2940" y="1224"/>
              </a:cxn>
              <a:cxn ang="0">
                <a:pos x="3036" y="1212"/>
              </a:cxn>
              <a:cxn ang="0">
                <a:pos x="3120" y="1212"/>
              </a:cxn>
              <a:cxn ang="0">
                <a:pos x="3192" y="1080"/>
              </a:cxn>
              <a:cxn ang="0">
                <a:pos x="3168" y="912"/>
              </a:cxn>
              <a:cxn ang="0">
                <a:pos x="3192" y="744"/>
              </a:cxn>
              <a:cxn ang="0">
                <a:pos x="3180" y="576"/>
              </a:cxn>
              <a:cxn ang="0">
                <a:pos x="3204" y="408"/>
              </a:cxn>
              <a:cxn ang="0">
                <a:pos x="3204" y="240"/>
              </a:cxn>
              <a:cxn ang="0">
                <a:pos x="3228" y="72"/>
              </a:cxn>
            </a:cxnLst>
            <a:rect l="0" t="0" r="r" b="b"/>
            <a:pathLst>
              <a:path w="3229" h="2005">
                <a:moveTo>
                  <a:pt x="0" y="1740"/>
                </a:moveTo>
                <a:lnTo>
                  <a:pt x="24" y="1740"/>
                </a:lnTo>
                <a:lnTo>
                  <a:pt x="36" y="1716"/>
                </a:lnTo>
                <a:lnTo>
                  <a:pt x="60" y="1704"/>
                </a:lnTo>
                <a:lnTo>
                  <a:pt x="84" y="1692"/>
                </a:lnTo>
                <a:lnTo>
                  <a:pt x="96" y="1668"/>
                </a:lnTo>
                <a:lnTo>
                  <a:pt x="120" y="1656"/>
                </a:lnTo>
                <a:lnTo>
                  <a:pt x="132" y="1632"/>
                </a:lnTo>
                <a:lnTo>
                  <a:pt x="144" y="1608"/>
                </a:lnTo>
                <a:lnTo>
                  <a:pt x="156" y="1584"/>
                </a:lnTo>
                <a:lnTo>
                  <a:pt x="168" y="1560"/>
                </a:lnTo>
                <a:lnTo>
                  <a:pt x="180" y="1536"/>
                </a:lnTo>
                <a:lnTo>
                  <a:pt x="192" y="1512"/>
                </a:lnTo>
                <a:lnTo>
                  <a:pt x="204" y="1488"/>
                </a:lnTo>
                <a:lnTo>
                  <a:pt x="204" y="1464"/>
                </a:lnTo>
                <a:lnTo>
                  <a:pt x="216" y="1440"/>
                </a:lnTo>
                <a:lnTo>
                  <a:pt x="216" y="1416"/>
                </a:lnTo>
                <a:lnTo>
                  <a:pt x="228" y="1392"/>
                </a:lnTo>
                <a:lnTo>
                  <a:pt x="240" y="1416"/>
                </a:lnTo>
                <a:lnTo>
                  <a:pt x="252" y="1440"/>
                </a:lnTo>
                <a:lnTo>
                  <a:pt x="276" y="1440"/>
                </a:lnTo>
                <a:lnTo>
                  <a:pt x="300" y="1428"/>
                </a:lnTo>
                <a:lnTo>
                  <a:pt x="312" y="1404"/>
                </a:lnTo>
                <a:lnTo>
                  <a:pt x="312" y="1380"/>
                </a:lnTo>
                <a:lnTo>
                  <a:pt x="312" y="1404"/>
                </a:lnTo>
                <a:lnTo>
                  <a:pt x="312" y="1428"/>
                </a:lnTo>
                <a:lnTo>
                  <a:pt x="336" y="1440"/>
                </a:lnTo>
                <a:lnTo>
                  <a:pt x="360" y="1452"/>
                </a:lnTo>
                <a:lnTo>
                  <a:pt x="360" y="1476"/>
                </a:lnTo>
                <a:lnTo>
                  <a:pt x="384" y="1488"/>
                </a:lnTo>
                <a:lnTo>
                  <a:pt x="408" y="1500"/>
                </a:lnTo>
                <a:lnTo>
                  <a:pt x="432" y="1512"/>
                </a:lnTo>
                <a:lnTo>
                  <a:pt x="456" y="1524"/>
                </a:lnTo>
                <a:lnTo>
                  <a:pt x="468" y="1500"/>
                </a:lnTo>
                <a:lnTo>
                  <a:pt x="492" y="1488"/>
                </a:lnTo>
                <a:lnTo>
                  <a:pt x="504" y="1464"/>
                </a:lnTo>
                <a:lnTo>
                  <a:pt x="516" y="1440"/>
                </a:lnTo>
                <a:lnTo>
                  <a:pt x="528" y="1416"/>
                </a:lnTo>
                <a:lnTo>
                  <a:pt x="540" y="1392"/>
                </a:lnTo>
                <a:lnTo>
                  <a:pt x="540" y="1368"/>
                </a:lnTo>
                <a:lnTo>
                  <a:pt x="552" y="1344"/>
                </a:lnTo>
                <a:lnTo>
                  <a:pt x="552" y="1320"/>
                </a:lnTo>
                <a:lnTo>
                  <a:pt x="552" y="1296"/>
                </a:lnTo>
                <a:lnTo>
                  <a:pt x="552" y="1272"/>
                </a:lnTo>
                <a:lnTo>
                  <a:pt x="552" y="1248"/>
                </a:lnTo>
                <a:lnTo>
                  <a:pt x="552" y="1224"/>
                </a:lnTo>
                <a:lnTo>
                  <a:pt x="552" y="1200"/>
                </a:lnTo>
                <a:lnTo>
                  <a:pt x="552" y="1176"/>
                </a:lnTo>
                <a:lnTo>
                  <a:pt x="552" y="1152"/>
                </a:lnTo>
                <a:lnTo>
                  <a:pt x="576" y="1164"/>
                </a:lnTo>
                <a:lnTo>
                  <a:pt x="576" y="1188"/>
                </a:lnTo>
                <a:lnTo>
                  <a:pt x="588" y="1212"/>
                </a:lnTo>
                <a:lnTo>
                  <a:pt x="600" y="1236"/>
                </a:lnTo>
                <a:lnTo>
                  <a:pt x="600" y="1260"/>
                </a:lnTo>
                <a:lnTo>
                  <a:pt x="624" y="1248"/>
                </a:lnTo>
                <a:lnTo>
                  <a:pt x="624" y="1224"/>
                </a:lnTo>
                <a:lnTo>
                  <a:pt x="624" y="1200"/>
                </a:lnTo>
                <a:lnTo>
                  <a:pt x="636" y="1176"/>
                </a:lnTo>
                <a:lnTo>
                  <a:pt x="636" y="1152"/>
                </a:lnTo>
                <a:lnTo>
                  <a:pt x="648" y="1176"/>
                </a:lnTo>
                <a:lnTo>
                  <a:pt x="660" y="1200"/>
                </a:lnTo>
                <a:lnTo>
                  <a:pt x="660" y="1224"/>
                </a:lnTo>
                <a:lnTo>
                  <a:pt x="672" y="1248"/>
                </a:lnTo>
                <a:lnTo>
                  <a:pt x="672" y="1272"/>
                </a:lnTo>
                <a:lnTo>
                  <a:pt x="684" y="1296"/>
                </a:lnTo>
                <a:lnTo>
                  <a:pt x="684" y="1320"/>
                </a:lnTo>
                <a:lnTo>
                  <a:pt x="696" y="1344"/>
                </a:lnTo>
                <a:lnTo>
                  <a:pt x="720" y="1356"/>
                </a:lnTo>
                <a:lnTo>
                  <a:pt x="732" y="1380"/>
                </a:lnTo>
                <a:lnTo>
                  <a:pt x="744" y="1404"/>
                </a:lnTo>
                <a:lnTo>
                  <a:pt x="756" y="1428"/>
                </a:lnTo>
                <a:lnTo>
                  <a:pt x="768" y="1452"/>
                </a:lnTo>
                <a:lnTo>
                  <a:pt x="768" y="1476"/>
                </a:lnTo>
                <a:lnTo>
                  <a:pt x="780" y="1500"/>
                </a:lnTo>
                <a:lnTo>
                  <a:pt x="792" y="1524"/>
                </a:lnTo>
                <a:lnTo>
                  <a:pt x="804" y="1548"/>
                </a:lnTo>
                <a:lnTo>
                  <a:pt x="804" y="1572"/>
                </a:lnTo>
                <a:lnTo>
                  <a:pt x="816" y="1596"/>
                </a:lnTo>
                <a:lnTo>
                  <a:pt x="840" y="1608"/>
                </a:lnTo>
                <a:lnTo>
                  <a:pt x="852" y="1632"/>
                </a:lnTo>
                <a:lnTo>
                  <a:pt x="876" y="1644"/>
                </a:lnTo>
                <a:lnTo>
                  <a:pt x="888" y="1668"/>
                </a:lnTo>
                <a:lnTo>
                  <a:pt x="912" y="1680"/>
                </a:lnTo>
                <a:lnTo>
                  <a:pt x="936" y="1692"/>
                </a:lnTo>
                <a:lnTo>
                  <a:pt x="960" y="1704"/>
                </a:lnTo>
                <a:lnTo>
                  <a:pt x="984" y="1716"/>
                </a:lnTo>
                <a:lnTo>
                  <a:pt x="1008" y="1728"/>
                </a:lnTo>
                <a:lnTo>
                  <a:pt x="1032" y="1740"/>
                </a:lnTo>
                <a:lnTo>
                  <a:pt x="1032" y="1764"/>
                </a:lnTo>
                <a:lnTo>
                  <a:pt x="1044" y="1788"/>
                </a:lnTo>
                <a:lnTo>
                  <a:pt x="1056" y="1812"/>
                </a:lnTo>
                <a:lnTo>
                  <a:pt x="1068" y="1836"/>
                </a:lnTo>
                <a:lnTo>
                  <a:pt x="1080" y="1860"/>
                </a:lnTo>
                <a:lnTo>
                  <a:pt x="1080" y="1884"/>
                </a:lnTo>
                <a:lnTo>
                  <a:pt x="1092" y="1908"/>
                </a:lnTo>
                <a:lnTo>
                  <a:pt x="1104" y="1932"/>
                </a:lnTo>
                <a:lnTo>
                  <a:pt x="1104" y="1956"/>
                </a:lnTo>
                <a:lnTo>
                  <a:pt x="1116" y="1980"/>
                </a:lnTo>
                <a:lnTo>
                  <a:pt x="1116" y="2004"/>
                </a:lnTo>
                <a:lnTo>
                  <a:pt x="1128" y="1980"/>
                </a:lnTo>
                <a:lnTo>
                  <a:pt x="1140" y="1956"/>
                </a:lnTo>
                <a:lnTo>
                  <a:pt x="1164" y="1932"/>
                </a:lnTo>
                <a:lnTo>
                  <a:pt x="1176" y="1956"/>
                </a:lnTo>
                <a:lnTo>
                  <a:pt x="1188" y="1980"/>
                </a:lnTo>
                <a:lnTo>
                  <a:pt x="1200" y="2004"/>
                </a:lnTo>
                <a:lnTo>
                  <a:pt x="1224" y="1992"/>
                </a:lnTo>
                <a:lnTo>
                  <a:pt x="1236" y="1968"/>
                </a:lnTo>
                <a:lnTo>
                  <a:pt x="1248" y="1944"/>
                </a:lnTo>
                <a:lnTo>
                  <a:pt x="1260" y="1920"/>
                </a:lnTo>
                <a:lnTo>
                  <a:pt x="1272" y="1944"/>
                </a:lnTo>
                <a:lnTo>
                  <a:pt x="1296" y="1968"/>
                </a:lnTo>
                <a:lnTo>
                  <a:pt x="1308" y="1992"/>
                </a:lnTo>
                <a:lnTo>
                  <a:pt x="1332" y="1992"/>
                </a:lnTo>
                <a:lnTo>
                  <a:pt x="1356" y="2004"/>
                </a:lnTo>
                <a:lnTo>
                  <a:pt x="1368" y="1980"/>
                </a:lnTo>
                <a:lnTo>
                  <a:pt x="1368" y="1956"/>
                </a:lnTo>
                <a:lnTo>
                  <a:pt x="1368" y="1932"/>
                </a:lnTo>
                <a:lnTo>
                  <a:pt x="1368" y="1908"/>
                </a:lnTo>
                <a:lnTo>
                  <a:pt x="1368" y="1884"/>
                </a:lnTo>
                <a:lnTo>
                  <a:pt x="1368" y="1860"/>
                </a:lnTo>
                <a:lnTo>
                  <a:pt x="1368" y="1836"/>
                </a:lnTo>
                <a:lnTo>
                  <a:pt x="1368" y="1812"/>
                </a:lnTo>
                <a:lnTo>
                  <a:pt x="1368" y="1788"/>
                </a:lnTo>
                <a:lnTo>
                  <a:pt x="1368" y="1740"/>
                </a:lnTo>
                <a:lnTo>
                  <a:pt x="1368" y="1716"/>
                </a:lnTo>
                <a:lnTo>
                  <a:pt x="1368" y="1692"/>
                </a:lnTo>
                <a:lnTo>
                  <a:pt x="1368" y="1668"/>
                </a:lnTo>
                <a:lnTo>
                  <a:pt x="1368" y="1644"/>
                </a:lnTo>
                <a:lnTo>
                  <a:pt x="1368" y="1620"/>
                </a:lnTo>
                <a:lnTo>
                  <a:pt x="1368" y="1596"/>
                </a:lnTo>
                <a:lnTo>
                  <a:pt x="1368" y="1572"/>
                </a:lnTo>
                <a:lnTo>
                  <a:pt x="1380" y="1548"/>
                </a:lnTo>
                <a:lnTo>
                  <a:pt x="1380" y="1524"/>
                </a:lnTo>
                <a:lnTo>
                  <a:pt x="1392" y="1500"/>
                </a:lnTo>
                <a:lnTo>
                  <a:pt x="1392" y="1476"/>
                </a:lnTo>
                <a:lnTo>
                  <a:pt x="1404" y="1452"/>
                </a:lnTo>
                <a:lnTo>
                  <a:pt x="1416" y="1428"/>
                </a:lnTo>
                <a:lnTo>
                  <a:pt x="1428" y="1404"/>
                </a:lnTo>
                <a:lnTo>
                  <a:pt x="1440" y="1380"/>
                </a:lnTo>
                <a:lnTo>
                  <a:pt x="1440" y="1356"/>
                </a:lnTo>
                <a:lnTo>
                  <a:pt x="1452" y="1332"/>
                </a:lnTo>
                <a:lnTo>
                  <a:pt x="1452" y="1308"/>
                </a:lnTo>
                <a:lnTo>
                  <a:pt x="1464" y="1284"/>
                </a:lnTo>
                <a:lnTo>
                  <a:pt x="1464" y="1260"/>
                </a:lnTo>
                <a:lnTo>
                  <a:pt x="1476" y="1236"/>
                </a:lnTo>
                <a:lnTo>
                  <a:pt x="1476" y="1212"/>
                </a:lnTo>
                <a:lnTo>
                  <a:pt x="1488" y="1188"/>
                </a:lnTo>
                <a:lnTo>
                  <a:pt x="1488" y="1164"/>
                </a:lnTo>
                <a:lnTo>
                  <a:pt x="1488" y="1140"/>
                </a:lnTo>
                <a:lnTo>
                  <a:pt x="1488" y="1116"/>
                </a:lnTo>
                <a:lnTo>
                  <a:pt x="1488" y="1092"/>
                </a:lnTo>
                <a:lnTo>
                  <a:pt x="1488" y="1068"/>
                </a:lnTo>
                <a:lnTo>
                  <a:pt x="1500" y="1044"/>
                </a:lnTo>
                <a:lnTo>
                  <a:pt x="1500" y="1020"/>
                </a:lnTo>
                <a:lnTo>
                  <a:pt x="1500" y="996"/>
                </a:lnTo>
                <a:lnTo>
                  <a:pt x="1500" y="972"/>
                </a:lnTo>
                <a:lnTo>
                  <a:pt x="1512" y="948"/>
                </a:lnTo>
                <a:lnTo>
                  <a:pt x="1512" y="924"/>
                </a:lnTo>
                <a:lnTo>
                  <a:pt x="1524" y="900"/>
                </a:lnTo>
                <a:lnTo>
                  <a:pt x="1548" y="900"/>
                </a:lnTo>
                <a:lnTo>
                  <a:pt x="1572" y="900"/>
                </a:lnTo>
                <a:lnTo>
                  <a:pt x="1596" y="888"/>
                </a:lnTo>
                <a:lnTo>
                  <a:pt x="1608" y="864"/>
                </a:lnTo>
                <a:lnTo>
                  <a:pt x="1584" y="876"/>
                </a:lnTo>
                <a:lnTo>
                  <a:pt x="1584" y="852"/>
                </a:lnTo>
                <a:lnTo>
                  <a:pt x="1584" y="828"/>
                </a:lnTo>
                <a:lnTo>
                  <a:pt x="1596" y="804"/>
                </a:lnTo>
                <a:lnTo>
                  <a:pt x="1608" y="780"/>
                </a:lnTo>
                <a:lnTo>
                  <a:pt x="1620" y="756"/>
                </a:lnTo>
                <a:lnTo>
                  <a:pt x="1632" y="732"/>
                </a:lnTo>
                <a:lnTo>
                  <a:pt x="1644" y="708"/>
                </a:lnTo>
                <a:lnTo>
                  <a:pt x="1656" y="684"/>
                </a:lnTo>
                <a:lnTo>
                  <a:pt x="1668" y="660"/>
                </a:lnTo>
                <a:lnTo>
                  <a:pt x="1692" y="684"/>
                </a:lnTo>
                <a:lnTo>
                  <a:pt x="1704" y="708"/>
                </a:lnTo>
                <a:lnTo>
                  <a:pt x="1716" y="732"/>
                </a:lnTo>
                <a:lnTo>
                  <a:pt x="1728" y="708"/>
                </a:lnTo>
                <a:lnTo>
                  <a:pt x="1728" y="684"/>
                </a:lnTo>
                <a:lnTo>
                  <a:pt x="1740" y="660"/>
                </a:lnTo>
                <a:lnTo>
                  <a:pt x="1752" y="684"/>
                </a:lnTo>
                <a:lnTo>
                  <a:pt x="1764" y="708"/>
                </a:lnTo>
                <a:lnTo>
                  <a:pt x="1788" y="732"/>
                </a:lnTo>
                <a:lnTo>
                  <a:pt x="1788" y="672"/>
                </a:lnTo>
                <a:lnTo>
                  <a:pt x="1788" y="624"/>
                </a:lnTo>
                <a:lnTo>
                  <a:pt x="1812" y="624"/>
                </a:lnTo>
                <a:lnTo>
                  <a:pt x="1824" y="648"/>
                </a:lnTo>
                <a:lnTo>
                  <a:pt x="1836" y="672"/>
                </a:lnTo>
                <a:lnTo>
                  <a:pt x="1860" y="684"/>
                </a:lnTo>
                <a:lnTo>
                  <a:pt x="1860" y="708"/>
                </a:lnTo>
                <a:lnTo>
                  <a:pt x="1884" y="732"/>
                </a:lnTo>
                <a:lnTo>
                  <a:pt x="1884" y="756"/>
                </a:lnTo>
                <a:lnTo>
                  <a:pt x="1908" y="780"/>
                </a:lnTo>
                <a:lnTo>
                  <a:pt x="1896" y="756"/>
                </a:lnTo>
                <a:lnTo>
                  <a:pt x="1896" y="732"/>
                </a:lnTo>
                <a:lnTo>
                  <a:pt x="1920" y="756"/>
                </a:lnTo>
                <a:lnTo>
                  <a:pt x="1932" y="780"/>
                </a:lnTo>
                <a:lnTo>
                  <a:pt x="1932" y="756"/>
                </a:lnTo>
                <a:lnTo>
                  <a:pt x="1932" y="732"/>
                </a:lnTo>
                <a:lnTo>
                  <a:pt x="1956" y="744"/>
                </a:lnTo>
                <a:lnTo>
                  <a:pt x="1968" y="768"/>
                </a:lnTo>
                <a:lnTo>
                  <a:pt x="1992" y="756"/>
                </a:lnTo>
                <a:lnTo>
                  <a:pt x="2004" y="780"/>
                </a:lnTo>
                <a:lnTo>
                  <a:pt x="2028" y="804"/>
                </a:lnTo>
                <a:lnTo>
                  <a:pt x="2040" y="828"/>
                </a:lnTo>
                <a:lnTo>
                  <a:pt x="2064" y="828"/>
                </a:lnTo>
                <a:lnTo>
                  <a:pt x="2064" y="804"/>
                </a:lnTo>
                <a:lnTo>
                  <a:pt x="2076" y="780"/>
                </a:lnTo>
                <a:lnTo>
                  <a:pt x="2076" y="756"/>
                </a:lnTo>
                <a:lnTo>
                  <a:pt x="2100" y="744"/>
                </a:lnTo>
                <a:lnTo>
                  <a:pt x="2112" y="720"/>
                </a:lnTo>
                <a:lnTo>
                  <a:pt x="2136" y="708"/>
                </a:lnTo>
                <a:lnTo>
                  <a:pt x="2136" y="684"/>
                </a:lnTo>
                <a:lnTo>
                  <a:pt x="2148" y="660"/>
                </a:lnTo>
                <a:lnTo>
                  <a:pt x="2148" y="636"/>
                </a:lnTo>
                <a:lnTo>
                  <a:pt x="2148" y="612"/>
                </a:lnTo>
                <a:lnTo>
                  <a:pt x="2148" y="588"/>
                </a:lnTo>
                <a:lnTo>
                  <a:pt x="2172" y="588"/>
                </a:lnTo>
                <a:lnTo>
                  <a:pt x="2184" y="612"/>
                </a:lnTo>
                <a:lnTo>
                  <a:pt x="2196" y="636"/>
                </a:lnTo>
                <a:lnTo>
                  <a:pt x="2196" y="612"/>
                </a:lnTo>
                <a:lnTo>
                  <a:pt x="2196" y="588"/>
                </a:lnTo>
                <a:lnTo>
                  <a:pt x="2196" y="564"/>
                </a:lnTo>
                <a:lnTo>
                  <a:pt x="2208" y="540"/>
                </a:lnTo>
                <a:lnTo>
                  <a:pt x="2208" y="516"/>
                </a:lnTo>
                <a:lnTo>
                  <a:pt x="2220" y="492"/>
                </a:lnTo>
                <a:lnTo>
                  <a:pt x="2220" y="468"/>
                </a:lnTo>
                <a:lnTo>
                  <a:pt x="2232" y="444"/>
                </a:lnTo>
                <a:lnTo>
                  <a:pt x="2256" y="456"/>
                </a:lnTo>
                <a:lnTo>
                  <a:pt x="2268" y="480"/>
                </a:lnTo>
                <a:lnTo>
                  <a:pt x="2280" y="504"/>
                </a:lnTo>
                <a:lnTo>
                  <a:pt x="2292" y="528"/>
                </a:lnTo>
                <a:lnTo>
                  <a:pt x="2316" y="516"/>
                </a:lnTo>
                <a:lnTo>
                  <a:pt x="2316" y="492"/>
                </a:lnTo>
                <a:lnTo>
                  <a:pt x="2328" y="468"/>
                </a:lnTo>
                <a:lnTo>
                  <a:pt x="2328" y="420"/>
                </a:lnTo>
                <a:lnTo>
                  <a:pt x="2328" y="396"/>
                </a:lnTo>
                <a:lnTo>
                  <a:pt x="2328" y="372"/>
                </a:lnTo>
                <a:lnTo>
                  <a:pt x="2328" y="348"/>
                </a:lnTo>
                <a:lnTo>
                  <a:pt x="2352" y="360"/>
                </a:lnTo>
                <a:lnTo>
                  <a:pt x="2376" y="360"/>
                </a:lnTo>
                <a:lnTo>
                  <a:pt x="2352" y="360"/>
                </a:lnTo>
                <a:lnTo>
                  <a:pt x="2328" y="348"/>
                </a:lnTo>
                <a:lnTo>
                  <a:pt x="2340" y="324"/>
                </a:lnTo>
                <a:lnTo>
                  <a:pt x="2340" y="300"/>
                </a:lnTo>
                <a:lnTo>
                  <a:pt x="2340" y="276"/>
                </a:lnTo>
                <a:lnTo>
                  <a:pt x="2340" y="252"/>
                </a:lnTo>
                <a:lnTo>
                  <a:pt x="2352" y="228"/>
                </a:lnTo>
                <a:lnTo>
                  <a:pt x="2352" y="204"/>
                </a:lnTo>
                <a:lnTo>
                  <a:pt x="2376" y="192"/>
                </a:lnTo>
                <a:lnTo>
                  <a:pt x="2400" y="180"/>
                </a:lnTo>
                <a:lnTo>
                  <a:pt x="2400" y="156"/>
                </a:lnTo>
                <a:lnTo>
                  <a:pt x="2400" y="180"/>
                </a:lnTo>
                <a:lnTo>
                  <a:pt x="2400" y="204"/>
                </a:lnTo>
                <a:lnTo>
                  <a:pt x="2424" y="180"/>
                </a:lnTo>
                <a:lnTo>
                  <a:pt x="2424" y="156"/>
                </a:lnTo>
                <a:lnTo>
                  <a:pt x="2436" y="132"/>
                </a:lnTo>
                <a:lnTo>
                  <a:pt x="2436" y="108"/>
                </a:lnTo>
                <a:lnTo>
                  <a:pt x="2460" y="144"/>
                </a:lnTo>
                <a:lnTo>
                  <a:pt x="2472" y="180"/>
                </a:lnTo>
                <a:lnTo>
                  <a:pt x="2520" y="180"/>
                </a:lnTo>
                <a:lnTo>
                  <a:pt x="2532" y="132"/>
                </a:lnTo>
                <a:lnTo>
                  <a:pt x="2544" y="108"/>
                </a:lnTo>
                <a:lnTo>
                  <a:pt x="2532" y="132"/>
                </a:lnTo>
                <a:lnTo>
                  <a:pt x="2520" y="156"/>
                </a:lnTo>
                <a:lnTo>
                  <a:pt x="2520" y="180"/>
                </a:lnTo>
                <a:lnTo>
                  <a:pt x="2508" y="204"/>
                </a:lnTo>
                <a:lnTo>
                  <a:pt x="2508" y="228"/>
                </a:lnTo>
                <a:lnTo>
                  <a:pt x="2508" y="252"/>
                </a:lnTo>
                <a:lnTo>
                  <a:pt x="2508" y="276"/>
                </a:lnTo>
                <a:lnTo>
                  <a:pt x="2508" y="300"/>
                </a:lnTo>
                <a:lnTo>
                  <a:pt x="2508" y="324"/>
                </a:lnTo>
                <a:lnTo>
                  <a:pt x="2520" y="348"/>
                </a:lnTo>
                <a:lnTo>
                  <a:pt x="2520" y="372"/>
                </a:lnTo>
                <a:lnTo>
                  <a:pt x="2532" y="396"/>
                </a:lnTo>
                <a:lnTo>
                  <a:pt x="2532" y="420"/>
                </a:lnTo>
                <a:lnTo>
                  <a:pt x="2544" y="444"/>
                </a:lnTo>
                <a:lnTo>
                  <a:pt x="2556" y="468"/>
                </a:lnTo>
                <a:lnTo>
                  <a:pt x="2556" y="492"/>
                </a:lnTo>
                <a:lnTo>
                  <a:pt x="2568" y="516"/>
                </a:lnTo>
                <a:lnTo>
                  <a:pt x="2580" y="540"/>
                </a:lnTo>
                <a:lnTo>
                  <a:pt x="2580" y="564"/>
                </a:lnTo>
                <a:lnTo>
                  <a:pt x="2592" y="588"/>
                </a:lnTo>
                <a:lnTo>
                  <a:pt x="2604" y="612"/>
                </a:lnTo>
                <a:lnTo>
                  <a:pt x="2616" y="636"/>
                </a:lnTo>
                <a:lnTo>
                  <a:pt x="2616" y="660"/>
                </a:lnTo>
                <a:lnTo>
                  <a:pt x="2616" y="684"/>
                </a:lnTo>
                <a:lnTo>
                  <a:pt x="2628" y="708"/>
                </a:lnTo>
                <a:lnTo>
                  <a:pt x="2628" y="732"/>
                </a:lnTo>
                <a:lnTo>
                  <a:pt x="2640" y="756"/>
                </a:lnTo>
                <a:lnTo>
                  <a:pt x="2652" y="780"/>
                </a:lnTo>
                <a:lnTo>
                  <a:pt x="2652" y="804"/>
                </a:lnTo>
                <a:lnTo>
                  <a:pt x="2652" y="828"/>
                </a:lnTo>
                <a:lnTo>
                  <a:pt x="2664" y="852"/>
                </a:lnTo>
                <a:lnTo>
                  <a:pt x="2664" y="876"/>
                </a:lnTo>
                <a:lnTo>
                  <a:pt x="2676" y="900"/>
                </a:lnTo>
                <a:lnTo>
                  <a:pt x="2676" y="924"/>
                </a:lnTo>
                <a:lnTo>
                  <a:pt x="2700" y="912"/>
                </a:lnTo>
                <a:lnTo>
                  <a:pt x="2700" y="888"/>
                </a:lnTo>
                <a:lnTo>
                  <a:pt x="2712" y="864"/>
                </a:lnTo>
                <a:lnTo>
                  <a:pt x="2712" y="888"/>
                </a:lnTo>
                <a:lnTo>
                  <a:pt x="2724" y="912"/>
                </a:lnTo>
                <a:lnTo>
                  <a:pt x="2736" y="936"/>
                </a:lnTo>
                <a:lnTo>
                  <a:pt x="2736" y="960"/>
                </a:lnTo>
                <a:lnTo>
                  <a:pt x="2748" y="984"/>
                </a:lnTo>
                <a:lnTo>
                  <a:pt x="2760" y="1008"/>
                </a:lnTo>
                <a:lnTo>
                  <a:pt x="2760" y="1032"/>
                </a:lnTo>
                <a:lnTo>
                  <a:pt x="2772" y="1056"/>
                </a:lnTo>
                <a:lnTo>
                  <a:pt x="2784" y="1080"/>
                </a:lnTo>
                <a:lnTo>
                  <a:pt x="2796" y="1104"/>
                </a:lnTo>
                <a:lnTo>
                  <a:pt x="2808" y="1128"/>
                </a:lnTo>
                <a:lnTo>
                  <a:pt x="2820" y="1152"/>
                </a:lnTo>
                <a:lnTo>
                  <a:pt x="2832" y="1176"/>
                </a:lnTo>
                <a:lnTo>
                  <a:pt x="2844" y="1200"/>
                </a:lnTo>
                <a:lnTo>
                  <a:pt x="2856" y="1224"/>
                </a:lnTo>
                <a:lnTo>
                  <a:pt x="2868" y="1248"/>
                </a:lnTo>
                <a:lnTo>
                  <a:pt x="2880" y="1272"/>
                </a:lnTo>
                <a:lnTo>
                  <a:pt x="2880" y="1296"/>
                </a:lnTo>
                <a:lnTo>
                  <a:pt x="2892" y="1248"/>
                </a:lnTo>
                <a:lnTo>
                  <a:pt x="2892" y="1224"/>
                </a:lnTo>
                <a:lnTo>
                  <a:pt x="2916" y="1236"/>
                </a:lnTo>
                <a:lnTo>
                  <a:pt x="2940" y="1248"/>
                </a:lnTo>
                <a:lnTo>
                  <a:pt x="2940" y="1224"/>
                </a:lnTo>
                <a:lnTo>
                  <a:pt x="2964" y="1176"/>
                </a:lnTo>
                <a:lnTo>
                  <a:pt x="2964" y="1128"/>
                </a:lnTo>
                <a:lnTo>
                  <a:pt x="2976" y="1152"/>
                </a:lnTo>
                <a:lnTo>
                  <a:pt x="2988" y="1128"/>
                </a:lnTo>
                <a:lnTo>
                  <a:pt x="3012" y="1140"/>
                </a:lnTo>
                <a:lnTo>
                  <a:pt x="3036" y="1164"/>
                </a:lnTo>
                <a:lnTo>
                  <a:pt x="3036" y="1212"/>
                </a:lnTo>
                <a:lnTo>
                  <a:pt x="3060" y="1224"/>
                </a:lnTo>
                <a:lnTo>
                  <a:pt x="3072" y="1248"/>
                </a:lnTo>
                <a:lnTo>
                  <a:pt x="3072" y="1224"/>
                </a:lnTo>
                <a:lnTo>
                  <a:pt x="3072" y="1200"/>
                </a:lnTo>
                <a:lnTo>
                  <a:pt x="3072" y="1176"/>
                </a:lnTo>
                <a:lnTo>
                  <a:pt x="3096" y="1188"/>
                </a:lnTo>
                <a:lnTo>
                  <a:pt x="3120" y="1212"/>
                </a:lnTo>
                <a:lnTo>
                  <a:pt x="3144" y="1236"/>
                </a:lnTo>
                <a:lnTo>
                  <a:pt x="3144" y="1188"/>
                </a:lnTo>
                <a:lnTo>
                  <a:pt x="3168" y="1200"/>
                </a:lnTo>
                <a:lnTo>
                  <a:pt x="3180" y="1224"/>
                </a:lnTo>
                <a:lnTo>
                  <a:pt x="3192" y="1164"/>
                </a:lnTo>
                <a:lnTo>
                  <a:pt x="3192" y="1140"/>
                </a:lnTo>
                <a:lnTo>
                  <a:pt x="3192" y="1080"/>
                </a:lnTo>
                <a:lnTo>
                  <a:pt x="3192" y="1056"/>
                </a:lnTo>
                <a:lnTo>
                  <a:pt x="3180" y="1032"/>
                </a:lnTo>
                <a:lnTo>
                  <a:pt x="3180" y="1008"/>
                </a:lnTo>
                <a:lnTo>
                  <a:pt x="3180" y="984"/>
                </a:lnTo>
                <a:lnTo>
                  <a:pt x="3168" y="960"/>
                </a:lnTo>
                <a:lnTo>
                  <a:pt x="3168" y="936"/>
                </a:lnTo>
                <a:lnTo>
                  <a:pt x="3168" y="912"/>
                </a:lnTo>
                <a:lnTo>
                  <a:pt x="3168" y="888"/>
                </a:lnTo>
                <a:lnTo>
                  <a:pt x="3180" y="864"/>
                </a:lnTo>
                <a:lnTo>
                  <a:pt x="3180" y="840"/>
                </a:lnTo>
                <a:lnTo>
                  <a:pt x="3180" y="816"/>
                </a:lnTo>
                <a:lnTo>
                  <a:pt x="3180" y="792"/>
                </a:lnTo>
                <a:lnTo>
                  <a:pt x="3180" y="768"/>
                </a:lnTo>
                <a:lnTo>
                  <a:pt x="3192" y="744"/>
                </a:lnTo>
                <a:lnTo>
                  <a:pt x="3192" y="720"/>
                </a:lnTo>
                <a:lnTo>
                  <a:pt x="3192" y="696"/>
                </a:lnTo>
                <a:lnTo>
                  <a:pt x="3180" y="672"/>
                </a:lnTo>
                <a:lnTo>
                  <a:pt x="3180" y="648"/>
                </a:lnTo>
                <a:lnTo>
                  <a:pt x="3180" y="624"/>
                </a:lnTo>
                <a:lnTo>
                  <a:pt x="3180" y="600"/>
                </a:lnTo>
                <a:lnTo>
                  <a:pt x="3180" y="576"/>
                </a:lnTo>
                <a:lnTo>
                  <a:pt x="3192" y="552"/>
                </a:lnTo>
                <a:lnTo>
                  <a:pt x="3204" y="528"/>
                </a:lnTo>
                <a:lnTo>
                  <a:pt x="3204" y="504"/>
                </a:lnTo>
                <a:lnTo>
                  <a:pt x="3204" y="480"/>
                </a:lnTo>
                <a:lnTo>
                  <a:pt x="3204" y="456"/>
                </a:lnTo>
                <a:lnTo>
                  <a:pt x="3204" y="432"/>
                </a:lnTo>
                <a:lnTo>
                  <a:pt x="3204" y="408"/>
                </a:lnTo>
                <a:lnTo>
                  <a:pt x="3204" y="384"/>
                </a:lnTo>
                <a:lnTo>
                  <a:pt x="3204" y="360"/>
                </a:lnTo>
                <a:lnTo>
                  <a:pt x="3192" y="336"/>
                </a:lnTo>
                <a:lnTo>
                  <a:pt x="3192" y="312"/>
                </a:lnTo>
                <a:lnTo>
                  <a:pt x="3204" y="288"/>
                </a:lnTo>
                <a:lnTo>
                  <a:pt x="3204" y="264"/>
                </a:lnTo>
                <a:lnTo>
                  <a:pt x="3204" y="240"/>
                </a:lnTo>
                <a:lnTo>
                  <a:pt x="3216" y="216"/>
                </a:lnTo>
                <a:lnTo>
                  <a:pt x="3216" y="192"/>
                </a:lnTo>
                <a:lnTo>
                  <a:pt x="3216" y="168"/>
                </a:lnTo>
                <a:lnTo>
                  <a:pt x="3216" y="144"/>
                </a:lnTo>
                <a:lnTo>
                  <a:pt x="3228" y="120"/>
                </a:lnTo>
                <a:lnTo>
                  <a:pt x="3228" y="96"/>
                </a:lnTo>
                <a:lnTo>
                  <a:pt x="3228" y="72"/>
                </a:lnTo>
                <a:lnTo>
                  <a:pt x="3216" y="48"/>
                </a:lnTo>
                <a:lnTo>
                  <a:pt x="3216" y="24"/>
                </a:lnTo>
                <a:lnTo>
                  <a:pt x="3204" y="0"/>
                </a:lnTo>
              </a:path>
            </a:pathLst>
          </a:custGeom>
          <a:noFill/>
          <a:ln w="50800" cap="rnd" cmpd="sng">
            <a:solidFill>
              <a:schemeClr val="tx1"/>
            </a:solidFill>
            <a:prstDash val="solid"/>
            <a:round/>
            <a:headEnd type="none" w="med" len="med"/>
            <a:tailEnd type="none" w="med" len="med"/>
          </a:ln>
          <a:effectLst>
            <a:outerShdw dist="35921" dir="2700000" algn="ctr" rotWithShape="0">
              <a:schemeClr val="bg2"/>
            </a:outerShdw>
          </a:effectLst>
        </p:spPr>
        <p:txBody>
          <a:bodyPr/>
          <a:lstStyle/>
          <a:p>
            <a:pPr>
              <a:defRPr/>
            </a:pPr>
            <a:endParaRPr lang="en-US"/>
          </a:p>
        </p:txBody>
      </p:sp>
      <p:sp>
        <p:nvSpPr>
          <p:cNvPr id="13317" name="Rectangle 5"/>
          <p:cNvSpPr>
            <a:spLocks noChangeArrowheads="1"/>
          </p:cNvSpPr>
          <p:nvPr/>
        </p:nvSpPr>
        <p:spPr bwMode="auto">
          <a:xfrm>
            <a:off x="8077200" y="6096000"/>
            <a:ext cx="895350" cy="341313"/>
          </a:xfrm>
          <a:prstGeom prst="rect">
            <a:avLst/>
          </a:prstGeom>
          <a:noFill/>
          <a:ln w="50800">
            <a:noFill/>
            <a:miter lim="800000"/>
            <a:headEnd/>
            <a:tailEnd/>
          </a:ln>
          <a:effectLst/>
        </p:spPr>
        <p:txBody>
          <a:bodyPr wrap="none" lIns="90488" tIns="44450" rIns="90488" bIns="44450">
            <a:spAutoFit/>
          </a:bodyPr>
          <a:lstStyle/>
          <a:p>
            <a:pPr algn="r" rtl="1" eaLnBrk="0" hangingPunct="0">
              <a:defRPr/>
            </a:pPr>
            <a:r>
              <a:rPr lang="fa-IR" altLang="ko-KR" sz="2400" b="1" dirty="0">
                <a:effectLst>
                  <a:outerShdw blurRad="38100" dist="38100" dir="2700000" algn="tl">
                    <a:srgbClr val="000000"/>
                  </a:outerShdw>
                </a:effectLst>
                <a:ea typeface="굴림" pitchFamily="50" charset="-127"/>
                <a:cs typeface="Nazanin" pitchFamily="2" charset="-78"/>
              </a:rPr>
              <a:t>زمان</a:t>
            </a:r>
            <a:endParaRPr lang="en-US" altLang="ko-KR" sz="2400" b="1" dirty="0">
              <a:effectLst>
                <a:outerShdw blurRad="38100" dist="38100" dir="2700000" algn="tl">
                  <a:srgbClr val="000000"/>
                </a:outerShdw>
              </a:effectLst>
              <a:ea typeface="굴림" pitchFamily="50" charset="-127"/>
              <a:cs typeface="Nazanin" pitchFamily="2" charset="-78"/>
            </a:endParaRPr>
          </a:p>
        </p:txBody>
      </p:sp>
      <p:sp>
        <p:nvSpPr>
          <p:cNvPr id="13318" name="Freeform 6"/>
          <p:cNvSpPr>
            <a:spLocks/>
          </p:cNvSpPr>
          <p:nvPr/>
        </p:nvSpPr>
        <p:spPr bwMode="auto">
          <a:xfrm>
            <a:off x="2895600" y="990600"/>
            <a:ext cx="5564188" cy="5030788"/>
          </a:xfrm>
          <a:custGeom>
            <a:avLst/>
            <a:gdLst/>
            <a:ahLst/>
            <a:cxnLst>
              <a:cxn ang="0">
                <a:pos x="0" y="0"/>
              </a:cxn>
              <a:cxn ang="0">
                <a:pos x="0" y="3168"/>
              </a:cxn>
              <a:cxn ang="0">
                <a:pos x="3504" y="3168"/>
              </a:cxn>
            </a:cxnLst>
            <a:rect l="0" t="0" r="r" b="b"/>
            <a:pathLst>
              <a:path w="3505" h="3169">
                <a:moveTo>
                  <a:pt x="0" y="0"/>
                </a:moveTo>
                <a:lnTo>
                  <a:pt x="0" y="3168"/>
                </a:lnTo>
                <a:lnTo>
                  <a:pt x="3504" y="3168"/>
                </a:lnTo>
              </a:path>
            </a:pathLst>
          </a:custGeom>
          <a:noFill/>
          <a:ln w="76200" cap="rnd" cmpd="sng">
            <a:solidFill>
              <a:srgbClr val="FFFFCC"/>
            </a:solidFill>
            <a:prstDash val="solid"/>
            <a:round/>
            <a:headEnd type="none" w="med" len="med"/>
            <a:tailEnd type="none" w="med" len="med"/>
          </a:ln>
          <a:effectLst>
            <a:outerShdw dist="35921" dir="2700000" algn="ctr" rotWithShape="0">
              <a:schemeClr val="bg2"/>
            </a:outerShdw>
          </a:effectLst>
        </p:spPr>
        <p:txBody>
          <a:bodyPr/>
          <a:lstStyle/>
          <a:p>
            <a:pPr>
              <a:defRPr/>
            </a:pPr>
            <a:endParaRPr lang="en-US"/>
          </a:p>
        </p:txBody>
      </p:sp>
      <p:sp>
        <p:nvSpPr>
          <p:cNvPr id="11" name="TextBox 10"/>
          <p:cNvSpPr txBox="1">
            <a:spLocks noChangeArrowheads="1"/>
          </p:cNvSpPr>
          <p:nvPr/>
        </p:nvSpPr>
        <p:spPr bwMode="auto">
          <a:xfrm>
            <a:off x="457200" y="1676400"/>
            <a:ext cx="2133600" cy="2862263"/>
          </a:xfrm>
          <a:prstGeom prst="rect">
            <a:avLst/>
          </a:prstGeom>
          <a:noFill/>
          <a:ln w="9525">
            <a:noFill/>
            <a:miter lim="800000"/>
            <a:headEnd/>
            <a:tailEnd/>
          </a:ln>
        </p:spPr>
        <p:txBody>
          <a:bodyPr>
            <a:spAutoFit/>
          </a:bodyPr>
          <a:lstStyle/>
          <a:p>
            <a:pPr algn="r" rtl="1"/>
            <a:r>
              <a:rPr lang="fa-IR" sz="3600">
                <a:solidFill>
                  <a:srgbClr val="FF0000"/>
                </a:solidFill>
                <a:cs typeface="B Nazanin" pitchFamily="2" charset="-78"/>
              </a:rPr>
              <a:t>آیا در بازارهای کارآ قیمت‌ها می‌توانند روند داشته باشند؟</a:t>
            </a:r>
            <a:endParaRPr lang="en-US" sz="3600">
              <a:solidFill>
                <a:srgbClr val="FF0000"/>
              </a:solidFill>
              <a:cs typeface="B Nazanin" pitchFamily="2" charset="-78"/>
            </a:endParaRPr>
          </a:p>
        </p:txBody>
      </p:sp>
      <p:sp>
        <p:nvSpPr>
          <p:cNvPr id="7178" name="TextBox 11"/>
          <p:cNvSpPr txBox="1">
            <a:spLocks noChangeArrowheads="1"/>
          </p:cNvSpPr>
          <p:nvPr/>
        </p:nvSpPr>
        <p:spPr bwMode="auto">
          <a:xfrm>
            <a:off x="3124200" y="228600"/>
            <a:ext cx="2743200" cy="1016000"/>
          </a:xfrm>
          <a:prstGeom prst="rect">
            <a:avLst/>
          </a:prstGeom>
          <a:noFill/>
          <a:ln w="9525">
            <a:noFill/>
            <a:miter lim="800000"/>
            <a:headEnd/>
            <a:tailEnd/>
          </a:ln>
        </p:spPr>
        <p:txBody>
          <a:bodyPr>
            <a:spAutoFit/>
          </a:bodyPr>
          <a:lstStyle/>
          <a:p>
            <a:pPr algn="r" rtl="1"/>
            <a:r>
              <a:rPr lang="fa-IR" sz="6000">
                <a:solidFill>
                  <a:srgbClr val="FFC000"/>
                </a:solidFill>
                <a:cs typeface="B Nazanin" pitchFamily="2" charset="-78"/>
              </a:rPr>
              <a:t>سوال؟</a:t>
            </a:r>
            <a:endParaRPr lang="en-US" sz="6000">
              <a:solidFill>
                <a:srgbClr val="FFC000"/>
              </a:solidFill>
              <a:cs typeface="B Nazanin"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pPr eaLnBrk="1" hangingPunct="1">
              <a:defRPr/>
            </a:pPr>
            <a:r>
              <a:rPr lang="en-US" sz="3600" smtClean="0">
                <a:latin typeface="Comic Sans MS" pitchFamily="66" charset="0"/>
              </a:rPr>
              <a:t>Non-monetary evidence of certainty effect</a:t>
            </a:r>
          </a:p>
        </p:txBody>
      </p:sp>
      <p:sp>
        <p:nvSpPr>
          <p:cNvPr id="27652" name="Rectangle 3"/>
          <p:cNvSpPr>
            <a:spLocks noGrp="1" noChangeArrowheads="1"/>
          </p:cNvSpPr>
          <p:nvPr>
            <p:ph idx="1"/>
          </p:nvPr>
        </p:nvSpPr>
        <p:spPr/>
        <p:txBody>
          <a:bodyPr/>
          <a:lstStyle/>
          <a:p>
            <a:pPr eaLnBrk="1" hangingPunct="1">
              <a:defRPr/>
            </a:pPr>
            <a:r>
              <a:rPr lang="en-US" sz="2800" b="1" smtClean="0">
                <a:latin typeface="Comic Sans MS" pitchFamily="66" charset="0"/>
              </a:rPr>
              <a:t>[6]</a:t>
            </a:r>
            <a:r>
              <a:rPr lang="en-US" sz="2800" smtClean="0">
                <a:latin typeface="Comic Sans MS" pitchFamily="66" charset="0"/>
              </a:rPr>
              <a:t> N=72 people asked to choose between</a:t>
            </a:r>
          </a:p>
          <a:p>
            <a:pPr lvl="1" eaLnBrk="1" hangingPunct="1">
              <a:defRPr/>
            </a:pPr>
            <a:r>
              <a:rPr lang="en-US" sz="2400" smtClean="0">
                <a:latin typeface="Comic Sans MS" pitchFamily="66" charset="0"/>
              </a:rPr>
              <a:t>A : 50% chance to win a three week tour of England, France and Italy (22% chose)</a:t>
            </a:r>
          </a:p>
          <a:p>
            <a:pPr lvl="1" eaLnBrk="1" hangingPunct="1">
              <a:defRPr/>
            </a:pPr>
            <a:r>
              <a:rPr lang="en-US" sz="2400" smtClean="0">
                <a:latin typeface="Comic Sans MS" pitchFamily="66" charset="0"/>
              </a:rPr>
              <a:t>B : A one-week tour of England with certainty (78% chose)</a:t>
            </a:r>
          </a:p>
          <a:p>
            <a:pPr eaLnBrk="1" hangingPunct="1">
              <a:defRPr/>
            </a:pPr>
            <a:r>
              <a:rPr lang="en-US" sz="2800" b="1" smtClean="0">
                <a:latin typeface="Comic Sans MS" pitchFamily="66" charset="0"/>
              </a:rPr>
              <a:t>[6’]</a:t>
            </a:r>
            <a:r>
              <a:rPr lang="en-US" sz="2800" smtClean="0">
                <a:latin typeface="Comic Sans MS" pitchFamily="66" charset="0"/>
              </a:rPr>
              <a:t> N=72 people asked to choose between</a:t>
            </a:r>
          </a:p>
          <a:p>
            <a:pPr lvl="1" eaLnBrk="1" hangingPunct="1">
              <a:defRPr/>
            </a:pPr>
            <a:r>
              <a:rPr lang="en-US" sz="2400" smtClean="0">
                <a:latin typeface="Comic Sans MS" pitchFamily="66" charset="0"/>
              </a:rPr>
              <a:t>C : 5% chance to win a three week tour of England, France and Italy (67% chose)</a:t>
            </a:r>
          </a:p>
          <a:p>
            <a:pPr lvl="1" eaLnBrk="1" hangingPunct="1">
              <a:defRPr/>
            </a:pPr>
            <a:r>
              <a:rPr lang="en-US" sz="2400" smtClean="0">
                <a:latin typeface="Comic Sans MS" pitchFamily="66" charset="0"/>
              </a:rPr>
              <a:t>D : A 10% chance of a one-week tour of England (33% chose)</a:t>
            </a:r>
          </a:p>
          <a:p>
            <a:pPr lvl="1" eaLnBrk="1" hangingPunct="1">
              <a:defRPr/>
            </a:pPr>
            <a:endParaRPr lang="en-US" sz="2400" smtClean="0">
              <a:latin typeface="Comic Sans MS" pitchFamily="66" charset="0"/>
            </a:endParaRPr>
          </a:p>
        </p:txBody>
      </p:sp>
      <p:sp>
        <p:nvSpPr>
          <p:cNvPr id="48130" name="Slide Number Placeholder 5"/>
          <p:cNvSpPr>
            <a:spLocks noGrp="1"/>
          </p:cNvSpPr>
          <p:nvPr>
            <p:ph type="sldNum" sz="quarter" idx="12"/>
          </p:nvPr>
        </p:nvSpPr>
        <p:spPr>
          <a:xfrm>
            <a:off x="3124200" y="6248400"/>
            <a:ext cx="2895600" cy="476250"/>
          </a:xfrm>
          <a:noFill/>
        </p:spPr>
        <p:txBody>
          <a:bodyPr/>
          <a:lstStyle/>
          <a:p>
            <a:pPr algn="ctr"/>
            <a:fld id="{A909A708-95A6-4201-93E1-0D7DE0FB585B}" type="slidenum">
              <a:rPr lang="ar-SA"/>
              <a:pPr algn="ct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pPr eaLnBrk="1" hangingPunct="1">
              <a:defRPr/>
            </a:pPr>
            <a:r>
              <a:rPr lang="en-US" smtClean="0">
                <a:latin typeface="Comic Sans MS" pitchFamily="66" charset="0"/>
              </a:rPr>
              <a:t>Commentary on Problem 6</a:t>
            </a:r>
          </a:p>
        </p:txBody>
      </p:sp>
      <p:sp>
        <p:nvSpPr>
          <p:cNvPr id="28676" name="Rectangle 3"/>
          <p:cNvSpPr>
            <a:spLocks noGrp="1" noChangeArrowheads="1"/>
          </p:cNvSpPr>
          <p:nvPr>
            <p:ph idx="1"/>
          </p:nvPr>
        </p:nvSpPr>
        <p:spPr/>
        <p:txBody>
          <a:bodyPr/>
          <a:lstStyle/>
          <a:p>
            <a:pPr eaLnBrk="1" hangingPunct="1">
              <a:defRPr/>
            </a:pPr>
            <a:r>
              <a:rPr lang="en-US" smtClean="0"/>
              <a:t>The reward in prospect A is much greater than that in prospect B, but respondents are influenced by the certainty of prospect B</a:t>
            </a:r>
          </a:p>
          <a:p>
            <a:pPr eaLnBrk="1" hangingPunct="1">
              <a:defRPr/>
            </a:pPr>
            <a:r>
              <a:rPr lang="en-US" smtClean="0"/>
              <a:t>When certainty is removed as in problem [6’] the greater value of the outcome exerts a more rational influence.</a:t>
            </a:r>
          </a:p>
        </p:txBody>
      </p:sp>
      <p:sp>
        <p:nvSpPr>
          <p:cNvPr id="49154" name="Slide Number Placeholder 5"/>
          <p:cNvSpPr>
            <a:spLocks noGrp="1"/>
          </p:cNvSpPr>
          <p:nvPr>
            <p:ph type="sldNum" sz="quarter" idx="12"/>
          </p:nvPr>
        </p:nvSpPr>
        <p:spPr>
          <a:xfrm>
            <a:off x="3124200" y="6248400"/>
            <a:ext cx="2895600" cy="476250"/>
          </a:xfrm>
          <a:noFill/>
        </p:spPr>
        <p:txBody>
          <a:bodyPr/>
          <a:lstStyle/>
          <a:p>
            <a:pPr algn="ctr"/>
            <a:fld id="{CEDC87C8-DC9B-43A6-94E4-FBF00702AA41}" type="slidenum">
              <a:rPr lang="ar-SA"/>
              <a:pPr algn="ct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defRPr/>
            </a:pPr>
            <a:r>
              <a:rPr lang="en-US" sz="3600" smtClean="0">
                <a:latin typeface="Comic Sans MS" pitchFamily="66" charset="0"/>
              </a:rPr>
              <a:t>Undervaluing intermediate probabilities</a:t>
            </a:r>
          </a:p>
        </p:txBody>
      </p:sp>
      <p:sp>
        <p:nvSpPr>
          <p:cNvPr id="29700" name="Rectangle 3"/>
          <p:cNvSpPr>
            <a:spLocks noGrp="1" noChangeArrowheads="1"/>
          </p:cNvSpPr>
          <p:nvPr>
            <p:ph idx="1"/>
          </p:nvPr>
        </p:nvSpPr>
        <p:spPr/>
        <p:txBody>
          <a:bodyPr/>
          <a:lstStyle/>
          <a:p>
            <a:pPr eaLnBrk="1" hangingPunct="1">
              <a:lnSpc>
                <a:spcPct val="80000"/>
              </a:lnSpc>
              <a:defRPr/>
            </a:pPr>
            <a:r>
              <a:rPr lang="en-US" sz="2800" b="1" smtClean="0">
                <a:latin typeface="Comic Sans MS" pitchFamily="66" charset="0"/>
              </a:rPr>
              <a:t>[7]</a:t>
            </a:r>
            <a:r>
              <a:rPr lang="en-US" sz="2800" smtClean="0">
                <a:latin typeface="Comic Sans MS" pitchFamily="66" charset="0"/>
              </a:rPr>
              <a:t> Suppose you are considering buying insurance against flooding, but are hesitating because of the high premiums. Your friendly insurance agent comes with an alternative offer. You can have the insurance at less than half the premium and you will be fully covered if the flood takes place on an even numbered day, but not covered at all if the flood takes place on an odd numbered day. Would you take this revised offer?</a:t>
            </a:r>
          </a:p>
          <a:p>
            <a:pPr eaLnBrk="1" hangingPunct="1">
              <a:lnSpc>
                <a:spcPct val="80000"/>
              </a:lnSpc>
              <a:defRPr/>
            </a:pPr>
            <a:r>
              <a:rPr lang="en-US" sz="2800" smtClean="0">
                <a:latin typeface="Comic Sans MS" pitchFamily="66" charset="0"/>
              </a:rPr>
              <a:t>Most people reject this offer of probabilistic insurance</a:t>
            </a:r>
          </a:p>
        </p:txBody>
      </p:sp>
      <p:sp>
        <p:nvSpPr>
          <p:cNvPr id="50178" name="Slide Number Placeholder 5"/>
          <p:cNvSpPr>
            <a:spLocks noGrp="1"/>
          </p:cNvSpPr>
          <p:nvPr>
            <p:ph type="sldNum" sz="quarter" idx="12"/>
          </p:nvPr>
        </p:nvSpPr>
        <p:spPr>
          <a:xfrm>
            <a:off x="3124200" y="6248400"/>
            <a:ext cx="2895600" cy="476250"/>
          </a:xfrm>
          <a:noFill/>
        </p:spPr>
        <p:txBody>
          <a:bodyPr/>
          <a:lstStyle/>
          <a:p>
            <a:pPr algn="ctr"/>
            <a:fld id="{940B5A4A-87FB-44DC-A8DF-C2A89401B095}" type="slidenum">
              <a:rPr lang="ar-SA"/>
              <a:pPr algn="ct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pPr eaLnBrk="1" hangingPunct="1">
              <a:defRPr/>
            </a:pPr>
            <a:r>
              <a:rPr lang="en-US" smtClean="0">
                <a:latin typeface="Comic Sans MS" pitchFamily="66" charset="0"/>
              </a:rPr>
              <a:t>Commentary on Problem 7</a:t>
            </a:r>
          </a:p>
        </p:txBody>
      </p:sp>
      <p:sp>
        <p:nvSpPr>
          <p:cNvPr id="30724" name="Rectangle 3"/>
          <p:cNvSpPr>
            <a:spLocks noGrp="1" noChangeArrowheads="1"/>
          </p:cNvSpPr>
          <p:nvPr>
            <p:ph idx="1"/>
          </p:nvPr>
        </p:nvSpPr>
        <p:spPr/>
        <p:txBody>
          <a:bodyPr/>
          <a:lstStyle/>
          <a:p>
            <a:pPr eaLnBrk="1" hangingPunct="1">
              <a:defRPr/>
            </a:pPr>
            <a:r>
              <a:rPr lang="en-US" smtClean="0"/>
              <a:t>This insurance agent’s offer is good (a bargain) because for less than half the premium you are covered on half the days.</a:t>
            </a:r>
          </a:p>
          <a:p>
            <a:pPr eaLnBrk="1" hangingPunct="1">
              <a:defRPr/>
            </a:pPr>
            <a:r>
              <a:rPr lang="en-US" smtClean="0"/>
              <a:t>However most people undervalue intermediate probabilities (in this case .5 for even days) so they undervalue the offer, tending to turn it down. </a:t>
            </a:r>
          </a:p>
        </p:txBody>
      </p:sp>
      <p:sp>
        <p:nvSpPr>
          <p:cNvPr id="51202" name="Slide Number Placeholder 5"/>
          <p:cNvSpPr>
            <a:spLocks noGrp="1"/>
          </p:cNvSpPr>
          <p:nvPr>
            <p:ph type="sldNum" sz="quarter" idx="12"/>
          </p:nvPr>
        </p:nvSpPr>
        <p:spPr>
          <a:xfrm>
            <a:off x="3124200" y="6248400"/>
            <a:ext cx="2895600" cy="476250"/>
          </a:xfrm>
          <a:noFill/>
        </p:spPr>
        <p:txBody>
          <a:bodyPr/>
          <a:lstStyle/>
          <a:p>
            <a:pPr algn="ctr"/>
            <a:fld id="{E3BFF9CC-7346-4DBB-8FB6-C5CFE04F5CAE}" type="slidenum">
              <a:rPr lang="ar-SA"/>
              <a:pPr algn="ct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ctrTitle"/>
          </p:nvPr>
        </p:nvSpPr>
        <p:spPr/>
        <p:txBody>
          <a:bodyPr/>
          <a:lstStyle/>
          <a:p>
            <a:pPr eaLnBrk="1" hangingPunct="1">
              <a:defRPr/>
            </a:pPr>
            <a:r>
              <a:rPr lang="en-US" smtClean="0">
                <a:latin typeface="Comic Sans MS" pitchFamily="66" charset="0"/>
              </a:rPr>
              <a:t>Values in Prospect Theory</a:t>
            </a:r>
          </a:p>
        </p:txBody>
      </p:sp>
      <p:sp>
        <p:nvSpPr>
          <p:cNvPr id="31747" name="Rectangle 5"/>
          <p:cNvSpPr>
            <a:spLocks noGrp="1" noChangeArrowheads="1"/>
          </p:cNvSpPr>
          <p:nvPr>
            <p:ph type="subTitle" idx="1"/>
          </p:nvPr>
        </p:nvSpPr>
        <p:spPr/>
        <p:txBody>
          <a:bodyPr/>
          <a:lstStyle/>
          <a:p>
            <a:pPr eaLnBrk="1" hangingPunct="1">
              <a:defRPr/>
            </a:pPr>
            <a:r>
              <a:rPr lang="en-US" smtClean="0"/>
              <a:t>Gains, losses, the Status Quo, and Frames</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pPr eaLnBrk="1" hangingPunct="1">
              <a:defRPr/>
            </a:pPr>
            <a:r>
              <a:rPr lang="en-US" sz="3600" smtClean="0">
                <a:latin typeface="Comic Sans MS" pitchFamily="66" charset="0"/>
              </a:rPr>
              <a:t>The “S”-curve and Framing effects</a:t>
            </a:r>
          </a:p>
        </p:txBody>
      </p:sp>
      <p:sp>
        <p:nvSpPr>
          <p:cNvPr id="32772" name="Rectangle 3"/>
          <p:cNvSpPr>
            <a:spLocks noGrp="1" noChangeArrowheads="1"/>
          </p:cNvSpPr>
          <p:nvPr>
            <p:ph idx="1"/>
          </p:nvPr>
        </p:nvSpPr>
        <p:spPr/>
        <p:txBody>
          <a:bodyPr/>
          <a:lstStyle/>
          <a:p>
            <a:pPr eaLnBrk="1" hangingPunct="1">
              <a:lnSpc>
                <a:spcPct val="90000"/>
              </a:lnSpc>
              <a:defRPr/>
            </a:pPr>
            <a:r>
              <a:rPr lang="en-US" sz="2800" smtClean="0"/>
              <a:t>Turning from beliefs to values, Prospect Theory suggests that most people do not evaluate prospects from the “</a:t>
            </a:r>
            <a:r>
              <a:rPr lang="en-US" sz="2800" b="1" smtClean="0"/>
              <a:t>total wealth</a:t>
            </a:r>
            <a:r>
              <a:rPr lang="en-US" sz="2800" smtClean="0"/>
              <a:t>” perspective suggested by Decision Theory. </a:t>
            </a:r>
          </a:p>
          <a:p>
            <a:pPr eaLnBrk="1" hangingPunct="1">
              <a:lnSpc>
                <a:spcPct val="90000"/>
              </a:lnSpc>
              <a:defRPr/>
            </a:pPr>
            <a:r>
              <a:rPr lang="en-US" sz="2800" smtClean="0"/>
              <a:t>Instead they evaluate from the perspective of the “</a:t>
            </a:r>
            <a:r>
              <a:rPr lang="en-US" sz="2800" b="1" smtClean="0"/>
              <a:t>status quo</a:t>
            </a:r>
            <a:r>
              <a:rPr lang="en-US" sz="2800" smtClean="0"/>
              <a:t>” suggested by the way the prospect is stated, and think of each prospect as involving a gain, a neutral outcome, or a loss.</a:t>
            </a:r>
          </a:p>
          <a:p>
            <a:pPr eaLnBrk="1" hangingPunct="1">
              <a:lnSpc>
                <a:spcPct val="90000"/>
              </a:lnSpc>
              <a:defRPr/>
            </a:pPr>
            <a:r>
              <a:rPr lang="en-US" sz="2800" smtClean="0"/>
              <a:t>The influence on decision making of the way in which the problem is stated is called a “</a:t>
            </a:r>
            <a:r>
              <a:rPr lang="en-US" sz="2800" b="1" smtClean="0"/>
              <a:t>framing</a:t>
            </a:r>
            <a:r>
              <a:rPr lang="en-US" sz="2800" smtClean="0"/>
              <a:t>” effect, and can lead to irrational decision making</a:t>
            </a:r>
          </a:p>
        </p:txBody>
      </p:sp>
      <p:sp>
        <p:nvSpPr>
          <p:cNvPr id="53250" name="Slide Number Placeholder 5"/>
          <p:cNvSpPr>
            <a:spLocks noGrp="1"/>
          </p:cNvSpPr>
          <p:nvPr>
            <p:ph type="sldNum" sz="quarter" idx="12"/>
          </p:nvPr>
        </p:nvSpPr>
        <p:spPr>
          <a:xfrm>
            <a:off x="3124200" y="6248400"/>
            <a:ext cx="2895600" cy="476250"/>
          </a:xfrm>
          <a:noFill/>
        </p:spPr>
        <p:txBody>
          <a:bodyPr/>
          <a:lstStyle/>
          <a:p>
            <a:pPr algn="ctr"/>
            <a:fld id="{61862CF2-6886-42DD-A70D-459CDEC97C9E}" type="slidenum">
              <a:rPr lang="ar-SA"/>
              <a:pPr algn="ctr"/>
              <a:t>55</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pPr eaLnBrk="1" hangingPunct="1">
              <a:defRPr/>
            </a:pPr>
            <a:r>
              <a:rPr lang="en-US" sz="4000" smtClean="0">
                <a:latin typeface="Comic Sans MS" pitchFamily="66" charset="0"/>
              </a:rPr>
              <a:t>The Hypothetical Value Function</a:t>
            </a:r>
          </a:p>
        </p:txBody>
      </p:sp>
      <p:sp>
        <p:nvSpPr>
          <p:cNvPr id="54274" name="Slide Number Placeholder 4"/>
          <p:cNvSpPr>
            <a:spLocks noGrp="1"/>
          </p:cNvSpPr>
          <p:nvPr>
            <p:ph type="sldNum" sz="quarter" idx="12"/>
          </p:nvPr>
        </p:nvSpPr>
        <p:spPr>
          <a:xfrm>
            <a:off x="3124200" y="6248400"/>
            <a:ext cx="2895600" cy="476250"/>
          </a:xfrm>
          <a:noFill/>
        </p:spPr>
        <p:txBody>
          <a:bodyPr/>
          <a:lstStyle/>
          <a:p>
            <a:pPr algn="ctr"/>
            <a:fld id="{0AE1EDB4-6E93-444D-B581-2B77CA219954}" type="slidenum">
              <a:rPr lang="ar-SA"/>
              <a:pPr algn="ctr"/>
              <a:t>56</a:t>
            </a:fld>
            <a:endParaRPr lang="en-US"/>
          </a:p>
        </p:txBody>
      </p:sp>
      <p:sp>
        <p:nvSpPr>
          <p:cNvPr id="54276" name="Rectangle 4"/>
          <p:cNvSpPr>
            <a:spLocks noChangeArrowheads="1"/>
          </p:cNvSpPr>
          <p:nvPr/>
        </p:nvSpPr>
        <p:spPr bwMode="auto">
          <a:xfrm>
            <a:off x="1981200" y="1524000"/>
            <a:ext cx="4800600" cy="4267200"/>
          </a:xfrm>
          <a:prstGeom prst="rect">
            <a:avLst/>
          </a:prstGeom>
          <a:solidFill>
            <a:schemeClr val="bg1"/>
          </a:solidFill>
          <a:ln w="9525">
            <a:solidFill>
              <a:schemeClr val="tx1"/>
            </a:solidFill>
            <a:miter lim="800000"/>
            <a:headEnd/>
            <a:tailEnd/>
          </a:ln>
        </p:spPr>
        <p:txBody>
          <a:bodyPr wrap="none" anchor="ctr"/>
          <a:lstStyle/>
          <a:p>
            <a:pPr algn="ctr"/>
            <a:endParaRPr lang="en-US"/>
          </a:p>
        </p:txBody>
      </p:sp>
      <p:sp>
        <p:nvSpPr>
          <p:cNvPr id="54277" name="Line 5"/>
          <p:cNvSpPr>
            <a:spLocks noChangeShapeType="1"/>
          </p:cNvSpPr>
          <p:nvPr/>
        </p:nvSpPr>
        <p:spPr bwMode="auto">
          <a:xfrm>
            <a:off x="4419600" y="1524000"/>
            <a:ext cx="0" cy="4267200"/>
          </a:xfrm>
          <a:prstGeom prst="line">
            <a:avLst/>
          </a:prstGeom>
          <a:noFill/>
          <a:ln w="28575">
            <a:solidFill>
              <a:schemeClr val="tx1"/>
            </a:solidFill>
            <a:round/>
            <a:headEnd/>
            <a:tailEnd/>
          </a:ln>
        </p:spPr>
        <p:txBody>
          <a:bodyPr/>
          <a:lstStyle/>
          <a:p>
            <a:endParaRPr lang="en-US"/>
          </a:p>
        </p:txBody>
      </p:sp>
      <p:sp>
        <p:nvSpPr>
          <p:cNvPr id="54278" name="Line 8"/>
          <p:cNvSpPr>
            <a:spLocks noChangeShapeType="1"/>
          </p:cNvSpPr>
          <p:nvPr/>
        </p:nvSpPr>
        <p:spPr bwMode="auto">
          <a:xfrm>
            <a:off x="1981200" y="3657600"/>
            <a:ext cx="4800600" cy="0"/>
          </a:xfrm>
          <a:prstGeom prst="line">
            <a:avLst/>
          </a:prstGeom>
          <a:noFill/>
          <a:ln w="28575">
            <a:solidFill>
              <a:schemeClr val="tx1"/>
            </a:solidFill>
            <a:round/>
            <a:headEnd/>
            <a:tailEnd/>
          </a:ln>
        </p:spPr>
        <p:txBody>
          <a:bodyPr/>
          <a:lstStyle/>
          <a:p>
            <a:endParaRPr lang="en-US"/>
          </a:p>
        </p:txBody>
      </p:sp>
      <p:sp>
        <p:nvSpPr>
          <p:cNvPr id="54279" name="Freeform 9"/>
          <p:cNvSpPr>
            <a:spLocks/>
          </p:cNvSpPr>
          <p:nvPr/>
        </p:nvSpPr>
        <p:spPr bwMode="auto">
          <a:xfrm>
            <a:off x="4419600" y="2438400"/>
            <a:ext cx="2286000" cy="1219200"/>
          </a:xfrm>
          <a:custGeom>
            <a:avLst/>
            <a:gdLst>
              <a:gd name="T0" fmla="*/ 0 w 1440"/>
              <a:gd name="T1" fmla="*/ 1935480178 h 768"/>
              <a:gd name="T2" fmla="*/ 362902476 w 1440"/>
              <a:gd name="T3" fmla="*/ 1451609935 h 768"/>
              <a:gd name="T4" fmla="*/ 846772610 w 1440"/>
              <a:gd name="T5" fmla="*/ 967740089 h 768"/>
              <a:gd name="T6" fmla="*/ 1451609905 w 1440"/>
              <a:gd name="T7" fmla="*/ 604837506 h 768"/>
              <a:gd name="T8" fmla="*/ 2147483647 w 1440"/>
              <a:gd name="T9" fmla="*/ 241935022 h 768"/>
              <a:gd name="T10" fmla="*/ 2147483647 w 1440"/>
              <a:gd name="T11" fmla="*/ 0 h 768"/>
              <a:gd name="T12" fmla="*/ 0 60000 65536"/>
              <a:gd name="T13" fmla="*/ 0 60000 65536"/>
              <a:gd name="T14" fmla="*/ 0 60000 65536"/>
              <a:gd name="T15" fmla="*/ 0 60000 65536"/>
              <a:gd name="T16" fmla="*/ 0 60000 65536"/>
              <a:gd name="T17" fmla="*/ 0 60000 65536"/>
              <a:gd name="T18" fmla="*/ 0 w 1440"/>
              <a:gd name="T19" fmla="*/ 0 h 768"/>
              <a:gd name="T20" fmla="*/ 1440 w 1440"/>
              <a:gd name="T21" fmla="*/ 768 h 768"/>
            </a:gdLst>
            <a:ahLst/>
            <a:cxnLst>
              <a:cxn ang="T12">
                <a:pos x="T0" y="T1"/>
              </a:cxn>
              <a:cxn ang="T13">
                <a:pos x="T2" y="T3"/>
              </a:cxn>
              <a:cxn ang="T14">
                <a:pos x="T4" y="T5"/>
              </a:cxn>
              <a:cxn ang="T15">
                <a:pos x="T6" y="T7"/>
              </a:cxn>
              <a:cxn ang="T16">
                <a:pos x="T8" y="T9"/>
              </a:cxn>
              <a:cxn ang="T17">
                <a:pos x="T10" y="T11"/>
              </a:cxn>
            </a:cxnLst>
            <a:rect l="T18" t="T19" r="T20" b="T21"/>
            <a:pathLst>
              <a:path w="1440" h="768">
                <a:moveTo>
                  <a:pt x="0" y="768"/>
                </a:moveTo>
                <a:cubicBezTo>
                  <a:pt x="44" y="704"/>
                  <a:pt x="88" y="640"/>
                  <a:pt x="144" y="576"/>
                </a:cubicBezTo>
                <a:cubicBezTo>
                  <a:pt x="200" y="512"/>
                  <a:pt x="264" y="440"/>
                  <a:pt x="336" y="384"/>
                </a:cubicBezTo>
                <a:cubicBezTo>
                  <a:pt x="408" y="328"/>
                  <a:pt x="472" y="288"/>
                  <a:pt x="576" y="240"/>
                </a:cubicBezTo>
                <a:cubicBezTo>
                  <a:pt x="680" y="192"/>
                  <a:pt x="816" y="136"/>
                  <a:pt x="960" y="96"/>
                </a:cubicBezTo>
                <a:cubicBezTo>
                  <a:pt x="1104" y="56"/>
                  <a:pt x="1360" y="16"/>
                  <a:pt x="1440" y="0"/>
                </a:cubicBezTo>
              </a:path>
            </a:pathLst>
          </a:custGeom>
          <a:noFill/>
          <a:ln w="31750">
            <a:solidFill>
              <a:schemeClr val="tx1"/>
            </a:solidFill>
            <a:round/>
            <a:headEnd/>
            <a:tailEnd/>
          </a:ln>
        </p:spPr>
        <p:txBody>
          <a:bodyPr/>
          <a:lstStyle/>
          <a:p>
            <a:endParaRPr lang="en-US"/>
          </a:p>
        </p:txBody>
      </p:sp>
      <p:sp>
        <p:nvSpPr>
          <p:cNvPr id="54280" name="Freeform 11"/>
          <p:cNvSpPr>
            <a:spLocks/>
          </p:cNvSpPr>
          <p:nvPr/>
        </p:nvSpPr>
        <p:spPr bwMode="auto">
          <a:xfrm>
            <a:off x="3352800" y="3657600"/>
            <a:ext cx="1066800" cy="2133600"/>
          </a:xfrm>
          <a:custGeom>
            <a:avLst/>
            <a:gdLst>
              <a:gd name="T0" fmla="*/ 1693545178 w 672"/>
              <a:gd name="T1" fmla="*/ 0 h 1344"/>
              <a:gd name="T2" fmla="*/ 1451609869 w 672"/>
              <a:gd name="T3" fmla="*/ 846772589 h 1344"/>
              <a:gd name="T4" fmla="*/ 1209674957 w 672"/>
              <a:gd name="T5" fmla="*/ 1935480091 h 1344"/>
              <a:gd name="T6" fmla="*/ 604837479 w 672"/>
              <a:gd name="T7" fmla="*/ 2147483647 h 1344"/>
              <a:gd name="T8" fmla="*/ 0 w 672"/>
              <a:gd name="T9" fmla="*/ 2147483647 h 1344"/>
              <a:gd name="T10" fmla="*/ 0 60000 65536"/>
              <a:gd name="T11" fmla="*/ 0 60000 65536"/>
              <a:gd name="T12" fmla="*/ 0 60000 65536"/>
              <a:gd name="T13" fmla="*/ 0 60000 65536"/>
              <a:gd name="T14" fmla="*/ 0 60000 65536"/>
              <a:gd name="T15" fmla="*/ 0 w 672"/>
              <a:gd name="T16" fmla="*/ 0 h 1344"/>
              <a:gd name="T17" fmla="*/ 672 w 672"/>
              <a:gd name="T18" fmla="*/ 1344 h 1344"/>
            </a:gdLst>
            <a:ahLst/>
            <a:cxnLst>
              <a:cxn ang="T10">
                <a:pos x="T0" y="T1"/>
              </a:cxn>
              <a:cxn ang="T11">
                <a:pos x="T2" y="T3"/>
              </a:cxn>
              <a:cxn ang="T12">
                <a:pos x="T4" y="T5"/>
              </a:cxn>
              <a:cxn ang="T13">
                <a:pos x="T6" y="T7"/>
              </a:cxn>
              <a:cxn ang="T14">
                <a:pos x="T8" y="T9"/>
              </a:cxn>
            </a:cxnLst>
            <a:rect l="T15" t="T16" r="T17" b="T18"/>
            <a:pathLst>
              <a:path w="672" h="1344">
                <a:moveTo>
                  <a:pt x="672" y="0"/>
                </a:moveTo>
                <a:cubicBezTo>
                  <a:pt x="640" y="104"/>
                  <a:pt x="608" y="208"/>
                  <a:pt x="576" y="336"/>
                </a:cubicBezTo>
                <a:cubicBezTo>
                  <a:pt x="544" y="464"/>
                  <a:pt x="536" y="632"/>
                  <a:pt x="480" y="768"/>
                </a:cubicBezTo>
                <a:cubicBezTo>
                  <a:pt x="424" y="904"/>
                  <a:pt x="320" y="1056"/>
                  <a:pt x="240" y="1152"/>
                </a:cubicBezTo>
                <a:cubicBezTo>
                  <a:pt x="160" y="1248"/>
                  <a:pt x="80" y="1296"/>
                  <a:pt x="0" y="1344"/>
                </a:cubicBezTo>
              </a:path>
            </a:pathLst>
          </a:custGeom>
          <a:noFill/>
          <a:ln w="31750">
            <a:solidFill>
              <a:schemeClr val="tx1"/>
            </a:solidFill>
            <a:round/>
            <a:headEnd/>
            <a:tailEnd/>
          </a:ln>
        </p:spPr>
        <p:txBody>
          <a:bodyPr/>
          <a:lstStyle/>
          <a:p>
            <a:endParaRPr lang="en-US"/>
          </a:p>
        </p:txBody>
      </p:sp>
      <p:sp>
        <p:nvSpPr>
          <p:cNvPr id="54281" name="Text Box 13"/>
          <p:cNvSpPr txBox="1">
            <a:spLocks noChangeArrowheads="1"/>
          </p:cNvSpPr>
          <p:nvPr/>
        </p:nvSpPr>
        <p:spPr bwMode="auto">
          <a:xfrm>
            <a:off x="4479925" y="1617663"/>
            <a:ext cx="839788" cy="396875"/>
          </a:xfrm>
          <a:prstGeom prst="rect">
            <a:avLst/>
          </a:prstGeom>
          <a:noFill/>
          <a:ln w="9525">
            <a:noFill/>
            <a:miter lim="800000"/>
            <a:headEnd/>
            <a:tailEnd/>
          </a:ln>
        </p:spPr>
        <p:txBody>
          <a:bodyPr wrap="none">
            <a:spAutoFit/>
          </a:bodyPr>
          <a:lstStyle/>
          <a:p>
            <a:r>
              <a:rPr lang="en-US" sz="2000" b="1">
                <a:latin typeface="Comic Sans MS" pitchFamily="66" charset="0"/>
              </a:rPr>
              <a:t>Value</a:t>
            </a:r>
          </a:p>
        </p:txBody>
      </p:sp>
      <p:sp>
        <p:nvSpPr>
          <p:cNvPr id="54282" name="Text Box 14"/>
          <p:cNvSpPr txBox="1">
            <a:spLocks noChangeArrowheads="1"/>
          </p:cNvSpPr>
          <p:nvPr/>
        </p:nvSpPr>
        <p:spPr bwMode="auto">
          <a:xfrm>
            <a:off x="6842125" y="3446463"/>
            <a:ext cx="827088" cy="396875"/>
          </a:xfrm>
          <a:prstGeom prst="rect">
            <a:avLst/>
          </a:prstGeom>
          <a:noFill/>
          <a:ln w="9525">
            <a:noFill/>
            <a:miter lim="800000"/>
            <a:headEnd/>
            <a:tailEnd/>
          </a:ln>
        </p:spPr>
        <p:txBody>
          <a:bodyPr wrap="none">
            <a:spAutoFit/>
          </a:bodyPr>
          <a:lstStyle/>
          <a:p>
            <a:r>
              <a:rPr lang="en-US" sz="2000" b="1">
                <a:latin typeface="Comic Sans MS" pitchFamily="66" charset="0"/>
              </a:rPr>
              <a:t>Gains</a:t>
            </a:r>
          </a:p>
        </p:txBody>
      </p:sp>
      <p:sp>
        <p:nvSpPr>
          <p:cNvPr id="54283" name="Text Box 15"/>
          <p:cNvSpPr txBox="1">
            <a:spLocks noChangeArrowheads="1"/>
          </p:cNvSpPr>
          <p:nvPr/>
        </p:nvSpPr>
        <p:spPr bwMode="auto">
          <a:xfrm>
            <a:off x="838200" y="3429000"/>
            <a:ext cx="1060450" cy="396875"/>
          </a:xfrm>
          <a:prstGeom prst="rect">
            <a:avLst/>
          </a:prstGeom>
          <a:noFill/>
          <a:ln w="9525">
            <a:noFill/>
            <a:miter lim="800000"/>
            <a:headEnd/>
            <a:tailEnd/>
          </a:ln>
        </p:spPr>
        <p:txBody>
          <a:bodyPr>
            <a:spAutoFit/>
          </a:bodyPr>
          <a:lstStyle/>
          <a:p>
            <a:r>
              <a:rPr lang="en-US" sz="2000" b="1">
                <a:latin typeface="Comic Sans MS" pitchFamily="66" charset="0"/>
              </a:rPr>
              <a:t>Losses</a:t>
            </a:r>
          </a:p>
        </p:txBody>
      </p:sp>
      <p:sp>
        <p:nvSpPr>
          <p:cNvPr id="54284" name="Text Box 16"/>
          <p:cNvSpPr txBox="1">
            <a:spLocks noChangeArrowheads="1"/>
          </p:cNvSpPr>
          <p:nvPr/>
        </p:nvSpPr>
        <p:spPr bwMode="auto">
          <a:xfrm>
            <a:off x="6994525" y="1946275"/>
            <a:ext cx="2022475" cy="915988"/>
          </a:xfrm>
          <a:prstGeom prst="rect">
            <a:avLst/>
          </a:prstGeom>
          <a:noFill/>
          <a:ln w="9525">
            <a:noFill/>
            <a:miter lim="800000"/>
            <a:headEnd/>
            <a:tailEnd/>
          </a:ln>
        </p:spPr>
        <p:txBody>
          <a:bodyPr wrap="none">
            <a:spAutoFit/>
          </a:bodyPr>
          <a:lstStyle/>
          <a:p>
            <a:r>
              <a:rPr lang="en-US">
                <a:latin typeface="Comic Sans MS" pitchFamily="66" charset="0"/>
              </a:rPr>
              <a:t>Concave in the</a:t>
            </a:r>
          </a:p>
          <a:p>
            <a:r>
              <a:rPr lang="en-US">
                <a:latin typeface="Comic Sans MS" pitchFamily="66" charset="0"/>
              </a:rPr>
              <a:t>Domain of gains –</a:t>
            </a:r>
          </a:p>
          <a:p>
            <a:r>
              <a:rPr lang="en-US">
                <a:latin typeface="Comic Sans MS" pitchFamily="66" charset="0"/>
              </a:rPr>
              <a:t>So Risk Averse</a:t>
            </a:r>
          </a:p>
        </p:txBody>
      </p:sp>
      <p:sp>
        <p:nvSpPr>
          <p:cNvPr id="54285" name="Text Box 17"/>
          <p:cNvSpPr txBox="1">
            <a:spLocks noChangeArrowheads="1"/>
          </p:cNvSpPr>
          <p:nvPr/>
        </p:nvSpPr>
        <p:spPr bwMode="auto">
          <a:xfrm>
            <a:off x="2270125" y="4079875"/>
            <a:ext cx="1617663" cy="1190625"/>
          </a:xfrm>
          <a:prstGeom prst="rect">
            <a:avLst/>
          </a:prstGeom>
          <a:noFill/>
          <a:ln w="9525">
            <a:noFill/>
            <a:miter lim="800000"/>
            <a:headEnd/>
            <a:tailEnd/>
          </a:ln>
        </p:spPr>
        <p:txBody>
          <a:bodyPr wrap="none">
            <a:spAutoFit/>
          </a:bodyPr>
          <a:lstStyle/>
          <a:p>
            <a:r>
              <a:rPr lang="en-US">
                <a:latin typeface="Comic Sans MS" pitchFamily="66" charset="0"/>
              </a:rPr>
              <a:t>Convex in the</a:t>
            </a:r>
          </a:p>
          <a:p>
            <a:r>
              <a:rPr lang="en-US">
                <a:latin typeface="Comic Sans MS" pitchFamily="66" charset="0"/>
              </a:rPr>
              <a:t>Domain of</a:t>
            </a:r>
          </a:p>
          <a:p>
            <a:r>
              <a:rPr lang="en-US">
                <a:latin typeface="Comic Sans MS" pitchFamily="66" charset="0"/>
              </a:rPr>
              <a:t>Losses – So</a:t>
            </a:r>
          </a:p>
          <a:p>
            <a:r>
              <a:rPr lang="en-US">
                <a:latin typeface="Comic Sans MS" pitchFamily="66" charset="0"/>
              </a:rPr>
              <a:t>Risk Seeking</a:t>
            </a:r>
          </a:p>
        </p:txBody>
      </p:sp>
      <p:sp>
        <p:nvSpPr>
          <p:cNvPr id="54286" name="Text Box 18"/>
          <p:cNvSpPr txBox="1">
            <a:spLocks noChangeArrowheads="1"/>
          </p:cNvSpPr>
          <p:nvPr/>
        </p:nvSpPr>
        <p:spPr bwMode="auto">
          <a:xfrm>
            <a:off x="7223125" y="4232275"/>
            <a:ext cx="1622425" cy="1739900"/>
          </a:xfrm>
          <a:prstGeom prst="rect">
            <a:avLst/>
          </a:prstGeom>
          <a:noFill/>
          <a:ln w="9525">
            <a:noFill/>
            <a:miter lim="800000"/>
            <a:headEnd/>
            <a:tailEnd/>
          </a:ln>
        </p:spPr>
        <p:txBody>
          <a:bodyPr wrap="none">
            <a:spAutoFit/>
          </a:bodyPr>
          <a:lstStyle/>
          <a:p>
            <a:r>
              <a:rPr lang="en-US">
                <a:latin typeface="Comic Sans MS" pitchFamily="66" charset="0"/>
              </a:rPr>
              <a:t>Loss curve is</a:t>
            </a:r>
          </a:p>
          <a:p>
            <a:r>
              <a:rPr lang="en-US">
                <a:latin typeface="Comic Sans MS" pitchFamily="66" charset="0"/>
              </a:rPr>
              <a:t>Steeper than</a:t>
            </a:r>
          </a:p>
          <a:p>
            <a:r>
              <a:rPr lang="en-US">
                <a:latin typeface="Comic Sans MS" pitchFamily="66" charset="0"/>
              </a:rPr>
              <a:t>Gain curve –</a:t>
            </a:r>
          </a:p>
          <a:p>
            <a:r>
              <a:rPr lang="en-US">
                <a:latin typeface="Comic Sans MS" pitchFamily="66" charset="0"/>
              </a:rPr>
              <a:t>So Losses </a:t>
            </a:r>
          </a:p>
          <a:p>
            <a:r>
              <a:rPr lang="en-US">
                <a:latin typeface="Comic Sans MS" pitchFamily="66" charset="0"/>
              </a:rPr>
              <a:t>“Loom larger”</a:t>
            </a:r>
          </a:p>
          <a:p>
            <a:r>
              <a:rPr lang="en-US">
                <a:latin typeface="Comic Sans MS" pitchFamily="66" charset="0"/>
              </a:rPr>
              <a:t>Than gains</a:t>
            </a:r>
          </a:p>
        </p:txBody>
      </p:sp>
      <p:sp>
        <p:nvSpPr>
          <p:cNvPr id="54287" name="Line 19"/>
          <p:cNvSpPr>
            <a:spLocks noChangeShapeType="1"/>
          </p:cNvSpPr>
          <p:nvPr/>
        </p:nvSpPr>
        <p:spPr bwMode="auto">
          <a:xfrm>
            <a:off x="6172200" y="3886200"/>
            <a:ext cx="457200" cy="0"/>
          </a:xfrm>
          <a:prstGeom prst="line">
            <a:avLst/>
          </a:prstGeom>
          <a:noFill/>
          <a:ln w="9525">
            <a:solidFill>
              <a:schemeClr val="tx1"/>
            </a:solidFill>
            <a:round/>
            <a:headEnd/>
            <a:tailEnd type="triangle" w="med" len="med"/>
          </a:ln>
        </p:spPr>
        <p:txBody>
          <a:bodyPr/>
          <a:lstStyle/>
          <a:p>
            <a:endParaRPr lang="en-US"/>
          </a:p>
        </p:txBody>
      </p:sp>
      <p:sp>
        <p:nvSpPr>
          <p:cNvPr id="54288" name="Line 20"/>
          <p:cNvSpPr>
            <a:spLocks noChangeShapeType="1"/>
          </p:cNvSpPr>
          <p:nvPr/>
        </p:nvSpPr>
        <p:spPr bwMode="auto">
          <a:xfrm flipV="1">
            <a:off x="4267200" y="1676400"/>
            <a:ext cx="0" cy="457200"/>
          </a:xfrm>
          <a:prstGeom prst="line">
            <a:avLst/>
          </a:prstGeom>
          <a:noFill/>
          <a:ln w="9525">
            <a:solidFill>
              <a:schemeClr val="tx1"/>
            </a:solidFill>
            <a:round/>
            <a:headEnd/>
            <a:tailEnd type="triangle" w="med" len="med"/>
          </a:ln>
        </p:spPr>
        <p:txBody>
          <a:bodyPr/>
          <a:lstStyle/>
          <a:p>
            <a:endParaRPr lang="en-US"/>
          </a:p>
        </p:txBody>
      </p:sp>
      <p:sp>
        <p:nvSpPr>
          <p:cNvPr id="54289" name="Line 21"/>
          <p:cNvSpPr>
            <a:spLocks noChangeShapeType="1"/>
          </p:cNvSpPr>
          <p:nvPr/>
        </p:nvSpPr>
        <p:spPr bwMode="auto">
          <a:xfrm flipH="1">
            <a:off x="2133600" y="3505200"/>
            <a:ext cx="381000" cy="0"/>
          </a:xfrm>
          <a:prstGeom prst="line">
            <a:avLst/>
          </a:prstGeom>
          <a:noFill/>
          <a:ln w="9525">
            <a:solidFill>
              <a:schemeClr val="tx1"/>
            </a:solidFill>
            <a:round/>
            <a:headEnd/>
            <a:tailEnd type="triangle" w="med" len="med"/>
          </a:ln>
        </p:spPr>
        <p:txBody>
          <a:bodyPr/>
          <a:lstStyle/>
          <a:p>
            <a:endParaRPr lang="en-US"/>
          </a:p>
        </p:txBody>
      </p:sp>
      <p:sp>
        <p:nvSpPr>
          <p:cNvPr id="54290" name="Line 22"/>
          <p:cNvSpPr>
            <a:spLocks noChangeShapeType="1"/>
          </p:cNvSpPr>
          <p:nvPr/>
        </p:nvSpPr>
        <p:spPr bwMode="auto">
          <a:xfrm>
            <a:off x="4572000" y="5257800"/>
            <a:ext cx="0" cy="3810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lstStyle/>
          <a:p>
            <a:pPr eaLnBrk="1" hangingPunct="1">
              <a:defRPr/>
            </a:pPr>
            <a:r>
              <a:rPr lang="en-US" sz="4000" smtClean="0">
                <a:latin typeface="Comic Sans MS" pitchFamily="66" charset="0"/>
              </a:rPr>
              <a:t>Risk Aversion in the domain of gains</a:t>
            </a:r>
          </a:p>
        </p:txBody>
      </p:sp>
      <p:sp>
        <p:nvSpPr>
          <p:cNvPr id="34820" name="Rectangle 3"/>
          <p:cNvSpPr>
            <a:spLocks noGrp="1" noChangeArrowheads="1"/>
          </p:cNvSpPr>
          <p:nvPr>
            <p:ph idx="1"/>
          </p:nvPr>
        </p:nvSpPr>
        <p:spPr/>
        <p:txBody>
          <a:bodyPr/>
          <a:lstStyle/>
          <a:p>
            <a:pPr eaLnBrk="1" hangingPunct="1">
              <a:defRPr/>
            </a:pPr>
            <a:r>
              <a:rPr lang="en-US" smtClean="0"/>
              <a:t>Knowledge that people are risk averse in the domain of gains dates from the time of Daniel Bernoulli</a:t>
            </a:r>
          </a:p>
          <a:p>
            <a:pPr eaLnBrk="1" hangingPunct="1">
              <a:defRPr/>
            </a:pPr>
            <a:r>
              <a:rPr lang="en-US" smtClean="0"/>
              <a:t>Subjectively a gain of R100 when the person possesses R0 is experienced as greater than a gain of R100 when the person possesses R1000</a:t>
            </a:r>
          </a:p>
          <a:p>
            <a:pPr eaLnBrk="1" hangingPunct="1">
              <a:defRPr/>
            </a:pPr>
            <a:endParaRPr lang="en-US" smtClean="0"/>
          </a:p>
        </p:txBody>
      </p:sp>
      <p:sp>
        <p:nvSpPr>
          <p:cNvPr id="55298" name="Slide Number Placeholder 5"/>
          <p:cNvSpPr>
            <a:spLocks noGrp="1"/>
          </p:cNvSpPr>
          <p:nvPr>
            <p:ph type="sldNum" sz="quarter" idx="12"/>
          </p:nvPr>
        </p:nvSpPr>
        <p:spPr>
          <a:xfrm>
            <a:off x="3124200" y="6248400"/>
            <a:ext cx="2895600" cy="476250"/>
          </a:xfrm>
          <a:noFill/>
        </p:spPr>
        <p:txBody>
          <a:bodyPr/>
          <a:lstStyle/>
          <a:p>
            <a:pPr algn="ctr"/>
            <a:fld id="{6D626425-FADA-4001-8AEF-BAEC828CC46C}" type="slidenum">
              <a:rPr lang="ar-SA"/>
              <a:pPr algn="ct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pPr eaLnBrk="1" hangingPunct="1">
              <a:defRPr/>
            </a:pPr>
            <a:r>
              <a:rPr lang="en-US" sz="4000" smtClean="0">
                <a:latin typeface="Comic Sans MS" pitchFamily="66" charset="0"/>
              </a:rPr>
              <a:t>Risk Seeking in the domain of losses</a:t>
            </a:r>
          </a:p>
        </p:txBody>
      </p:sp>
      <p:sp>
        <p:nvSpPr>
          <p:cNvPr id="35844" name="Rectangle 3"/>
          <p:cNvSpPr>
            <a:spLocks noGrp="1" noChangeArrowheads="1"/>
          </p:cNvSpPr>
          <p:nvPr>
            <p:ph idx="1"/>
          </p:nvPr>
        </p:nvSpPr>
        <p:spPr/>
        <p:txBody>
          <a:bodyPr/>
          <a:lstStyle/>
          <a:p>
            <a:pPr eaLnBrk="1" hangingPunct="1">
              <a:defRPr/>
            </a:pPr>
            <a:r>
              <a:rPr lang="en-US" smtClean="0"/>
              <a:t>Similarly knowledge that people become risk seeking in the domain of losses is old</a:t>
            </a:r>
          </a:p>
          <a:p>
            <a:pPr eaLnBrk="1" hangingPunct="1">
              <a:defRPr/>
            </a:pPr>
            <a:r>
              <a:rPr lang="en-US" smtClean="0"/>
              <a:t>Subjectively a loss of R100 when the person possesses R200 is experienced as greater than a loss of R100 when the person possesses R1000</a:t>
            </a:r>
          </a:p>
          <a:p>
            <a:pPr eaLnBrk="1" hangingPunct="1">
              <a:defRPr/>
            </a:pPr>
            <a:endParaRPr lang="en-US" smtClean="0"/>
          </a:p>
          <a:p>
            <a:pPr eaLnBrk="1" hangingPunct="1">
              <a:defRPr/>
            </a:pPr>
            <a:endParaRPr lang="en-US" smtClean="0"/>
          </a:p>
        </p:txBody>
      </p:sp>
      <p:sp>
        <p:nvSpPr>
          <p:cNvPr id="56322" name="Slide Number Placeholder 5"/>
          <p:cNvSpPr>
            <a:spLocks noGrp="1"/>
          </p:cNvSpPr>
          <p:nvPr>
            <p:ph type="sldNum" sz="quarter" idx="12"/>
          </p:nvPr>
        </p:nvSpPr>
        <p:spPr>
          <a:xfrm>
            <a:off x="3124200" y="6248400"/>
            <a:ext cx="2895600" cy="476250"/>
          </a:xfrm>
          <a:noFill/>
        </p:spPr>
        <p:txBody>
          <a:bodyPr/>
          <a:lstStyle/>
          <a:p>
            <a:pPr algn="ctr"/>
            <a:fld id="{64A0C1A8-B395-46BB-9171-B17A813D57C7}" type="slidenum">
              <a:rPr lang="ar-SA"/>
              <a:pPr algn="ct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p:txBody>
          <a:bodyPr/>
          <a:lstStyle/>
          <a:p>
            <a:pPr eaLnBrk="1" hangingPunct="1">
              <a:defRPr/>
            </a:pPr>
            <a:r>
              <a:rPr lang="en-US" smtClean="0">
                <a:latin typeface="Comic Sans MS" pitchFamily="66" charset="0"/>
              </a:rPr>
              <a:t>Some Evidence</a:t>
            </a:r>
          </a:p>
        </p:txBody>
      </p:sp>
      <p:sp>
        <p:nvSpPr>
          <p:cNvPr id="36868" name="Rectangle 3"/>
          <p:cNvSpPr>
            <a:spLocks noGrp="1" noChangeArrowheads="1"/>
          </p:cNvSpPr>
          <p:nvPr>
            <p:ph idx="1"/>
          </p:nvPr>
        </p:nvSpPr>
        <p:spPr/>
        <p:txBody>
          <a:bodyPr/>
          <a:lstStyle/>
          <a:p>
            <a:pPr eaLnBrk="1" hangingPunct="1">
              <a:defRPr/>
            </a:pPr>
            <a:r>
              <a:rPr lang="en-US" sz="2800" b="1" smtClean="0"/>
              <a:t>[8</a:t>
            </a:r>
            <a:r>
              <a:rPr lang="en-US" sz="2800" b="1" smtClean="0">
                <a:latin typeface="Comic Sans MS" pitchFamily="66" charset="0"/>
              </a:rPr>
              <a:t>]</a:t>
            </a:r>
            <a:r>
              <a:rPr lang="en-US" sz="2800" smtClean="0">
                <a:latin typeface="Comic Sans MS" pitchFamily="66" charset="0"/>
              </a:rPr>
              <a:t> N=68 people were asked to choose between two bets:</a:t>
            </a:r>
          </a:p>
          <a:p>
            <a:pPr lvl="1" eaLnBrk="1" hangingPunct="1">
              <a:defRPr/>
            </a:pPr>
            <a:r>
              <a:rPr lang="en-US" sz="2400" smtClean="0">
                <a:latin typeface="Comic Sans MS" pitchFamily="66" charset="0"/>
              </a:rPr>
              <a:t>A : $6000 at 25% chance (18% chose)</a:t>
            </a:r>
          </a:p>
          <a:p>
            <a:pPr lvl="1" eaLnBrk="1" hangingPunct="1">
              <a:defRPr/>
            </a:pPr>
            <a:r>
              <a:rPr lang="en-US" sz="2400" smtClean="0">
                <a:latin typeface="Comic Sans MS" pitchFamily="66" charset="0"/>
              </a:rPr>
              <a:t>B : $4000 at 25% chance and $2000 at 25% chance (82% chose)</a:t>
            </a:r>
          </a:p>
          <a:p>
            <a:pPr eaLnBrk="1" hangingPunct="1">
              <a:defRPr/>
            </a:pPr>
            <a:r>
              <a:rPr lang="en-US" sz="2800" b="1" smtClean="0">
                <a:latin typeface="Comic Sans MS" pitchFamily="66" charset="0"/>
              </a:rPr>
              <a:t>[8’]</a:t>
            </a:r>
            <a:r>
              <a:rPr lang="en-US" sz="2800" smtClean="0">
                <a:latin typeface="Comic Sans MS" pitchFamily="66" charset="0"/>
              </a:rPr>
              <a:t> N=64 people were asked to choose between two bets:</a:t>
            </a:r>
          </a:p>
          <a:p>
            <a:pPr lvl="1" eaLnBrk="1" hangingPunct="1">
              <a:defRPr/>
            </a:pPr>
            <a:r>
              <a:rPr lang="en-US" sz="2400" smtClean="0">
                <a:latin typeface="Comic Sans MS" pitchFamily="66" charset="0"/>
              </a:rPr>
              <a:t>A : -$6000 at 25% chance (70% chose)</a:t>
            </a:r>
          </a:p>
          <a:p>
            <a:pPr lvl="1" eaLnBrk="1" hangingPunct="1">
              <a:defRPr/>
            </a:pPr>
            <a:r>
              <a:rPr lang="en-US" sz="2400" smtClean="0">
                <a:latin typeface="Comic Sans MS" pitchFamily="66" charset="0"/>
              </a:rPr>
              <a:t>B : -$4000 at 25% chance and -$2000 at 25% chance (30% chose)</a:t>
            </a:r>
          </a:p>
          <a:p>
            <a:pPr eaLnBrk="1" hangingPunct="1">
              <a:defRPr/>
            </a:pPr>
            <a:endParaRPr lang="en-US" sz="2800" smtClean="0">
              <a:latin typeface="Comic Sans MS" pitchFamily="66" charset="0"/>
            </a:endParaRPr>
          </a:p>
        </p:txBody>
      </p:sp>
      <p:sp>
        <p:nvSpPr>
          <p:cNvPr id="57346" name="Slide Number Placeholder 5"/>
          <p:cNvSpPr>
            <a:spLocks noGrp="1"/>
          </p:cNvSpPr>
          <p:nvPr>
            <p:ph type="sldNum" sz="quarter" idx="12"/>
          </p:nvPr>
        </p:nvSpPr>
        <p:spPr>
          <a:xfrm>
            <a:off x="3124200" y="6248400"/>
            <a:ext cx="2895600" cy="476250"/>
          </a:xfrm>
          <a:noFill/>
        </p:spPr>
        <p:txBody>
          <a:bodyPr/>
          <a:lstStyle/>
          <a:p>
            <a:pPr algn="ctr"/>
            <a:fld id="{AEA6D48B-6E45-4CF6-867A-7BD61301E8C3}" type="slidenum">
              <a:rPr lang="ar-SA"/>
              <a:pPr algn="ct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lIns="90488" tIns="44450" rIns="90488" bIns="44450" anchor="b"/>
          <a:lstStyle/>
          <a:p>
            <a:pPr rtl="1" eaLnBrk="1" hangingPunct="1">
              <a:defRPr/>
            </a:pPr>
            <a:r>
              <a:rPr lang="fa-IR" altLang="ko-KR" dirty="0" smtClean="0">
                <a:cs typeface="Nazanin" pitchFamily="2" charset="-78"/>
              </a:rPr>
              <a:t>گذري بر فرضيه كارآيي بازار (</a:t>
            </a:r>
            <a:r>
              <a:rPr lang="en-US" altLang="ko-KR" dirty="0" smtClean="0">
                <a:ea typeface="굴림" pitchFamily="50" charset="-127"/>
                <a:cs typeface="Nazanin" pitchFamily="2" charset="-78"/>
              </a:rPr>
              <a:t>EMH</a:t>
            </a:r>
            <a:r>
              <a:rPr lang="fa-IR" altLang="ko-KR" dirty="0" smtClean="0">
                <a:cs typeface="Nazanin" pitchFamily="2" charset="-78"/>
              </a:rPr>
              <a:t>) </a:t>
            </a:r>
            <a:r>
              <a:rPr lang="fa-IR" altLang="ko-KR" sz="2400" dirty="0" smtClean="0">
                <a:cs typeface="Nazanin" pitchFamily="2" charset="-78"/>
              </a:rPr>
              <a:t>(ادامه ...)</a:t>
            </a:r>
            <a:endParaRPr lang="en-US" altLang="ko-KR" sz="2400" dirty="0" smtClean="0">
              <a:ea typeface="굴림" pitchFamily="50" charset="-127"/>
            </a:endParaRPr>
          </a:p>
        </p:txBody>
      </p:sp>
      <p:sp>
        <p:nvSpPr>
          <p:cNvPr id="15363" name="Rectangle 3"/>
          <p:cNvSpPr>
            <a:spLocks noGrp="1" noChangeArrowheads="1"/>
          </p:cNvSpPr>
          <p:nvPr>
            <p:ph idx="1"/>
          </p:nvPr>
        </p:nvSpPr>
        <p:spPr>
          <a:xfrm>
            <a:off x="2895600" y="1752600"/>
            <a:ext cx="5943600" cy="3276600"/>
          </a:xfrm>
        </p:spPr>
        <p:txBody>
          <a:bodyPr lIns="90488" tIns="44450" rIns="90488" bIns="44450"/>
          <a:lstStyle/>
          <a:p>
            <a:pPr algn="r" rtl="1" eaLnBrk="1" hangingPunct="1">
              <a:defRPr/>
            </a:pPr>
            <a:r>
              <a:rPr lang="fa-IR" altLang="ko-KR" dirty="0" smtClean="0">
                <a:solidFill>
                  <a:srgbClr val="000000"/>
                </a:solidFill>
                <a:effectLst>
                  <a:outerShdw blurRad="38100" dist="38100" dir="2700000" algn="tl">
                    <a:srgbClr val="FFFFFF"/>
                  </a:outerShdw>
                </a:effectLst>
                <a:ea typeface="Times New Roman" pitchFamily="18" charset="0"/>
                <a:cs typeface="Nazanin" pitchFamily="2" charset="-78"/>
              </a:rPr>
              <a:t>قيمت اوراق بهادار به‌طور كامل و صحيح منعكس كننده اطلاعات عمومي منتشره است.</a:t>
            </a:r>
          </a:p>
          <a:p>
            <a:pPr algn="r" rtl="1" eaLnBrk="1" hangingPunct="1">
              <a:defRPr/>
            </a:pPr>
            <a:r>
              <a:rPr lang="fa-IR" altLang="ko-KR" dirty="0" smtClean="0">
                <a:solidFill>
                  <a:srgbClr val="000000"/>
                </a:solidFill>
                <a:effectLst>
                  <a:outerShdw blurRad="38100" dist="38100" dir="2700000" algn="tl">
                    <a:srgbClr val="FFFFFF"/>
                  </a:outerShdw>
                </a:effectLst>
                <a:ea typeface="Times New Roman" pitchFamily="18" charset="0"/>
                <a:cs typeface="Nazanin" pitchFamily="2" charset="-78"/>
              </a:rPr>
              <a:t>مشاركت‌كنندگان در بازار به دفعات اشتباه نمي‌كنند.</a:t>
            </a:r>
          </a:p>
          <a:p>
            <a:pPr algn="r" rtl="1" eaLnBrk="1" hangingPunct="1">
              <a:defRPr/>
            </a:pPr>
            <a:r>
              <a:rPr lang="fa-IR" altLang="ko-KR" dirty="0" smtClean="0">
                <a:solidFill>
                  <a:srgbClr val="000000"/>
                </a:solidFill>
                <a:effectLst>
                  <a:outerShdw blurRad="38100" dist="38100" dir="2700000" algn="tl">
                    <a:srgbClr val="FFFFFF"/>
                  </a:outerShdw>
                </a:effectLst>
                <a:ea typeface="Times New Roman" pitchFamily="18" charset="0"/>
                <a:cs typeface="Nazanin" pitchFamily="2" charset="-78"/>
              </a:rPr>
              <a:t>هميشه براي سهام عرضه شده متقاضي و براي سهام تقاضا شده، عرضه كننده وجود دارد.</a:t>
            </a:r>
            <a:endParaRPr lang="fa-IR" altLang="ko-KR" dirty="0" smtClean="0">
              <a:ea typeface="굴림" pitchFamily="50" charset="-127"/>
              <a:cs typeface="Nazanin" pitchFamily="2" charset="-78"/>
            </a:endParaRPr>
          </a:p>
        </p:txBody>
      </p:sp>
      <p:sp>
        <p:nvSpPr>
          <p:cNvPr id="8194" name="Footer Placeholder 4"/>
          <p:cNvSpPr>
            <a:spLocks noGrp="1"/>
          </p:cNvSpPr>
          <p:nvPr>
            <p:ph type="ftr" sz="quarter" idx="11"/>
          </p:nvPr>
        </p:nvSpPr>
        <p:spPr>
          <a:xfrm>
            <a:off x="6553200" y="6248400"/>
            <a:ext cx="2133600" cy="476250"/>
          </a:xfrm>
          <a:noFill/>
        </p:spPr>
        <p:txBody>
          <a:bodyPr/>
          <a:lstStyle/>
          <a:p>
            <a:pPr algn="r"/>
            <a:r>
              <a:rPr lang="ar-SA"/>
              <a:t>سعید اسلامی بیدگلی</a:t>
            </a:r>
            <a:endParaRPr lang="en-US"/>
          </a:p>
        </p:txBody>
      </p:sp>
      <p:sp>
        <p:nvSpPr>
          <p:cNvPr id="8195" name="Slide Number Placeholder 5"/>
          <p:cNvSpPr>
            <a:spLocks noGrp="1"/>
          </p:cNvSpPr>
          <p:nvPr>
            <p:ph type="sldNum" sz="quarter" idx="12"/>
          </p:nvPr>
        </p:nvSpPr>
        <p:spPr>
          <a:xfrm>
            <a:off x="3124200" y="6248400"/>
            <a:ext cx="2895600" cy="476250"/>
          </a:xfrm>
          <a:noFill/>
        </p:spPr>
        <p:txBody>
          <a:bodyPr/>
          <a:lstStyle/>
          <a:p>
            <a:pPr algn="ctr"/>
            <a:fld id="{797A806F-AA90-4589-914C-AA51D15FFFE8}" type="slidenum">
              <a:rPr lang="ar-SA"/>
              <a:pPr algn="ctr"/>
              <a:t>6</a:t>
            </a:fld>
            <a:endParaRPr lang="en-US"/>
          </a:p>
        </p:txBody>
      </p:sp>
      <p:pic>
        <p:nvPicPr>
          <p:cNvPr id="8198" name="Picture 6" descr="EM.htm"/>
          <p:cNvPicPr>
            <a:picLocks noChangeAspect="1"/>
          </p:cNvPicPr>
          <p:nvPr/>
        </p:nvPicPr>
        <p:blipFill>
          <a:blip r:embed="rId3" cstate="print"/>
          <a:srcRect/>
          <a:stretch>
            <a:fillRect/>
          </a:stretch>
        </p:blipFill>
        <p:spPr bwMode="auto">
          <a:xfrm>
            <a:off x="304800" y="1752600"/>
            <a:ext cx="2663825" cy="2590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36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5363">
                                            <p:txEl>
                                              <p:pRg st="0" end="0"/>
                                            </p:txEl>
                                          </p:spTgt>
                                        </p:tgtEl>
                                        <p:attrNameLst>
                                          <p:attrName>ppt_c</p:attrName>
                                        </p:attrNameLst>
                                      </p:cBhvr>
                                      <p:to>
                                        <a:schemeClr val="accent1"/>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36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5363">
                                            <p:txEl>
                                              <p:pRg st="1" end="1"/>
                                            </p:txEl>
                                          </p:spTgt>
                                        </p:tgtEl>
                                        <p:attrNameLst>
                                          <p:attrName>ppt_c</p:attrName>
                                        </p:attrNameLst>
                                      </p:cBhvr>
                                      <p:to>
                                        <a:schemeClr val="accent1"/>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36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5363">
                                            <p:txEl>
                                              <p:pRg st="2" end="2"/>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pPr eaLnBrk="1" hangingPunct="1">
              <a:defRPr/>
            </a:pPr>
            <a:r>
              <a:rPr lang="en-US" smtClean="0">
                <a:latin typeface="Comic Sans MS" pitchFamily="66" charset="0"/>
              </a:rPr>
              <a:t>Commentary on Problem [8]</a:t>
            </a:r>
          </a:p>
        </p:txBody>
      </p:sp>
      <p:sp>
        <p:nvSpPr>
          <p:cNvPr id="37892" name="Rectangle 3"/>
          <p:cNvSpPr>
            <a:spLocks noGrp="1" noChangeArrowheads="1"/>
          </p:cNvSpPr>
          <p:nvPr>
            <p:ph idx="1"/>
          </p:nvPr>
        </p:nvSpPr>
        <p:spPr/>
        <p:txBody>
          <a:bodyPr/>
          <a:lstStyle/>
          <a:p>
            <a:pPr eaLnBrk="1" hangingPunct="1">
              <a:lnSpc>
                <a:spcPct val="80000"/>
              </a:lnSpc>
              <a:defRPr/>
            </a:pPr>
            <a:r>
              <a:rPr lang="en-US" sz="2800" smtClean="0"/>
              <a:t>Working out the expected values for problems [8] we get:</a:t>
            </a:r>
          </a:p>
          <a:p>
            <a:pPr lvl="1" eaLnBrk="1" hangingPunct="1">
              <a:lnSpc>
                <a:spcPct val="80000"/>
              </a:lnSpc>
              <a:defRPr/>
            </a:pPr>
            <a:r>
              <a:rPr lang="en-US" sz="2400" smtClean="0"/>
              <a:t> </a:t>
            </a:r>
            <a:r>
              <a:rPr lang="el-GR" sz="2400" smtClean="0"/>
              <a:t>π</a:t>
            </a:r>
            <a:r>
              <a:rPr lang="en-US" sz="2400" smtClean="0"/>
              <a:t>(.25)*v(6000)&lt; </a:t>
            </a:r>
            <a:r>
              <a:rPr lang="el-GR" sz="2400" smtClean="0"/>
              <a:t>π</a:t>
            </a:r>
            <a:r>
              <a:rPr lang="en-US" sz="2400" smtClean="0"/>
              <a:t>(.25)*v(4000)+ </a:t>
            </a:r>
            <a:r>
              <a:rPr lang="el-GR" sz="2400" smtClean="0"/>
              <a:t>π</a:t>
            </a:r>
            <a:r>
              <a:rPr lang="en-US" sz="2400" smtClean="0"/>
              <a:t>(.25)*v(2000) </a:t>
            </a:r>
          </a:p>
          <a:p>
            <a:pPr lvl="1" eaLnBrk="1" hangingPunct="1">
              <a:lnSpc>
                <a:spcPct val="80000"/>
              </a:lnSpc>
              <a:defRPr/>
            </a:pPr>
            <a:r>
              <a:rPr lang="en-US" sz="2400" smtClean="0"/>
              <a:t>So a chance of a gain of 6000 is experienced as less valuable than a chance of two smaller gains that add up to 6000 – supporting concavity in domain of gains</a:t>
            </a:r>
          </a:p>
          <a:p>
            <a:pPr eaLnBrk="1" hangingPunct="1">
              <a:lnSpc>
                <a:spcPct val="80000"/>
              </a:lnSpc>
              <a:defRPr/>
            </a:pPr>
            <a:r>
              <a:rPr lang="en-US" sz="2800" smtClean="0"/>
              <a:t>Working out the expected values for problems [8’] we get:</a:t>
            </a:r>
          </a:p>
          <a:p>
            <a:pPr lvl="1" eaLnBrk="1" hangingPunct="1">
              <a:lnSpc>
                <a:spcPct val="80000"/>
              </a:lnSpc>
              <a:defRPr/>
            </a:pPr>
            <a:r>
              <a:rPr lang="en-US" sz="2400" smtClean="0"/>
              <a:t> </a:t>
            </a:r>
            <a:r>
              <a:rPr lang="el-GR" sz="2400" smtClean="0"/>
              <a:t>π</a:t>
            </a:r>
            <a:r>
              <a:rPr lang="en-US" sz="2400" smtClean="0"/>
              <a:t>(.25)*v(-6000)&gt; </a:t>
            </a:r>
            <a:r>
              <a:rPr lang="el-GR" sz="2400" smtClean="0"/>
              <a:t>π</a:t>
            </a:r>
            <a:r>
              <a:rPr lang="en-US" sz="2400" smtClean="0"/>
              <a:t>(.25)*v(-4000)+ </a:t>
            </a:r>
            <a:r>
              <a:rPr lang="el-GR" sz="2400" smtClean="0"/>
              <a:t>π</a:t>
            </a:r>
            <a:r>
              <a:rPr lang="en-US" sz="2400" smtClean="0"/>
              <a:t>(.25)*v(-2000) </a:t>
            </a:r>
          </a:p>
          <a:p>
            <a:pPr lvl="1" eaLnBrk="1" hangingPunct="1">
              <a:lnSpc>
                <a:spcPct val="80000"/>
              </a:lnSpc>
              <a:defRPr/>
            </a:pPr>
            <a:r>
              <a:rPr lang="en-US" sz="2400" smtClean="0"/>
              <a:t>So a chance of a loss of 6000 is experienced as better than a chance of two smaller losses that add up to 6000, supporting convexity in domain of losses</a:t>
            </a:r>
          </a:p>
          <a:p>
            <a:pPr lvl="1" eaLnBrk="1" hangingPunct="1">
              <a:lnSpc>
                <a:spcPct val="80000"/>
              </a:lnSpc>
              <a:defRPr/>
            </a:pPr>
            <a:endParaRPr lang="el-GR" sz="2400" smtClean="0"/>
          </a:p>
        </p:txBody>
      </p:sp>
      <p:sp>
        <p:nvSpPr>
          <p:cNvPr id="58370" name="Slide Number Placeholder 5"/>
          <p:cNvSpPr>
            <a:spLocks noGrp="1"/>
          </p:cNvSpPr>
          <p:nvPr>
            <p:ph type="sldNum" sz="quarter" idx="12"/>
          </p:nvPr>
        </p:nvSpPr>
        <p:spPr>
          <a:xfrm>
            <a:off x="3124200" y="6248400"/>
            <a:ext cx="2895600" cy="476250"/>
          </a:xfrm>
          <a:noFill/>
        </p:spPr>
        <p:txBody>
          <a:bodyPr/>
          <a:lstStyle/>
          <a:p>
            <a:pPr algn="ctr"/>
            <a:fld id="{E3A927CC-A6C4-402C-82CB-DA943A8DD92E}" type="slidenum">
              <a:rPr lang="ar-SA"/>
              <a:pPr algn="ct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a:lstStyle/>
          <a:p>
            <a:pPr eaLnBrk="1" hangingPunct="1">
              <a:defRPr/>
            </a:pPr>
            <a:r>
              <a:rPr lang="en-US" smtClean="0"/>
              <a:t>Losses loom larger than gains</a:t>
            </a:r>
          </a:p>
        </p:txBody>
      </p:sp>
      <p:sp>
        <p:nvSpPr>
          <p:cNvPr id="38916" name="Rectangle 3"/>
          <p:cNvSpPr>
            <a:spLocks noGrp="1" noChangeArrowheads="1"/>
          </p:cNvSpPr>
          <p:nvPr>
            <p:ph idx="1"/>
          </p:nvPr>
        </p:nvSpPr>
        <p:spPr/>
        <p:txBody>
          <a:bodyPr/>
          <a:lstStyle/>
          <a:p>
            <a:pPr eaLnBrk="1" hangingPunct="1">
              <a:defRPr/>
            </a:pPr>
            <a:r>
              <a:rPr lang="en-US" smtClean="0"/>
              <a:t>The S-curve is considerably steeper for losses than for gains</a:t>
            </a:r>
          </a:p>
          <a:p>
            <a:pPr eaLnBrk="1" hangingPunct="1">
              <a:defRPr/>
            </a:pPr>
            <a:r>
              <a:rPr lang="en-US" smtClean="0"/>
              <a:t>This explains why people are reluctant to bet on a fair coin for equal stakes</a:t>
            </a:r>
          </a:p>
          <a:p>
            <a:pPr lvl="1" eaLnBrk="1" hangingPunct="1">
              <a:defRPr/>
            </a:pPr>
            <a:r>
              <a:rPr lang="en-US" smtClean="0"/>
              <a:t>K &amp; T found in a sample of undergraduates that most refused to stake $10 on a coin toss unless they stood to gain at least $30</a:t>
            </a:r>
          </a:p>
        </p:txBody>
      </p:sp>
      <p:sp>
        <p:nvSpPr>
          <p:cNvPr id="59394" name="Slide Number Placeholder 5"/>
          <p:cNvSpPr>
            <a:spLocks noGrp="1"/>
          </p:cNvSpPr>
          <p:nvPr>
            <p:ph type="sldNum" sz="quarter" idx="12"/>
          </p:nvPr>
        </p:nvSpPr>
        <p:spPr>
          <a:xfrm>
            <a:off x="3124200" y="6248400"/>
            <a:ext cx="2895600" cy="476250"/>
          </a:xfrm>
          <a:noFill/>
        </p:spPr>
        <p:txBody>
          <a:bodyPr/>
          <a:lstStyle/>
          <a:p>
            <a:pPr algn="ctr"/>
            <a:fld id="{F4695F8E-99AD-47AB-898D-3B6EFBA18C61}" type="slidenum">
              <a:rPr lang="ar-SA"/>
              <a:pPr algn="ctr"/>
              <a:t>61</a:t>
            </a:fld>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p:txBody>
          <a:bodyPr/>
          <a:lstStyle/>
          <a:p>
            <a:pPr eaLnBrk="1" hangingPunct="1">
              <a:defRPr/>
            </a:pPr>
            <a:r>
              <a:rPr lang="en-US" smtClean="0">
                <a:latin typeface="Comic Sans MS" pitchFamily="66" charset="0"/>
              </a:rPr>
              <a:t>What are “Frames”?</a:t>
            </a:r>
          </a:p>
        </p:txBody>
      </p:sp>
      <p:sp>
        <p:nvSpPr>
          <p:cNvPr id="39940" name="Rectangle 3"/>
          <p:cNvSpPr>
            <a:spLocks noGrp="1" noChangeArrowheads="1"/>
          </p:cNvSpPr>
          <p:nvPr>
            <p:ph idx="1"/>
          </p:nvPr>
        </p:nvSpPr>
        <p:spPr>
          <a:xfrm>
            <a:off x="457200" y="1600200"/>
            <a:ext cx="8382000" cy="4525963"/>
          </a:xfrm>
        </p:spPr>
        <p:txBody>
          <a:bodyPr/>
          <a:lstStyle/>
          <a:p>
            <a:pPr eaLnBrk="1" hangingPunct="1">
              <a:lnSpc>
                <a:spcPct val="80000"/>
              </a:lnSpc>
              <a:defRPr/>
            </a:pPr>
            <a:r>
              <a:rPr lang="en-US" sz="2400" smtClean="0"/>
              <a:t>“Frames” refer to the way in which a problem is </a:t>
            </a:r>
            <a:r>
              <a:rPr lang="en-US" sz="2400" b="1" smtClean="0"/>
              <a:t>formulated. </a:t>
            </a:r>
            <a:r>
              <a:rPr lang="en-US" sz="2400" smtClean="0"/>
              <a:t>Cognitively speaking they are mental structures we create to help us interpret meaning</a:t>
            </a:r>
            <a:endParaRPr lang="en-US" sz="2400" b="1" smtClean="0"/>
          </a:p>
          <a:p>
            <a:pPr eaLnBrk="1" hangingPunct="1">
              <a:lnSpc>
                <a:spcPct val="80000"/>
              </a:lnSpc>
              <a:defRPr/>
            </a:pPr>
            <a:r>
              <a:rPr lang="en-US" sz="2400" smtClean="0"/>
              <a:t>Consider a story (from Steven Robbins) about two young Catholic priests who were both smokers and who both asked their Bishop for permission to smoke whilst praying</a:t>
            </a:r>
          </a:p>
          <a:p>
            <a:pPr eaLnBrk="1" hangingPunct="1">
              <a:lnSpc>
                <a:spcPct val="80000"/>
              </a:lnSpc>
              <a:defRPr/>
            </a:pPr>
            <a:r>
              <a:rPr lang="en-US" sz="2400" smtClean="0"/>
              <a:t>The first asked, </a:t>
            </a:r>
            <a:r>
              <a:rPr lang="en-US" sz="2400" smtClean="0">
                <a:latin typeface="Comic Sans MS" pitchFamily="66" charset="0"/>
              </a:rPr>
              <a:t>“Would it be permissible for me to smoke whilst praying to the Lord?”</a:t>
            </a:r>
            <a:r>
              <a:rPr lang="en-US" sz="2400" smtClean="0"/>
              <a:t> and was given a resounding </a:t>
            </a:r>
            <a:r>
              <a:rPr lang="en-US" sz="2400" smtClean="0">
                <a:latin typeface="Comic Sans MS" pitchFamily="66" charset="0"/>
              </a:rPr>
              <a:t>“No”</a:t>
            </a:r>
            <a:r>
              <a:rPr lang="en-US" sz="2400" smtClean="0"/>
              <a:t> in reply from the Bishop</a:t>
            </a:r>
          </a:p>
          <a:p>
            <a:pPr eaLnBrk="1" hangingPunct="1">
              <a:lnSpc>
                <a:spcPct val="80000"/>
              </a:lnSpc>
              <a:defRPr/>
            </a:pPr>
            <a:r>
              <a:rPr lang="en-US" sz="2400" smtClean="0"/>
              <a:t>The second asked, </a:t>
            </a:r>
            <a:r>
              <a:rPr lang="en-US" sz="2400" smtClean="0">
                <a:latin typeface="Comic Sans MS" pitchFamily="66" charset="0"/>
              </a:rPr>
              <a:t>“During those moments of weakness when I smoke, would it be permissible for me to say a prayer to the Lord?”</a:t>
            </a:r>
            <a:r>
              <a:rPr lang="en-US" sz="2400" smtClean="0"/>
              <a:t> and he received the reply, </a:t>
            </a:r>
            <a:r>
              <a:rPr lang="en-US" sz="2400" smtClean="0">
                <a:latin typeface="Comic Sans MS" pitchFamily="66" charset="0"/>
              </a:rPr>
              <a:t>“Yes, of course, my son”</a:t>
            </a:r>
          </a:p>
        </p:txBody>
      </p:sp>
      <p:sp>
        <p:nvSpPr>
          <p:cNvPr id="60418" name="Slide Number Placeholder 5"/>
          <p:cNvSpPr>
            <a:spLocks noGrp="1"/>
          </p:cNvSpPr>
          <p:nvPr>
            <p:ph type="sldNum" sz="quarter" idx="12"/>
          </p:nvPr>
        </p:nvSpPr>
        <p:spPr>
          <a:xfrm>
            <a:off x="3124200" y="6248400"/>
            <a:ext cx="2895600" cy="476250"/>
          </a:xfrm>
          <a:noFill/>
        </p:spPr>
        <p:txBody>
          <a:bodyPr/>
          <a:lstStyle/>
          <a:p>
            <a:pPr algn="ctr"/>
            <a:fld id="{983C4324-033D-4ADE-BF91-DF79C0444B13}" type="slidenum">
              <a:rPr lang="ar-SA"/>
              <a:pPr algn="ctr"/>
              <a:t>62</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p:txBody>
          <a:bodyPr/>
          <a:lstStyle/>
          <a:p>
            <a:pPr eaLnBrk="1" hangingPunct="1">
              <a:defRPr/>
            </a:pPr>
            <a:r>
              <a:rPr lang="en-US" sz="4000" smtClean="0">
                <a:latin typeface="Comic Sans MS" pitchFamily="66" charset="0"/>
              </a:rPr>
              <a:t>The effects of framing prospects as losses or gains</a:t>
            </a:r>
          </a:p>
        </p:txBody>
      </p:sp>
      <p:sp>
        <p:nvSpPr>
          <p:cNvPr id="40964" name="Rectangle 3"/>
          <p:cNvSpPr>
            <a:spLocks noGrp="1" noChangeArrowheads="1"/>
          </p:cNvSpPr>
          <p:nvPr>
            <p:ph idx="1"/>
          </p:nvPr>
        </p:nvSpPr>
        <p:spPr/>
        <p:txBody>
          <a:bodyPr/>
          <a:lstStyle/>
          <a:p>
            <a:pPr eaLnBrk="1" hangingPunct="1">
              <a:lnSpc>
                <a:spcPct val="90000"/>
              </a:lnSpc>
              <a:defRPr/>
            </a:pPr>
            <a:r>
              <a:rPr lang="en-US" sz="2400" b="1" smtClean="0">
                <a:latin typeface="Comic Sans MS" pitchFamily="66" charset="0"/>
              </a:rPr>
              <a:t>[9]</a:t>
            </a:r>
            <a:r>
              <a:rPr lang="en-US" sz="2400" smtClean="0">
                <a:latin typeface="Comic Sans MS" pitchFamily="66" charset="0"/>
              </a:rPr>
              <a:t> (N = 152). Imagine that the US is preparing for the outbreak of an unusual Asian disease which is expected to kill 600 people. Two alternative programs to combat the disease have been proposed. Assume that the exact scientific estimates of the consequences of the programs are as follows:</a:t>
            </a:r>
          </a:p>
          <a:p>
            <a:pPr lvl="1" eaLnBrk="1" hangingPunct="1">
              <a:lnSpc>
                <a:spcPct val="90000"/>
              </a:lnSpc>
              <a:defRPr/>
            </a:pPr>
            <a:r>
              <a:rPr lang="en-US" sz="2000" smtClean="0">
                <a:latin typeface="Comic Sans MS" pitchFamily="66" charset="0"/>
              </a:rPr>
              <a:t>A : If program A is adopted 200 people will be saved (72%)</a:t>
            </a:r>
          </a:p>
          <a:p>
            <a:pPr lvl="1" eaLnBrk="1" hangingPunct="1">
              <a:lnSpc>
                <a:spcPct val="90000"/>
              </a:lnSpc>
              <a:defRPr/>
            </a:pPr>
            <a:r>
              <a:rPr lang="en-US" sz="2000" smtClean="0">
                <a:latin typeface="Comic Sans MS" pitchFamily="66" charset="0"/>
              </a:rPr>
              <a:t>B : If program B is adopted there is a one third probability that 600 people will be saved and a two-thirds probability that no people will be saved. (28%)</a:t>
            </a:r>
          </a:p>
          <a:p>
            <a:pPr eaLnBrk="1" hangingPunct="1">
              <a:lnSpc>
                <a:spcPct val="90000"/>
              </a:lnSpc>
              <a:defRPr/>
            </a:pPr>
            <a:r>
              <a:rPr lang="en-US" sz="2400" smtClean="0">
                <a:latin typeface="Comic Sans MS" pitchFamily="66" charset="0"/>
              </a:rPr>
              <a:t>Which of the two programs would you favour?</a:t>
            </a:r>
          </a:p>
        </p:txBody>
      </p:sp>
      <p:sp>
        <p:nvSpPr>
          <p:cNvPr id="61442" name="Slide Number Placeholder 5"/>
          <p:cNvSpPr>
            <a:spLocks noGrp="1"/>
          </p:cNvSpPr>
          <p:nvPr>
            <p:ph type="sldNum" sz="quarter" idx="12"/>
          </p:nvPr>
        </p:nvSpPr>
        <p:spPr>
          <a:xfrm>
            <a:off x="3124200" y="6248400"/>
            <a:ext cx="2895600" cy="476250"/>
          </a:xfrm>
          <a:noFill/>
        </p:spPr>
        <p:txBody>
          <a:bodyPr/>
          <a:lstStyle/>
          <a:p>
            <a:pPr algn="ctr"/>
            <a:fld id="{274FE588-1742-4503-A03F-1A93D0E0274E}" type="slidenum">
              <a:rPr lang="ar-SA"/>
              <a:pPr algn="ct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p:txBody>
          <a:bodyPr/>
          <a:lstStyle/>
          <a:p>
            <a:pPr eaLnBrk="1" hangingPunct="1">
              <a:defRPr/>
            </a:pPr>
            <a:r>
              <a:rPr lang="en-US" smtClean="0">
                <a:latin typeface="Comic Sans MS" pitchFamily="66" charset="0"/>
              </a:rPr>
              <a:t>Commentary on Problem [9]</a:t>
            </a:r>
          </a:p>
        </p:txBody>
      </p:sp>
      <p:sp>
        <p:nvSpPr>
          <p:cNvPr id="41988" name="Rectangle 3"/>
          <p:cNvSpPr>
            <a:spLocks noGrp="1" noChangeArrowheads="1"/>
          </p:cNvSpPr>
          <p:nvPr>
            <p:ph idx="1"/>
          </p:nvPr>
        </p:nvSpPr>
        <p:spPr/>
        <p:txBody>
          <a:bodyPr/>
          <a:lstStyle/>
          <a:p>
            <a:pPr eaLnBrk="1" hangingPunct="1">
              <a:lnSpc>
                <a:spcPct val="90000"/>
              </a:lnSpc>
              <a:defRPr/>
            </a:pPr>
            <a:r>
              <a:rPr lang="en-US" smtClean="0"/>
              <a:t>The implicit reference point of the problem [9] is that if no program is adopted 600 people will die</a:t>
            </a:r>
          </a:p>
          <a:p>
            <a:pPr eaLnBrk="1" hangingPunct="1">
              <a:lnSpc>
                <a:spcPct val="90000"/>
              </a:lnSpc>
              <a:defRPr/>
            </a:pPr>
            <a:r>
              <a:rPr lang="en-US" smtClean="0"/>
              <a:t>The outcomes of the two programs are stated in gains, and as expected most respondents were risk averse in the domain of gains – respondents tend to prefer to take the certain outcome rather than the gamble</a:t>
            </a:r>
          </a:p>
        </p:txBody>
      </p:sp>
      <p:sp>
        <p:nvSpPr>
          <p:cNvPr id="62466" name="Slide Number Placeholder 5"/>
          <p:cNvSpPr>
            <a:spLocks noGrp="1"/>
          </p:cNvSpPr>
          <p:nvPr>
            <p:ph type="sldNum" sz="quarter" idx="12"/>
          </p:nvPr>
        </p:nvSpPr>
        <p:spPr>
          <a:xfrm>
            <a:off x="3124200" y="6248400"/>
            <a:ext cx="2895600" cy="476250"/>
          </a:xfrm>
          <a:noFill/>
        </p:spPr>
        <p:txBody>
          <a:bodyPr/>
          <a:lstStyle/>
          <a:p>
            <a:pPr algn="ctr"/>
            <a:fld id="{6D77FE60-CCCA-4698-AB09-6D1E8CB24A91}" type="slidenum">
              <a:rPr lang="ar-SA"/>
              <a:pPr algn="ctr"/>
              <a:t>64</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a:lstStyle/>
          <a:p>
            <a:pPr eaLnBrk="1" hangingPunct="1">
              <a:defRPr/>
            </a:pPr>
            <a:r>
              <a:rPr lang="en-US" smtClean="0">
                <a:latin typeface="Comic Sans MS" pitchFamily="66" charset="0"/>
              </a:rPr>
              <a:t>Now consider …</a:t>
            </a:r>
          </a:p>
        </p:txBody>
      </p:sp>
      <p:sp>
        <p:nvSpPr>
          <p:cNvPr id="43012" name="Rectangle 3"/>
          <p:cNvSpPr>
            <a:spLocks noGrp="1" noChangeArrowheads="1"/>
          </p:cNvSpPr>
          <p:nvPr>
            <p:ph idx="1"/>
          </p:nvPr>
        </p:nvSpPr>
        <p:spPr/>
        <p:txBody>
          <a:bodyPr/>
          <a:lstStyle/>
          <a:p>
            <a:pPr eaLnBrk="1" hangingPunct="1">
              <a:lnSpc>
                <a:spcPct val="80000"/>
              </a:lnSpc>
              <a:defRPr/>
            </a:pPr>
            <a:r>
              <a:rPr lang="en-US" sz="2800" b="1" smtClean="0">
                <a:latin typeface="Comic Sans MS" pitchFamily="66" charset="0"/>
              </a:rPr>
              <a:t>[10]</a:t>
            </a:r>
            <a:r>
              <a:rPr lang="en-US" sz="2800" smtClean="0">
                <a:latin typeface="Comic Sans MS" pitchFamily="66" charset="0"/>
              </a:rPr>
              <a:t> (N = 155). Imagine that the US is preparing for the outbreak of an unusual Asian disease which is expected to kill 600 people. Two alternative programs to combat the disease have been proposed. Assume that the exact scientific estimates of the consequences of the programs are as follows:</a:t>
            </a:r>
          </a:p>
          <a:p>
            <a:pPr lvl="1" eaLnBrk="1" hangingPunct="1">
              <a:lnSpc>
                <a:spcPct val="80000"/>
              </a:lnSpc>
              <a:defRPr/>
            </a:pPr>
            <a:r>
              <a:rPr lang="en-US" sz="2400" smtClean="0">
                <a:latin typeface="Comic Sans MS" pitchFamily="66" charset="0"/>
              </a:rPr>
              <a:t>C : If program C is adopted 400 people will die (22%)</a:t>
            </a:r>
          </a:p>
          <a:p>
            <a:pPr lvl="1" eaLnBrk="1" hangingPunct="1">
              <a:lnSpc>
                <a:spcPct val="80000"/>
              </a:lnSpc>
              <a:defRPr/>
            </a:pPr>
            <a:r>
              <a:rPr lang="en-US" sz="2400" smtClean="0">
                <a:latin typeface="Comic Sans MS" pitchFamily="66" charset="0"/>
              </a:rPr>
              <a:t>D : If program D is adopted there is a one third probability that nobody will die and a two-thirds probability that 600 people will die. (78%)</a:t>
            </a:r>
          </a:p>
          <a:p>
            <a:pPr eaLnBrk="1" hangingPunct="1">
              <a:lnSpc>
                <a:spcPct val="80000"/>
              </a:lnSpc>
              <a:defRPr/>
            </a:pPr>
            <a:r>
              <a:rPr lang="en-US" sz="2800" smtClean="0">
                <a:latin typeface="Comic Sans MS" pitchFamily="66" charset="0"/>
              </a:rPr>
              <a:t>Which of the two programs would you favour?</a:t>
            </a:r>
          </a:p>
          <a:p>
            <a:pPr eaLnBrk="1" hangingPunct="1">
              <a:lnSpc>
                <a:spcPct val="80000"/>
              </a:lnSpc>
              <a:defRPr/>
            </a:pPr>
            <a:endParaRPr lang="en-US" sz="2800" smtClean="0"/>
          </a:p>
        </p:txBody>
      </p:sp>
      <p:sp>
        <p:nvSpPr>
          <p:cNvPr id="63490" name="Slide Number Placeholder 5"/>
          <p:cNvSpPr>
            <a:spLocks noGrp="1"/>
          </p:cNvSpPr>
          <p:nvPr>
            <p:ph type="sldNum" sz="quarter" idx="12"/>
          </p:nvPr>
        </p:nvSpPr>
        <p:spPr>
          <a:xfrm>
            <a:off x="3124200" y="6248400"/>
            <a:ext cx="2895600" cy="476250"/>
          </a:xfrm>
          <a:noFill/>
        </p:spPr>
        <p:txBody>
          <a:bodyPr/>
          <a:lstStyle/>
          <a:p>
            <a:pPr algn="ctr"/>
            <a:fld id="{CF439CEF-E809-4362-8F39-9E19BB1A8F77}" type="slidenum">
              <a:rPr lang="ar-SA"/>
              <a:pPr algn="ctr"/>
              <a:t>65</a:t>
            </a:fld>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p:txBody>
          <a:bodyPr/>
          <a:lstStyle/>
          <a:p>
            <a:pPr eaLnBrk="1" hangingPunct="1">
              <a:defRPr/>
            </a:pPr>
            <a:r>
              <a:rPr lang="en-US" smtClean="0">
                <a:latin typeface="Comic Sans MS" pitchFamily="66" charset="0"/>
              </a:rPr>
              <a:t>Commentary on problem [10]</a:t>
            </a:r>
          </a:p>
        </p:txBody>
      </p:sp>
      <p:sp>
        <p:nvSpPr>
          <p:cNvPr id="44036" name="Rectangle 3"/>
          <p:cNvSpPr>
            <a:spLocks noGrp="1" noChangeArrowheads="1"/>
          </p:cNvSpPr>
          <p:nvPr>
            <p:ph idx="1"/>
          </p:nvPr>
        </p:nvSpPr>
        <p:spPr>
          <a:xfrm>
            <a:off x="457200" y="1600200"/>
            <a:ext cx="8382000" cy="4724400"/>
          </a:xfrm>
        </p:spPr>
        <p:txBody>
          <a:bodyPr/>
          <a:lstStyle/>
          <a:p>
            <a:pPr eaLnBrk="1" hangingPunct="1">
              <a:lnSpc>
                <a:spcPct val="90000"/>
              </a:lnSpc>
              <a:defRPr/>
            </a:pPr>
            <a:r>
              <a:rPr lang="en-US" sz="2400" smtClean="0"/>
              <a:t>It is easy to see that options C and D in problem [10] are in real terms the same as options A and B in problem [9]</a:t>
            </a:r>
          </a:p>
          <a:p>
            <a:pPr eaLnBrk="1" hangingPunct="1">
              <a:lnSpc>
                <a:spcPct val="90000"/>
              </a:lnSpc>
              <a:defRPr/>
            </a:pPr>
            <a:r>
              <a:rPr lang="en-US" sz="2400" smtClean="0"/>
              <a:t>However in problem [10] the options are stated in terms of losses, and people become risk seeking in the domain of losses</a:t>
            </a:r>
          </a:p>
          <a:p>
            <a:pPr eaLnBrk="1" hangingPunct="1">
              <a:lnSpc>
                <a:spcPct val="90000"/>
              </a:lnSpc>
              <a:defRPr/>
            </a:pPr>
            <a:r>
              <a:rPr lang="en-US" sz="2400" smtClean="0"/>
              <a:t>This means that respondents will tend to prefer the gamble over the certainty of losses</a:t>
            </a:r>
          </a:p>
          <a:p>
            <a:pPr eaLnBrk="1" hangingPunct="1">
              <a:lnSpc>
                <a:spcPct val="90000"/>
              </a:lnSpc>
              <a:defRPr/>
            </a:pPr>
            <a:r>
              <a:rPr lang="en-US" sz="2400" smtClean="0"/>
              <a:t>Together problems [9] and [10] demonstrate a failure Decision theory’s “invariance” assumption – that decisions should depend on the real value of the outcomes, not the way the prospects are worded</a:t>
            </a:r>
          </a:p>
        </p:txBody>
      </p:sp>
      <p:sp>
        <p:nvSpPr>
          <p:cNvPr id="64514" name="Slide Number Placeholder 5"/>
          <p:cNvSpPr>
            <a:spLocks noGrp="1"/>
          </p:cNvSpPr>
          <p:nvPr>
            <p:ph type="sldNum" sz="quarter" idx="12"/>
          </p:nvPr>
        </p:nvSpPr>
        <p:spPr>
          <a:xfrm>
            <a:off x="3124200" y="6248400"/>
            <a:ext cx="2895600" cy="476250"/>
          </a:xfrm>
          <a:noFill/>
        </p:spPr>
        <p:txBody>
          <a:bodyPr/>
          <a:lstStyle/>
          <a:p>
            <a:pPr algn="ctr"/>
            <a:fld id="{64200B81-86E2-4D2A-BD5E-8394AFDB4382}" type="slidenum">
              <a:rPr lang="ar-SA"/>
              <a:pPr algn="ctr"/>
              <a:t>66</a:t>
            </a:fld>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p:txBody>
          <a:bodyPr/>
          <a:lstStyle/>
          <a:p>
            <a:pPr eaLnBrk="1" hangingPunct="1">
              <a:defRPr/>
            </a:pPr>
            <a:r>
              <a:rPr lang="en-US" sz="4000" smtClean="0">
                <a:latin typeface="Comic Sans MS" pitchFamily="66" charset="0"/>
              </a:rPr>
              <a:t>Framing Effects are like Illusions</a:t>
            </a:r>
          </a:p>
        </p:txBody>
      </p:sp>
      <p:sp>
        <p:nvSpPr>
          <p:cNvPr id="45060" name="Rectangle 3"/>
          <p:cNvSpPr>
            <a:spLocks noGrp="1" noChangeArrowheads="1"/>
          </p:cNvSpPr>
          <p:nvPr>
            <p:ph idx="1"/>
          </p:nvPr>
        </p:nvSpPr>
        <p:spPr>
          <a:xfrm>
            <a:off x="457200" y="1600200"/>
            <a:ext cx="8229600" cy="4724400"/>
          </a:xfrm>
        </p:spPr>
        <p:txBody>
          <a:bodyPr/>
          <a:lstStyle/>
          <a:p>
            <a:pPr eaLnBrk="1" hangingPunct="1">
              <a:lnSpc>
                <a:spcPct val="90000"/>
              </a:lnSpc>
              <a:defRPr/>
            </a:pPr>
            <a:r>
              <a:rPr lang="en-US" sz="2400" i="1" smtClean="0"/>
              <a:t>“The failure of invariance is both pervasive and robust. It is as common among sophisticated respondents as among naive ones, and it is not eliminated even when the respondents answer both questions within a few minutes. Respondents confronted wit their conflicting answers are typically puzzled. Even after reading the problems, they still wish to be risk averse in the "lives saved" version; they wish to be risk seeking in the "lives lost" version; and they also wish to obey invariance and give consistent answers in the two versions. In their stubborn appeal, framing effects resemble perceptual illusions more than computational errors.” K &amp; T, (2000, p. 5)</a:t>
            </a:r>
          </a:p>
        </p:txBody>
      </p:sp>
      <p:sp>
        <p:nvSpPr>
          <p:cNvPr id="65538" name="Slide Number Placeholder 5"/>
          <p:cNvSpPr>
            <a:spLocks noGrp="1"/>
          </p:cNvSpPr>
          <p:nvPr>
            <p:ph type="sldNum" sz="quarter" idx="12"/>
          </p:nvPr>
        </p:nvSpPr>
        <p:spPr>
          <a:xfrm>
            <a:off x="3124200" y="6248400"/>
            <a:ext cx="2895600" cy="476250"/>
          </a:xfrm>
          <a:noFill/>
        </p:spPr>
        <p:txBody>
          <a:bodyPr/>
          <a:lstStyle/>
          <a:p>
            <a:pPr algn="ctr"/>
            <a:fld id="{87BAC64A-4E43-4362-95C0-BA39B8ECAA77}" type="slidenum">
              <a:rPr lang="ar-SA"/>
              <a:pPr algn="ctr"/>
              <a:t>67</a:t>
            </a:fld>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p:txBody>
          <a:bodyPr/>
          <a:lstStyle/>
          <a:p>
            <a:pPr eaLnBrk="1" hangingPunct="1">
              <a:defRPr/>
            </a:pPr>
            <a:r>
              <a:rPr lang="en-US" smtClean="0">
                <a:latin typeface="Comic Sans MS" pitchFamily="66" charset="0"/>
              </a:rPr>
              <a:t>Failure of Dominance</a:t>
            </a:r>
          </a:p>
        </p:txBody>
      </p:sp>
      <p:sp>
        <p:nvSpPr>
          <p:cNvPr id="46084" name="Rectangle 3"/>
          <p:cNvSpPr>
            <a:spLocks noGrp="1" noChangeArrowheads="1"/>
          </p:cNvSpPr>
          <p:nvPr>
            <p:ph idx="1"/>
          </p:nvPr>
        </p:nvSpPr>
        <p:spPr/>
        <p:txBody>
          <a:bodyPr/>
          <a:lstStyle/>
          <a:p>
            <a:pPr eaLnBrk="1" hangingPunct="1">
              <a:defRPr/>
            </a:pPr>
            <a:r>
              <a:rPr lang="en-US" b="1" smtClean="0">
                <a:latin typeface="Comic Sans MS" pitchFamily="66" charset="0"/>
              </a:rPr>
              <a:t>[11]</a:t>
            </a:r>
            <a:r>
              <a:rPr lang="en-US" smtClean="0">
                <a:latin typeface="Comic Sans MS" pitchFamily="66" charset="0"/>
              </a:rPr>
              <a:t> (N = 86). Choose between</a:t>
            </a:r>
          </a:p>
          <a:p>
            <a:pPr lvl="1" eaLnBrk="1" hangingPunct="1">
              <a:defRPr/>
            </a:pPr>
            <a:r>
              <a:rPr lang="en-US" smtClean="0">
                <a:latin typeface="Comic Sans MS" pitchFamily="66" charset="0"/>
              </a:rPr>
              <a:t>A : 25% chance to win $240 and 75% chance to lose $760 (0%)</a:t>
            </a:r>
          </a:p>
          <a:p>
            <a:pPr lvl="1" eaLnBrk="1" hangingPunct="1">
              <a:defRPr/>
            </a:pPr>
            <a:r>
              <a:rPr lang="en-US" smtClean="0">
                <a:latin typeface="Comic Sans MS" pitchFamily="66" charset="0"/>
              </a:rPr>
              <a:t>B : 25% chance to win $250 and 75% chance to lose $750 (100%)</a:t>
            </a:r>
          </a:p>
          <a:p>
            <a:pPr eaLnBrk="1" hangingPunct="1">
              <a:defRPr/>
            </a:pPr>
            <a:r>
              <a:rPr lang="en-US" smtClean="0"/>
              <a:t>In Problem [11] it is easy to see that option B dominates A, and all respondents chose accordingly.</a:t>
            </a:r>
          </a:p>
        </p:txBody>
      </p:sp>
      <p:sp>
        <p:nvSpPr>
          <p:cNvPr id="66562" name="Slide Number Placeholder 5"/>
          <p:cNvSpPr>
            <a:spLocks noGrp="1"/>
          </p:cNvSpPr>
          <p:nvPr>
            <p:ph type="sldNum" sz="quarter" idx="12"/>
          </p:nvPr>
        </p:nvSpPr>
        <p:spPr>
          <a:xfrm>
            <a:off x="3124200" y="6248400"/>
            <a:ext cx="2895600" cy="476250"/>
          </a:xfrm>
          <a:noFill/>
        </p:spPr>
        <p:txBody>
          <a:bodyPr/>
          <a:lstStyle/>
          <a:p>
            <a:pPr algn="ctr"/>
            <a:fld id="{D68F90BF-7642-4F0B-9D15-10A146E36153}" type="slidenum">
              <a:rPr lang="ar-SA"/>
              <a:pPr algn="ctr"/>
              <a:t>68</a:t>
            </a:fld>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p:txBody>
          <a:bodyPr/>
          <a:lstStyle/>
          <a:p>
            <a:pPr eaLnBrk="1" hangingPunct="1">
              <a:defRPr/>
            </a:pPr>
            <a:r>
              <a:rPr lang="en-US" smtClean="0">
                <a:latin typeface="Comic Sans MS" pitchFamily="66" charset="0"/>
              </a:rPr>
              <a:t>Failure of Dominance, ctd</a:t>
            </a:r>
          </a:p>
        </p:txBody>
      </p:sp>
      <p:sp>
        <p:nvSpPr>
          <p:cNvPr id="47108" name="Rectangle 3"/>
          <p:cNvSpPr>
            <a:spLocks noGrp="1" noChangeArrowheads="1"/>
          </p:cNvSpPr>
          <p:nvPr>
            <p:ph idx="1"/>
          </p:nvPr>
        </p:nvSpPr>
        <p:spPr>
          <a:xfrm>
            <a:off x="457200" y="1600200"/>
            <a:ext cx="8382000" cy="4648200"/>
          </a:xfrm>
        </p:spPr>
        <p:txBody>
          <a:bodyPr/>
          <a:lstStyle/>
          <a:p>
            <a:pPr eaLnBrk="1" hangingPunct="1">
              <a:lnSpc>
                <a:spcPct val="90000"/>
              </a:lnSpc>
              <a:defRPr/>
            </a:pPr>
            <a:r>
              <a:rPr lang="en-US" sz="2800" b="1" smtClean="0">
                <a:latin typeface="Comic Sans MS" pitchFamily="66" charset="0"/>
              </a:rPr>
              <a:t>[12]</a:t>
            </a:r>
            <a:r>
              <a:rPr lang="en-US" sz="2800" smtClean="0">
                <a:latin typeface="Comic Sans MS" pitchFamily="66" charset="0"/>
              </a:rPr>
              <a:t> (N = 150). Imagine that you face the following pair of concurrent decisions. First examine both decisions, then indicate the options you prefer:</a:t>
            </a:r>
          </a:p>
          <a:p>
            <a:pPr lvl="1" eaLnBrk="1" hangingPunct="1">
              <a:lnSpc>
                <a:spcPct val="90000"/>
              </a:lnSpc>
              <a:defRPr/>
            </a:pPr>
            <a:r>
              <a:rPr lang="en-US" sz="2400" smtClean="0">
                <a:latin typeface="Comic Sans MS" pitchFamily="66" charset="0"/>
              </a:rPr>
              <a:t>Decision (i). Choose between:</a:t>
            </a:r>
          </a:p>
          <a:p>
            <a:pPr lvl="2" eaLnBrk="1" hangingPunct="1">
              <a:lnSpc>
                <a:spcPct val="90000"/>
              </a:lnSpc>
              <a:defRPr/>
            </a:pPr>
            <a:r>
              <a:rPr lang="en-US" sz="2000" smtClean="0">
                <a:latin typeface="Comic Sans MS" pitchFamily="66" charset="0"/>
              </a:rPr>
              <a:t>C: A sure gain of $240 (84%)</a:t>
            </a:r>
          </a:p>
          <a:p>
            <a:pPr lvl="2" eaLnBrk="1" hangingPunct="1">
              <a:lnSpc>
                <a:spcPct val="90000"/>
              </a:lnSpc>
              <a:defRPr/>
            </a:pPr>
            <a:r>
              <a:rPr lang="en-US" sz="2000" smtClean="0">
                <a:latin typeface="Comic Sans MS" pitchFamily="66" charset="0"/>
              </a:rPr>
              <a:t>D: 25% chance to gain $1000 and 75% chance to gain nothing (16%)</a:t>
            </a:r>
          </a:p>
          <a:p>
            <a:pPr lvl="1" eaLnBrk="1" hangingPunct="1">
              <a:lnSpc>
                <a:spcPct val="90000"/>
              </a:lnSpc>
              <a:defRPr/>
            </a:pPr>
            <a:r>
              <a:rPr lang="en-US" sz="2400" smtClean="0">
                <a:latin typeface="Comic Sans MS" pitchFamily="66" charset="0"/>
              </a:rPr>
              <a:t>Decision (ii). Choose between: </a:t>
            </a:r>
          </a:p>
          <a:p>
            <a:pPr lvl="2" eaLnBrk="1" hangingPunct="1">
              <a:lnSpc>
                <a:spcPct val="90000"/>
              </a:lnSpc>
              <a:defRPr/>
            </a:pPr>
            <a:r>
              <a:rPr lang="en-US" sz="2000" smtClean="0">
                <a:latin typeface="Comic Sans MS" pitchFamily="66" charset="0"/>
              </a:rPr>
              <a:t>E: A sure loss of $750 (13%)</a:t>
            </a:r>
          </a:p>
          <a:p>
            <a:pPr lvl="2" eaLnBrk="1" hangingPunct="1">
              <a:lnSpc>
                <a:spcPct val="90000"/>
              </a:lnSpc>
              <a:defRPr/>
            </a:pPr>
            <a:r>
              <a:rPr lang="en-US" sz="2000" smtClean="0">
                <a:latin typeface="Comic Sans MS" pitchFamily="66" charset="0"/>
              </a:rPr>
              <a:t>F: 75% chance to lose $1000 and 25% chance to lose nothing (87%)</a:t>
            </a:r>
          </a:p>
        </p:txBody>
      </p:sp>
      <p:sp>
        <p:nvSpPr>
          <p:cNvPr id="67586" name="Slide Number Placeholder 5"/>
          <p:cNvSpPr>
            <a:spLocks noGrp="1"/>
          </p:cNvSpPr>
          <p:nvPr>
            <p:ph type="sldNum" sz="quarter" idx="12"/>
          </p:nvPr>
        </p:nvSpPr>
        <p:spPr>
          <a:xfrm>
            <a:off x="3124200" y="6248400"/>
            <a:ext cx="2895600" cy="476250"/>
          </a:xfrm>
          <a:noFill/>
        </p:spPr>
        <p:txBody>
          <a:bodyPr/>
          <a:lstStyle/>
          <a:p>
            <a:pPr algn="ctr"/>
            <a:fld id="{D1107888-0F55-4A71-9308-1B56D3481727}" type="slidenum">
              <a:rPr lang="ar-SA"/>
              <a:pPr algn="ctr"/>
              <a:t>69</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3"/>
          <p:cNvSpPr>
            <a:spLocks noGrp="1" noChangeArrowheads="1"/>
          </p:cNvSpPr>
          <p:nvPr>
            <p:ph type="title"/>
          </p:nvPr>
        </p:nvSpPr>
        <p:spPr>
          <a:xfrm>
            <a:off x="228600" y="609600"/>
            <a:ext cx="8686800" cy="1219200"/>
          </a:xfrm>
        </p:spPr>
        <p:txBody>
          <a:bodyPr lIns="90488" tIns="44450" rIns="90488" bIns="44450" anchor="b"/>
          <a:lstStyle/>
          <a:p>
            <a:pPr rtl="1" eaLnBrk="1" hangingPunct="1">
              <a:defRPr/>
            </a:pPr>
            <a:r>
              <a:rPr lang="fa-IR" altLang="ko-KR" sz="2000" smtClean="0">
                <a:cs typeface="Nazanin" pitchFamily="2" charset="-78"/>
              </a:rPr>
              <a:t>گذري بر فرضيه كارآيي بازار (</a:t>
            </a:r>
            <a:r>
              <a:rPr lang="en-US" altLang="ko-KR" sz="2000" smtClean="0">
                <a:ea typeface="굴림" pitchFamily="50" charset="-127"/>
                <a:cs typeface="Nazanin" pitchFamily="2" charset="-78"/>
              </a:rPr>
              <a:t>EMH</a:t>
            </a:r>
            <a:r>
              <a:rPr lang="fa-IR" altLang="ko-KR" sz="2000" smtClean="0">
                <a:cs typeface="Nazanin" pitchFamily="2" charset="-78"/>
              </a:rPr>
              <a:t>) (ادامه ...)</a:t>
            </a:r>
            <a:br>
              <a:rPr lang="fa-IR" altLang="ko-KR" sz="2000" smtClean="0">
                <a:cs typeface="Nazanin" pitchFamily="2" charset="-78"/>
              </a:rPr>
            </a:br>
            <a:r>
              <a:rPr lang="fa-IR" altLang="ko-KR" sz="4000" smtClean="0">
                <a:cs typeface="Nazanin" pitchFamily="2" charset="-78"/>
              </a:rPr>
              <a:t>آيا در يك بازار كارآ به مديران پرتفوي نيازي هست؟</a:t>
            </a:r>
            <a:r>
              <a:rPr lang="fa-IR" altLang="ko-KR" sz="2000" smtClean="0">
                <a:cs typeface="Nazanin" pitchFamily="2" charset="-78"/>
              </a:rPr>
              <a:t> </a:t>
            </a:r>
            <a:endParaRPr lang="en-US" altLang="ko-KR" sz="2000" smtClean="0">
              <a:ea typeface="굴림" pitchFamily="50" charset="-127"/>
            </a:endParaRPr>
          </a:p>
        </p:txBody>
      </p:sp>
      <p:sp>
        <p:nvSpPr>
          <p:cNvPr id="17410" name="Rectangle 2"/>
          <p:cNvSpPr>
            <a:spLocks noGrp="1" noChangeArrowheads="1"/>
          </p:cNvSpPr>
          <p:nvPr>
            <p:ph idx="1"/>
          </p:nvPr>
        </p:nvSpPr>
        <p:spPr>
          <a:xfrm>
            <a:off x="606425" y="2060575"/>
            <a:ext cx="7848600" cy="4035425"/>
          </a:xfrm>
        </p:spPr>
        <p:txBody>
          <a:bodyPr lIns="90488" tIns="44450" rIns="90488" bIns="44450"/>
          <a:lstStyle/>
          <a:p>
            <a:pPr algn="r" rtl="1" eaLnBrk="1" hangingPunct="1">
              <a:defRPr/>
            </a:pPr>
            <a:r>
              <a:rPr lang="fa-IR" altLang="ko-KR" smtClean="0">
                <a:ea typeface="굴림" pitchFamily="50" charset="-127"/>
                <a:cs typeface="Nazanin" pitchFamily="2" charset="-78"/>
              </a:rPr>
              <a:t>حتي در بازارهاي كارآ نيز مديران پرتفوي نقش</a:t>
            </a:r>
            <a:r>
              <a:rPr lang="en-US" altLang="ko-KR" smtClean="0">
                <a:latin typeface="Nazanin" pitchFamily="2" charset="-78"/>
                <a:ea typeface="굴림" pitchFamily="50" charset="-127"/>
                <a:cs typeface="Nazanin" pitchFamily="2" charset="-78"/>
              </a:rPr>
              <a:t>‌</a:t>
            </a:r>
            <a:r>
              <a:rPr lang="fa-IR" altLang="ko-KR" smtClean="0">
                <a:ea typeface="굴림" pitchFamily="50" charset="-127"/>
                <a:cs typeface="Nazanin" pitchFamily="2" charset="-78"/>
              </a:rPr>
              <a:t>هاي زير را ايفا مي</a:t>
            </a:r>
            <a:r>
              <a:rPr lang="en-US" altLang="ko-KR" smtClean="0">
                <a:latin typeface="Nazanin" pitchFamily="2" charset="-78"/>
                <a:ea typeface="굴림" pitchFamily="50" charset="-127"/>
                <a:cs typeface="Nazanin" pitchFamily="2" charset="-78"/>
              </a:rPr>
              <a:t>‌</a:t>
            </a:r>
            <a:r>
              <a:rPr lang="fa-IR" altLang="ko-KR" smtClean="0">
                <a:ea typeface="굴림" pitchFamily="50" charset="-127"/>
                <a:cs typeface="Nazanin" pitchFamily="2" charset="-78"/>
              </a:rPr>
              <a:t>كنند:</a:t>
            </a:r>
          </a:p>
          <a:p>
            <a:pPr lvl="1" algn="r" rtl="1" eaLnBrk="1" hangingPunct="1">
              <a:defRPr/>
            </a:pPr>
            <a:r>
              <a:rPr lang="fa-IR" altLang="ko-KR" smtClean="0">
                <a:ea typeface="굴림" pitchFamily="50" charset="-127"/>
                <a:cs typeface="Nazanin" pitchFamily="2" charset="-78"/>
              </a:rPr>
              <a:t>يافتن پرتفوي بهينه بر روي مرز كارآ؛</a:t>
            </a:r>
          </a:p>
          <a:p>
            <a:pPr lvl="1" algn="r" rtl="1" eaLnBrk="1" hangingPunct="1">
              <a:defRPr/>
            </a:pPr>
            <a:r>
              <a:rPr lang="fa-IR" altLang="ko-KR" smtClean="0">
                <a:ea typeface="굴림" pitchFamily="50" charset="-127"/>
                <a:cs typeface="Nazanin" pitchFamily="2" charset="-78"/>
              </a:rPr>
              <a:t>نگهداري پرتفوي در سطح معين ريسك؛</a:t>
            </a:r>
          </a:p>
          <a:p>
            <a:pPr lvl="1" algn="r" rtl="1" eaLnBrk="1" hangingPunct="1">
              <a:defRPr/>
            </a:pPr>
            <a:r>
              <a:rPr lang="fa-IR" altLang="ko-KR" smtClean="0">
                <a:ea typeface="굴림" pitchFamily="50" charset="-127"/>
                <a:cs typeface="Nazanin" pitchFamily="2" charset="-78"/>
              </a:rPr>
              <a:t>ملاحظات مالياتي.</a:t>
            </a:r>
            <a:endParaRPr lang="en-US" altLang="ko-KR" smtClean="0">
              <a:ea typeface="굴림" pitchFamily="50" charset="-127"/>
              <a:cs typeface="Nazanin" pitchFamily="2" charset="-78"/>
            </a:endParaRPr>
          </a:p>
        </p:txBody>
      </p:sp>
      <p:sp>
        <p:nvSpPr>
          <p:cNvPr id="9218" name="Footer Placeholder 4"/>
          <p:cNvSpPr>
            <a:spLocks noGrp="1"/>
          </p:cNvSpPr>
          <p:nvPr>
            <p:ph type="ftr" sz="quarter" idx="11"/>
          </p:nvPr>
        </p:nvSpPr>
        <p:spPr>
          <a:xfrm>
            <a:off x="6553200" y="6248400"/>
            <a:ext cx="2133600" cy="476250"/>
          </a:xfrm>
          <a:noFill/>
        </p:spPr>
        <p:txBody>
          <a:bodyPr/>
          <a:lstStyle/>
          <a:p>
            <a:pPr algn="r"/>
            <a:r>
              <a:rPr lang="ar-SA"/>
              <a:t>سعید اسلامی بیدگلی</a:t>
            </a:r>
            <a:endParaRPr lang="en-US"/>
          </a:p>
        </p:txBody>
      </p:sp>
      <p:sp>
        <p:nvSpPr>
          <p:cNvPr id="9219" name="Slide Number Placeholder 5"/>
          <p:cNvSpPr>
            <a:spLocks noGrp="1"/>
          </p:cNvSpPr>
          <p:nvPr>
            <p:ph type="sldNum" sz="quarter" idx="12"/>
          </p:nvPr>
        </p:nvSpPr>
        <p:spPr>
          <a:xfrm>
            <a:off x="3124200" y="6248400"/>
            <a:ext cx="2895600" cy="476250"/>
          </a:xfrm>
          <a:noFill/>
        </p:spPr>
        <p:txBody>
          <a:bodyPr/>
          <a:lstStyle/>
          <a:p>
            <a:pPr algn="ctr"/>
            <a:fld id="{DAB79E31-69A6-41F9-B932-7D050A87754E}" type="slidenum">
              <a:rPr lang="ar-SA"/>
              <a:pPr algn="ctr"/>
              <a:t>7</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410">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7410">
                                            <p:txEl>
                                              <p:pRg st="0" end="0"/>
                                            </p:txEl>
                                          </p:spTgt>
                                        </p:tgtEl>
                                        <p:attrNameLst>
                                          <p:attrName>ppt_c</p:attrName>
                                        </p:attrNameLst>
                                      </p:cBhvr>
                                      <p:to>
                                        <a:schemeClr val="accent1"/>
                                      </p:to>
                                    </p:animClr>
                                  </p:subTnLst>
                                </p:cTn>
                              </p:par>
                              <p:par>
                                <p:cTn id="7" presetID="1" presetClass="entr" presetSubtype="0" fill="hold" grpId="0" nodeType="withEffect">
                                  <p:stCondLst>
                                    <p:cond delay="0"/>
                                  </p:stCondLst>
                                  <p:childTnLst>
                                    <p:set>
                                      <p:cBhvr>
                                        <p:cTn id="8" dur="1" fill="hold">
                                          <p:stCondLst>
                                            <p:cond delay="499"/>
                                          </p:stCondLst>
                                        </p:cTn>
                                        <p:tgtEl>
                                          <p:spTgt spid="17410">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7410">
                                            <p:txEl>
                                              <p:pRg st="1" end="1"/>
                                            </p:txEl>
                                          </p:spTgt>
                                        </p:tgtEl>
                                        <p:attrNameLst>
                                          <p:attrName>ppt_c</p:attrName>
                                        </p:attrNameLst>
                                      </p:cBhvr>
                                      <p:to>
                                        <a:schemeClr val="accent1"/>
                                      </p:to>
                                    </p:animClr>
                                  </p:subTnLst>
                                </p:cTn>
                              </p:par>
                              <p:par>
                                <p:cTn id="9" presetID="1" presetClass="entr" presetSubtype="0" fill="hold" grpId="0" nodeType="withEffect">
                                  <p:stCondLst>
                                    <p:cond delay="0"/>
                                  </p:stCondLst>
                                  <p:childTnLst>
                                    <p:set>
                                      <p:cBhvr>
                                        <p:cTn id="10" dur="1" fill="hold">
                                          <p:stCondLst>
                                            <p:cond delay="499"/>
                                          </p:stCondLst>
                                        </p:cTn>
                                        <p:tgtEl>
                                          <p:spTgt spid="17410">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7410">
                                            <p:txEl>
                                              <p:pRg st="2" end="2"/>
                                            </p:txEl>
                                          </p:spTgt>
                                        </p:tgtEl>
                                        <p:attrNameLst>
                                          <p:attrName>ppt_c</p:attrName>
                                        </p:attrNameLst>
                                      </p:cBhvr>
                                      <p:to>
                                        <a:schemeClr val="accent1"/>
                                      </p:to>
                                    </p:animClr>
                                  </p:subTnLst>
                                </p:cTn>
                              </p:par>
                              <p:par>
                                <p:cTn id="11" presetID="1" presetClass="entr" presetSubtype="0" fill="hold" grpId="0" nodeType="withEffect">
                                  <p:stCondLst>
                                    <p:cond delay="0"/>
                                  </p:stCondLst>
                                  <p:childTnLst>
                                    <p:set>
                                      <p:cBhvr>
                                        <p:cTn id="12" dur="1" fill="hold">
                                          <p:stCondLst>
                                            <p:cond delay="499"/>
                                          </p:stCondLst>
                                        </p:cTn>
                                        <p:tgtEl>
                                          <p:spTgt spid="17410">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7410">
                                            <p:txEl>
                                              <p:pRg st="3" end="3"/>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p:txBody>
          <a:bodyPr/>
          <a:lstStyle/>
          <a:p>
            <a:pPr eaLnBrk="1" hangingPunct="1">
              <a:defRPr/>
            </a:pPr>
            <a:r>
              <a:rPr lang="en-US" smtClean="0">
                <a:latin typeface="Comic Sans MS" pitchFamily="66" charset="0"/>
              </a:rPr>
              <a:t>Commentary on Problem [12]</a:t>
            </a:r>
          </a:p>
        </p:txBody>
      </p:sp>
      <p:sp>
        <p:nvSpPr>
          <p:cNvPr id="48132" name="Rectangle 3"/>
          <p:cNvSpPr>
            <a:spLocks noGrp="1" noChangeArrowheads="1"/>
          </p:cNvSpPr>
          <p:nvPr>
            <p:ph idx="1"/>
          </p:nvPr>
        </p:nvSpPr>
        <p:spPr/>
        <p:txBody>
          <a:bodyPr/>
          <a:lstStyle/>
          <a:p>
            <a:pPr eaLnBrk="1" hangingPunct="1">
              <a:lnSpc>
                <a:spcPct val="80000"/>
              </a:lnSpc>
              <a:defRPr/>
            </a:pPr>
            <a:r>
              <a:rPr lang="en-US" sz="2800" smtClean="0"/>
              <a:t>A majority of respondents make a risk averse choice for the sure gain over the positive gamble in decision (i)</a:t>
            </a:r>
          </a:p>
          <a:p>
            <a:pPr eaLnBrk="1" hangingPunct="1">
              <a:lnSpc>
                <a:spcPct val="80000"/>
              </a:lnSpc>
              <a:defRPr/>
            </a:pPr>
            <a:r>
              <a:rPr lang="en-US" sz="2800" smtClean="0"/>
              <a:t>An even larger majority of Ss make a risk seeking choice for the gamble over the sure loss in decision (ii).</a:t>
            </a:r>
          </a:p>
          <a:p>
            <a:pPr eaLnBrk="1" hangingPunct="1">
              <a:lnSpc>
                <a:spcPct val="80000"/>
              </a:lnSpc>
              <a:defRPr/>
            </a:pPr>
            <a:r>
              <a:rPr lang="en-US" sz="2800" smtClean="0"/>
              <a:t>Effectively the majority of respondents expressed a preference for C and F over D and E</a:t>
            </a:r>
          </a:p>
          <a:p>
            <a:pPr eaLnBrk="1" hangingPunct="1">
              <a:lnSpc>
                <a:spcPct val="80000"/>
              </a:lnSpc>
              <a:defRPr/>
            </a:pPr>
            <a:r>
              <a:rPr lang="en-US" sz="2800" smtClean="0"/>
              <a:t>The same pattern emerged in modified versions of this problem.</a:t>
            </a:r>
          </a:p>
        </p:txBody>
      </p:sp>
      <p:sp>
        <p:nvSpPr>
          <p:cNvPr id="68610" name="Slide Number Placeholder 5"/>
          <p:cNvSpPr>
            <a:spLocks noGrp="1"/>
          </p:cNvSpPr>
          <p:nvPr>
            <p:ph type="sldNum" sz="quarter" idx="12"/>
          </p:nvPr>
        </p:nvSpPr>
        <p:spPr>
          <a:xfrm>
            <a:off x="3124200" y="6248400"/>
            <a:ext cx="2895600" cy="476250"/>
          </a:xfrm>
          <a:noFill/>
        </p:spPr>
        <p:txBody>
          <a:bodyPr/>
          <a:lstStyle/>
          <a:p>
            <a:pPr algn="ctr"/>
            <a:fld id="{FA92F854-EDAD-45D5-A0B6-CB11C91B307F}" type="slidenum">
              <a:rPr lang="ar-SA"/>
              <a:pPr algn="ctr"/>
              <a:t>70</a:t>
            </a:fld>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p:txBody>
          <a:bodyPr/>
          <a:lstStyle/>
          <a:p>
            <a:pPr eaLnBrk="1" hangingPunct="1">
              <a:defRPr/>
            </a:pPr>
            <a:r>
              <a:rPr lang="en-US" sz="4000" smtClean="0">
                <a:latin typeface="Comic Sans MS" pitchFamily="66" charset="0"/>
              </a:rPr>
              <a:t>Commentary on Problem [12] ctd</a:t>
            </a:r>
          </a:p>
        </p:txBody>
      </p:sp>
      <p:sp>
        <p:nvSpPr>
          <p:cNvPr id="49156" name="Rectangle 3"/>
          <p:cNvSpPr>
            <a:spLocks noGrp="1" noChangeArrowheads="1"/>
          </p:cNvSpPr>
          <p:nvPr>
            <p:ph idx="1"/>
          </p:nvPr>
        </p:nvSpPr>
        <p:spPr>
          <a:xfrm>
            <a:off x="457200" y="1600200"/>
            <a:ext cx="8382000" cy="4724400"/>
          </a:xfrm>
        </p:spPr>
        <p:txBody>
          <a:bodyPr/>
          <a:lstStyle/>
          <a:p>
            <a:pPr eaLnBrk="1" hangingPunct="1">
              <a:lnSpc>
                <a:spcPct val="80000"/>
              </a:lnSpc>
              <a:defRPr/>
            </a:pPr>
            <a:r>
              <a:rPr lang="en-US" sz="2800" smtClean="0"/>
              <a:t>Effectively the majority of respondents expressed a preference for C and F over D and E</a:t>
            </a:r>
          </a:p>
          <a:p>
            <a:pPr eaLnBrk="1" hangingPunct="1">
              <a:lnSpc>
                <a:spcPct val="80000"/>
              </a:lnSpc>
              <a:defRPr/>
            </a:pPr>
            <a:r>
              <a:rPr lang="en-US" sz="2800" smtClean="0"/>
              <a:t>The preferred conjunction, however, is </a:t>
            </a:r>
            <a:r>
              <a:rPr lang="en-US" sz="2800" b="1" smtClean="0"/>
              <a:t>dominated</a:t>
            </a:r>
            <a:r>
              <a:rPr lang="en-US" sz="2800" smtClean="0"/>
              <a:t> by the rejected one</a:t>
            </a:r>
          </a:p>
          <a:p>
            <a:pPr lvl="1" eaLnBrk="1" hangingPunct="1">
              <a:lnSpc>
                <a:spcPct val="80000"/>
              </a:lnSpc>
              <a:defRPr/>
            </a:pPr>
            <a:r>
              <a:rPr lang="en-US" sz="2400" smtClean="0"/>
              <a:t>Adding the sure gain of $240 (option C) to option F yields 25% chance to win $240 and 75% chance to lose $760 (= option A in problem [11])</a:t>
            </a:r>
          </a:p>
          <a:p>
            <a:pPr lvl="1" eaLnBrk="1" hangingPunct="1">
              <a:lnSpc>
                <a:spcPct val="80000"/>
              </a:lnSpc>
              <a:defRPr/>
            </a:pPr>
            <a:r>
              <a:rPr lang="en-US" sz="2400" smtClean="0"/>
              <a:t>Adding the sure loss of $750 (option E) to option D yields a 25% chance to win $250 and 75% chance to lose $750 (= option B in problem [11])</a:t>
            </a:r>
          </a:p>
          <a:p>
            <a:pPr eaLnBrk="1" hangingPunct="1">
              <a:lnSpc>
                <a:spcPct val="80000"/>
              </a:lnSpc>
              <a:defRPr/>
            </a:pPr>
            <a:r>
              <a:rPr lang="en-US" sz="2800" smtClean="0"/>
              <a:t>So the framing effects in Problem [12] cause people to choose the dominated option of Problem [11]</a:t>
            </a:r>
          </a:p>
        </p:txBody>
      </p:sp>
      <p:sp>
        <p:nvSpPr>
          <p:cNvPr id="69634" name="Slide Number Placeholder 5"/>
          <p:cNvSpPr>
            <a:spLocks noGrp="1"/>
          </p:cNvSpPr>
          <p:nvPr>
            <p:ph type="sldNum" sz="quarter" idx="12"/>
          </p:nvPr>
        </p:nvSpPr>
        <p:spPr>
          <a:xfrm>
            <a:off x="3124200" y="6248400"/>
            <a:ext cx="2895600" cy="476250"/>
          </a:xfrm>
          <a:noFill/>
        </p:spPr>
        <p:txBody>
          <a:bodyPr/>
          <a:lstStyle/>
          <a:p>
            <a:pPr algn="ctr"/>
            <a:fld id="{DAC3BE9E-B074-4874-B779-2F55F4EA1060}" type="slidenum">
              <a:rPr lang="ar-SA"/>
              <a:pPr algn="ctr"/>
              <a:t>71</a:t>
            </a:fld>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p:txBody>
          <a:bodyPr/>
          <a:lstStyle/>
          <a:p>
            <a:pPr eaLnBrk="1" hangingPunct="1">
              <a:defRPr/>
            </a:pPr>
            <a:r>
              <a:rPr lang="en-US" smtClean="0">
                <a:latin typeface="Comic Sans MS" pitchFamily="66" charset="0"/>
              </a:rPr>
              <a:t>Moral of the story</a:t>
            </a:r>
          </a:p>
        </p:txBody>
      </p:sp>
      <p:sp>
        <p:nvSpPr>
          <p:cNvPr id="50180" name="Rectangle 3"/>
          <p:cNvSpPr>
            <a:spLocks noGrp="1" noChangeArrowheads="1"/>
          </p:cNvSpPr>
          <p:nvPr>
            <p:ph idx="1"/>
          </p:nvPr>
        </p:nvSpPr>
        <p:spPr>
          <a:xfrm>
            <a:off x="457200" y="1600200"/>
            <a:ext cx="8229600" cy="4724400"/>
          </a:xfrm>
        </p:spPr>
        <p:txBody>
          <a:bodyPr/>
          <a:lstStyle/>
          <a:p>
            <a:pPr eaLnBrk="1" hangingPunct="1">
              <a:lnSpc>
                <a:spcPct val="90000"/>
              </a:lnSpc>
              <a:defRPr/>
            </a:pPr>
            <a:r>
              <a:rPr lang="en-US" smtClean="0"/>
              <a:t>Clearly Decision Theory is correct in the idea that choosing in terms of a single measure of overall wealth [a “canonical” representation of the problem] will help avoid failures of invariance and the irrational choosing of dominated options</a:t>
            </a:r>
          </a:p>
          <a:p>
            <a:pPr eaLnBrk="1" hangingPunct="1">
              <a:lnSpc>
                <a:spcPct val="90000"/>
              </a:lnSpc>
              <a:defRPr/>
            </a:pPr>
            <a:r>
              <a:rPr lang="en-US" smtClean="0"/>
              <a:t>But people naturally think in terms of gains and losses and achieving a canonical representation of problems is demanding and psychologically alien.</a:t>
            </a:r>
          </a:p>
        </p:txBody>
      </p:sp>
      <p:sp>
        <p:nvSpPr>
          <p:cNvPr id="70658" name="Slide Number Placeholder 5"/>
          <p:cNvSpPr>
            <a:spLocks noGrp="1"/>
          </p:cNvSpPr>
          <p:nvPr>
            <p:ph type="sldNum" sz="quarter" idx="12"/>
          </p:nvPr>
        </p:nvSpPr>
        <p:spPr>
          <a:xfrm>
            <a:off x="3124200" y="6248400"/>
            <a:ext cx="2895600" cy="476250"/>
          </a:xfrm>
          <a:noFill/>
        </p:spPr>
        <p:txBody>
          <a:bodyPr/>
          <a:lstStyle/>
          <a:p>
            <a:pPr algn="ctr"/>
            <a:fld id="{3F1C0A22-F241-41CF-8F75-374A675846AF}" type="slidenum">
              <a:rPr lang="ar-SA"/>
              <a:pPr algn="ctr"/>
              <a:t>72</a:t>
            </a:fld>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ChangeArrowheads="1"/>
          </p:cNvSpPr>
          <p:nvPr>
            <p:ph type="ctrTitle"/>
          </p:nvPr>
        </p:nvSpPr>
        <p:spPr/>
        <p:txBody>
          <a:bodyPr/>
          <a:lstStyle/>
          <a:p>
            <a:pPr eaLnBrk="1" hangingPunct="1">
              <a:defRPr/>
            </a:pPr>
            <a:r>
              <a:rPr lang="en-US" smtClean="0">
                <a:latin typeface="Comic Sans MS" pitchFamily="66" charset="0"/>
              </a:rPr>
              <a:t>Mental Accounting</a:t>
            </a:r>
          </a:p>
        </p:txBody>
      </p:sp>
      <p:sp>
        <p:nvSpPr>
          <p:cNvPr id="51203" name="Rectangle 5"/>
          <p:cNvSpPr>
            <a:spLocks noGrp="1" noChangeArrowheads="1"/>
          </p:cNvSpPr>
          <p:nvPr>
            <p:ph type="subTitle" idx="1"/>
          </p:nvPr>
        </p:nvSpPr>
        <p:spPr/>
        <p:txBody>
          <a:bodyPr/>
          <a:lstStyle/>
          <a:p>
            <a:pPr eaLnBrk="1" hangingPunct="1">
              <a:defRPr/>
            </a:pPr>
            <a:r>
              <a:rPr lang="en-US" smtClean="0"/>
              <a:t>Applying Prospect Theory to Mutiattribute Utility Problems</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title"/>
          </p:nvPr>
        </p:nvSpPr>
        <p:spPr/>
        <p:txBody>
          <a:bodyPr/>
          <a:lstStyle/>
          <a:p>
            <a:pPr eaLnBrk="1" hangingPunct="1">
              <a:defRPr/>
            </a:pPr>
            <a:r>
              <a:rPr lang="en-US" sz="4000" smtClean="0">
                <a:latin typeface="Comic Sans MS" pitchFamily="66" charset="0"/>
              </a:rPr>
              <a:t>Organizing the Outcomes of Transactions</a:t>
            </a:r>
          </a:p>
        </p:txBody>
      </p:sp>
      <p:sp>
        <p:nvSpPr>
          <p:cNvPr id="52228" name="Rectangle 3"/>
          <p:cNvSpPr>
            <a:spLocks noGrp="1" noChangeArrowheads="1"/>
          </p:cNvSpPr>
          <p:nvPr>
            <p:ph idx="1"/>
          </p:nvPr>
        </p:nvSpPr>
        <p:spPr/>
        <p:txBody>
          <a:bodyPr/>
          <a:lstStyle/>
          <a:p>
            <a:pPr eaLnBrk="1" hangingPunct="1">
              <a:lnSpc>
                <a:spcPct val="90000"/>
              </a:lnSpc>
              <a:defRPr/>
            </a:pPr>
            <a:r>
              <a:rPr lang="en-US" sz="2800" smtClean="0"/>
              <a:t>Multiattribute utility theory (part of DT) is concerned with identifying and analyzing multiple variables to provide a common basis for arriving at a decision</a:t>
            </a:r>
          </a:p>
          <a:p>
            <a:pPr eaLnBrk="1" hangingPunct="1">
              <a:lnSpc>
                <a:spcPct val="90000"/>
              </a:lnSpc>
              <a:defRPr/>
            </a:pPr>
            <a:r>
              <a:rPr lang="en-US" sz="2800" smtClean="0"/>
              <a:t>Multiattribute DT is particularly widely used to analyze transactions and trades</a:t>
            </a:r>
          </a:p>
          <a:p>
            <a:pPr eaLnBrk="1" hangingPunct="1">
              <a:lnSpc>
                <a:spcPct val="90000"/>
              </a:lnSpc>
              <a:defRPr/>
            </a:pPr>
            <a:r>
              <a:rPr lang="en-US" sz="2800" smtClean="0"/>
              <a:t>In Prospect Theory Multiattribute DT is replaced with an easier “heuristic” called “mental accounting” – an heuristic that can sometimes lead to irrational decisions</a:t>
            </a:r>
          </a:p>
        </p:txBody>
      </p:sp>
      <p:sp>
        <p:nvSpPr>
          <p:cNvPr id="72706" name="Slide Number Placeholder 5"/>
          <p:cNvSpPr>
            <a:spLocks noGrp="1"/>
          </p:cNvSpPr>
          <p:nvPr>
            <p:ph type="sldNum" sz="quarter" idx="12"/>
          </p:nvPr>
        </p:nvSpPr>
        <p:spPr>
          <a:xfrm>
            <a:off x="3124200" y="6248400"/>
            <a:ext cx="2895600" cy="476250"/>
          </a:xfrm>
          <a:noFill/>
        </p:spPr>
        <p:txBody>
          <a:bodyPr/>
          <a:lstStyle/>
          <a:p>
            <a:pPr algn="ctr"/>
            <a:fld id="{3E3E3D20-A577-4C76-809A-A2759100DB22}" type="slidenum">
              <a:rPr lang="ar-SA"/>
              <a:pPr algn="ctr"/>
              <a:t>74</a:t>
            </a:fld>
            <a:endParaRPr 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p:txBody>
          <a:bodyPr/>
          <a:lstStyle/>
          <a:p>
            <a:pPr eaLnBrk="1" hangingPunct="1">
              <a:defRPr/>
            </a:pPr>
            <a:r>
              <a:rPr lang="en-US" sz="4000" smtClean="0">
                <a:latin typeface="Comic Sans MS" pitchFamily="66" charset="0"/>
              </a:rPr>
              <a:t>Mental Accounting and Framing</a:t>
            </a:r>
          </a:p>
        </p:txBody>
      </p:sp>
      <p:sp>
        <p:nvSpPr>
          <p:cNvPr id="53252" name="Rectangle 3"/>
          <p:cNvSpPr>
            <a:spLocks noGrp="1" noChangeArrowheads="1"/>
          </p:cNvSpPr>
          <p:nvPr>
            <p:ph idx="1"/>
          </p:nvPr>
        </p:nvSpPr>
        <p:spPr/>
        <p:txBody>
          <a:bodyPr/>
          <a:lstStyle/>
          <a:p>
            <a:pPr eaLnBrk="1" hangingPunct="1">
              <a:lnSpc>
                <a:spcPct val="80000"/>
              </a:lnSpc>
              <a:defRPr/>
            </a:pPr>
            <a:r>
              <a:rPr lang="en-US" sz="2800" smtClean="0"/>
              <a:t>To evaluate options with many attributes K &amp; T propose that a person sets up a “mental account”. </a:t>
            </a:r>
          </a:p>
          <a:p>
            <a:pPr eaLnBrk="1" hangingPunct="1">
              <a:lnSpc>
                <a:spcPct val="80000"/>
              </a:lnSpc>
              <a:defRPr/>
            </a:pPr>
            <a:r>
              <a:rPr lang="en-US" sz="2800" smtClean="0"/>
              <a:t>This mental account contains an implicit reference standard against which the advantages and disadvantages of the option can be evaluated. </a:t>
            </a:r>
          </a:p>
          <a:p>
            <a:pPr eaLnBrk="1" hangingPunct="1">
              <a:lnSpc>
                <a:spcPct val="80000"/>
              </a:lnSpc>
              <a:defRPr/>
            </a:pPr>
            <a:r>
              <a:rPr lang="en-US" sz="2800" smtClean="0"/>
              <a:t>An option is seen as acceptable if the balance of its advantages exceeds its disadvantages.</a:t>
            </a:r>
          </a:p>
          <a:p>
            <a:pPr eaLnBrk="1" hangingPunct="1">
              <a:lnSpc>
                <a:spcPct val="80000"/>
              </a:lnSpc>
              <a:defRPr/>
            </a:pPr>
            <a:r>
              <a:rPr lang="en-US" sz="2800" smtClean="0"/>
              <a:t>The mental account includes other features of prospect theory such as concavity of gains and loss aversion</a:t>
            </a:r>
          </a:p>
        </p:txBody>
      </p:sp>
      <p:sp>
        <p:nvSpPr>
          <p:cNvPr id="73730" name="Slide Number Placeholder 5"/>
          <p:cNvSpPr>
            <a:spLocks noGrp="1"/>
          </p:cNvSpPr>
          <p:nvPr>
            <p:ph type="sldNum" sz="quarter" idx="12"/>
          </p:nvPr>
        </p:nvSpPr>
        <p:spPr>
          <a:xfrm>
            <a:off x="3124200" y="6248400"/>
            <a:ext cx="2895600" cy="476250"/>
          </a:xfrm>
          <a:noFill/>
        </p:spPr>
        <p:txBody>
          <a:bodyPr/>
          <a:lstStyle/>
          <a:p>
            <a:pPr algn="ctr"/>
            <a:fld id="{EA798001-670D-4324-A2D1-8CB2588E14A5}" type="slidenum">
              <a:rPr lang="ar-SA"/>
              <a:pPr algn="ctr"/>
              <a:t>75</a:t>
            </a:fld>
            <a:endParaRPr 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p:txBody>
          <a:bodyPr/>
          <a:lstStyle/>
          <a:p>
            <a:pPr eaLnBrk="1" hangingPunct="1">
              <a:defRPr/>
            </a:pPr>
            <a:r>
              <a:rPr lang="en-US" sz="4000" smtClean="0">
                <a:latin typeface="Comic Sans MS" pitchFamily="66" charset="0"/>
              </a:rPr>
              <a:t>Three possible kinds of mental account</a:t>
            </a:r>
          </a:p>
        </p:txBody>
      </p:sp>
      <p:sp>
        <p:nvSpPr>
          <p:cNvPr id="54276" name="Rectangle 3"/>
          <p:cNvSpPr>
            <a:spLocks noGrp="1" noChangeArrowheads="1"/>
          </p:cNvSpPr>
          <p:nvPr>
            <p:ph idx="1"/>
          </p:nvPr>
        </p:nvSpPr>
        <p:spPr>
          <a:xfrm>
            <a:off x="457200" y="1447800"/>
            <a:ext cx="8458200" cy="4724400"/>
          </a:xfrm>
        </p:spPr>
        <p:txBody>
          <a:bodyPr/>
          <a:lstStyle/>
          <a:p>
            <a:pPr eaLnBrk="1" hangingPunct="1">
              <a:lnSpc>
                <a:spcPct val="90000"/>
              </a:lnSpc>
              <a:defRPr/>
            </a:pPr>
            <a:r>
              <a:rPr lang="en-US" sz="2300" smtClean="0"/>
              <a:t>Assessing two transactions that combines some advantages with some advantages could be done using one of three types of mental account:</a:t>
            </a:r>
          </a:p>
          <a:p>
            <a:pPr lvl="1" eaLnBrk="1" hangingPunct="1">
              <a:lnSpc>
                <a:spcPct val="90000"/>
              </a:lnSpc>
              <a:defRPr/>
            </a:pPr>
            <a:r>
              <a:rPr lang="en-US" sz="2300" smtClean="0"/>
              <a:t>Minimal Accounts: A minimal account includes only the differences between the two options and disregards all the features they share</a:t>
            </a:r>
          </a:p>
          <a:p>
            <a:pPr lvl="1" eaLnBrk="1" hangingPunct="1">
              <a:lnSpc>
                <a:spcPct val="90000"/>
              </a:lnSpc>
              <a:defRPr/>
            </a:pPr>
            <a:r>
              <a:rPr lang="en-US" sz="2300" smtClean="0"/>
              <a:t>A comprehensive account relates the relative advantages and disadvantages of the options to a person’s overall level of wealth, or perhaps a person’s monthly expenses</a:t>
            </a:r>
          </a:p>
          <a:p>
            <a:pPr lvl="1" eaLnBrk="1" hangingPunct="1">
              <a:lnSpc>
                <a:spcPct val="90000"/>
              </a:lnSpc>
              <a:defRPr/>
            </a:pPr>
            <a:r>
              <a:rPr lang="en-US" sz="2300" smtClean="0"/>
              <a:t>A topical account relates the consequences of the possible choices to a reference level that is determined by the context in which the choice arises</a:t>
            </a:r>
          </a:p>
          <a:p>
            <a:pPr eaLnBrk="1" hangingPunct="1">
              <a:lnSpc>
                <a:spcPct val="90000"/>
              </a:lnSpc>
              <a:defRPr/>
            </a:pPr>
            <a:r>
              <a:rPr lang="en-US" sz="2300" smtClean="0"/>
              <a:t>Prospect Theory believes that people actually use topical accounts when assessing transactions and trades</a:t>
            </a:r>
          </a:p>
        </p:txBody>
      </p:sp>
      <p:sp>
        <p:nvSpPr>
          <p:cNvPr id="74754" name="Slide Number Placeholder 5"/>
          <p:cNvSpPr>
            <a:spLocks noGrp="1"/>
          </p:cNvSpPr>
          <p:nvPr>
            <p:ph type="sldNum" sz="quarter" idx="12"/>
          </p:nvPr>
        </p:nvSpPr>
        <p:spPr>
          <a:xfrm>
            <a:off x="3124200" y="6248400"/>
            <a:ext cx="2895600" cy="476250"/>
          </a:xfrm>
          <a:noFill/>
        </p:spPr>
        <p:txBody>
          <a:bodyPr/>
          <a:lstStyle/>
          <a:p>
            <a:pPr algn="ctr"/>
            <a:fld id="{573797ED-39CB-488B-8BBB-8578032C5048}" type="slidenum">
              <a:rPr lang="ar-SA"/>
              <a:pPr algn="ctr"/>
              <a:t>76</a:t>
            </a:fld>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Grp="1" noChangeArrowheads="1"/>
          </p:cNvSpPr>
          <p:nvPr>
            <p:ph type="title"/>
          </p:nvPr>
        </p:nvSpPr>
        <p:spPr/>
        <p:txBody>
          <a:bodyPr/>
          <a:lstStyle/>
          <a:p>
            <a:pPr eaLnBrk="1" hangingPunct="1">
              <a:defRPr/>
            </a:pPr>
            <a:r>
              <a:rPr lang="en-US" smtClean="0">
                <a:latin typeface="Comic Sans MS" pitchFamily="66" charset="0"/>
              </a:rPr>
              <a:t>Multiattribute Problem</a:t>
            </a:r>
          </a:p>
        </p:txBody>
      </p:sp>
      <p:sp>
        <p:nvSpPr>
          <p:cNvPr id="55300" name="Rectangle 3"/>
          <p:cNvSpPr>
            <a:spLocks noGrp="1" noChangeArrowheads="1"/>
          </p:cNvSpPr>
          <p:nvPr>
            <p:ph idx="1"/>
          </p:nvPr>
        </p:nvSpPr>
        <p:spPr/>
        <p:txBody>
          <a:bodyPr/>
          <a:lstStyle/>
          <a:p>
            <a:pPr eaLnBrk="1" hangingPunct="1">
              <a:lnSpc>
                <a:spcPct val="90000"/>
              </a:lnSpc>
              <a:defRPr/>
            </a:pPr>
            <a:r>
              <a:rPr lang="en-US" b="1" smtClean="0">
                <a:latin typeface="Comic Sans MS" pitchFamily="66" charset="0"/>
              </a:rPr>
              <a:t>[13]</a:t>
            </a:r>
            <a:r>
              <a:rPr lang="en-US" smtClean="0">
                <a:latin typeface="Comic Sans MS" pitchFamily="66" charset="0"/>
              </a:rPr>
              <a:t> N=88. Imagine that you are about to purchase a jacket for $125 and a calculator for $15. The calculator salesman informs you that the calculator that you wish to buy is on sale for $10 at another branch of the store, located 20 minutes drive away. Would you make a trip to the other store?</a:t>
            </a:r>
          </a:p>
          <a:p>
            <a:pPr eaLnBrk="1" hangingPunct="1">
              <a:lnSpc>
                <a:spcPct val="90000"/>
              </a:lnSpc>
              <a:defRPr/>
            </a:pPr>
            <a:r>
              <a:rPr lang="en-US" smtClean="0">
                <a:latin typeface="Comic Sans MS" pitchFamily="66" charset="0"/>
              </a:rPr>
              <a:t>68% said “Yes”</a:t>
            </a:r>
          </a:p>
        </p:txBody>
      </p:sp>
      <p:sp>
        <p:nvSpPr>
          <p:cNvPr id="75778" name="Slide Number Placeholder 5"/>
          <p:cNvSpPr>
            <a:spLocks noGrp="1"/>
          </p:cNvSpPr>
          <p:nvPr>
            <p:ph type="sldNum" sz="quarter" idx="12"/>
          </p:nvPr>
        </p:nvSpPr>
        <p:spPr>
          <a:xfrm>
            <a:off x="3124200" y="6248400"/>
            <a:ext cx="2895600" cy="476250"/>
          </a:xfrm>
          <a:noFill/>
        </p:spPr>
        <p:txBody>
          <a:bodyPr/>
          <a:lstStyle/>
          <a:p>
            <a:pPr algn="ctr"/>
            <a:fld id="{17474012-907B-4969-A9A0-37C2D5A39EF6}" type="slidenum">
              <a:rPr lang="ar-SA"/>
              <a:pPr algn="ctr"/>
              <a:t>77</a:t>
            </a:fld>
            <a:endParaRPr lang="en-US"/>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title"/>
          </p:nvPr>
        </p:nvSpPr>
        <p:spPr/>
        <p:txBody>
          <a:bodyPr/>
          <a:lstStyle/>
          <a:p>
            <a:pPr eaLnBrk="1" hangingPunct="1">
              <a:defRPr/>
            </a:pPr>
            <a:r>
              <a:rPr lang="en-US" sz="4000" smtClean="0">
                <a:latin typeface="Comic Sans MS" pitchFamily="66" charset="0"/>
              </a:rPr>
              <a:t>Accounting Representation of Problem</a:t>
            </a:r>
          </a:p>
        </p:txBody>
      </p:sp>
      <p:sp>
        <p:nvSpPr>
          <p:cNvPr id="56324" name="Rectangle 3"/>
          <p:cNvSpPr>
            <a:spLocks noGrp="1" noChangeArrowheads="1"/>
          </p:cNvSpPr>
          <p:nvPr>
            <p:ph idx="1"/>
          </p:nvPr>
        </p:nvSpPr>
        <p:spPr/>
        <p:txBody>
          <a:bodyPr/>
          <a:lstStyle/>
          <a:p>
            <a:pPr eaLnBrk="1" hangingPunct="1">
              <a:lnSpc>
                <a:spcPct val="90000"/>
              </a:lnSpc>
              <a:defRPr/>
            </a:pPr>
            <a:r>
              <a:rPr lang="en-US" sz="2400" smtClean="0"/>
              <a:t>If a minimal account were used in problem [13] the advantage of going to the other store would be represented as a gain of $5. The disadvantage would be represented as a loss of the petrol and time used to get to the store.</a:t>
            </a:r>
          </a:p>
          <a:p>
            <a:pPr eaLnBrk="1" hangingPunct="1">
              <a:lnSpc>
                <a:spcPct val="90000"/>
              </a:lnSpc>
              <a:defRPr/>
            </a:pPr>
            <a:r>
              <a:rPr lang="en-US" sz="2400" smtClean="0"/>
              <a:t>In a topical account the advantage is framed as a reduction in the price of the calculator, from $15 to $10. Because there is no saving on the price of the jacket, the cost of the jacket is not included in the topical account. </a:t>
            </a:r>
          </a:p>
          <a:p>
            <a:pPr eaLnBrk="1" hangingPunct="1">
              <a:lnSpc>
                <a:spcPct val="90000"/>
              </a:lnSpc>
              <a:defRPr/>
            </a:pPr>
            <a:r>
              <a:rPr lang="en-US" sz="2400" smtClean="0"/>
              <a:t>In a comprehensive account the saving on the calculator and the cost of petrol etc would be evaluated in relation to a person’s monthly expenses or budget</a:t>
            </a:r>
          </a:p>
        </p:txBody>
      </p:sp>
      <p:sp>
        <p:nvSpPr>
          <p:cNvPr id="76802" name="Slide Number Placeholder 5"/>
          <p:cNvSpPr>
            <a:spLocks noGrp="1"/>
          </p:cNvSpPr>
          <p:nvPr>
            <p:ph type="sldNum" sz="quarter" idx="12"/>
          </p:nvPr>
        </p:nvSpPr>
        <p:spPr>
          <a:xfrm>
            <a:off x="3124200" y="6248400"/>
            <a:ext cx="2895600" cy="476250"/>
          </a:xfrm>
          <a:noFill/>
        </p:spPr>
        <p:txBody>
          <a:bodyPr/>
          <a:lstStyle/>
          <a:p>
            <a:pPr algn="ctr"/>
            <a:fld id="{43480EE7-4E1C-4533-9A4C-5E2F49E1740E}" type="slidenum">
              <a:rPr lang="ar-SA"/>
              <a:pPr algn="ctr"/>
              <a:t>78</a:t>
            </a:fld>
            <a:endParaRPr lang="en-U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p:cNvSpPr>
            <a:spLocks noGrp="1" noChangeArrowheads="1"/>
          </p:cNvSpPr>
          <p:nvPr>
            <p:ph type="title"/>
          </p:nvPr>
        </p:nvSpPr>
        <p:spPr/>
        <p:txBody>
          <a:bodyPr/>
          <a:lstStyle/>
          <a:p>
            <a:pPr eaLnBrk="1" hangingPunct="1">
              <a:defRPr/>
            </a:pPr>
            <a:r>
              <a:rPr lang="en-US" sz="4000" smtClean="0">
                <a:latin typeface="Comic Sans MS" pitchFamily="66" charset="0"/>
              </a:rPr>
              <a:t>Testing the Prediction of Topical Accounts</a:t>
            </a:r>
          </a:p>
        </p:txBody>
      </p:sp>
      <p:sp>
        <p:nvSpPr>
          <p:cNvPr id="57348" name="Rectangle 3"/>
          <p:cNvSpPr>
            <a:spLocks noGrp="1" noChangeArrowheads="1"/>
          </p:cNvSpPr>
          <p:nvPr>
            <p:ph idx="1"/>
          </p:nvPr>
        </p:nvSpPr>
        <p:spPr/>
        <p:txBody>
          <a:bodyPr/>
          <a:lstStyle/>
          <a:p>
            <a:pPr eaLnBrk="1" hangingPunct="1">
              <a:lnSpc>
                <a:spcPct val="80000"/>
              </a:lnSpc>
              <a:defRPr/>
            </a:pPr>
            <a:r>
              <a:rPr lang="en-US" sz="2400" smtClean="0"/>
              <a:t>K &amp; T reason that if people are using topical accounts the willingness to travel to the other store for a saving of $5 in problem [13] should be:</a:t>
            </a:r>
          </a:p>
          <a:p>
            <a:pPr lvl="1" eaLnBrk="1" hangingPunct="1">
              <a:lnSpc>
                <a:spcPct val="80000"/>
              </a:lnSpc>
              <a:defRPr/>
            </a:pPr>
            <a:r>
              <a:rPr lang="en-US" sz="2000" smtClean="0"/>
              <a:t>Inversely related to the price of the calculator</a:t>
            </a:r>
          </a:p>
          <a:p>
            <a:pPr lvl="1" eaLnBrk="1" hangingPunct="1">
              <a:lnSpc>
                <a:spcPct val="80000"/>
              </a:lnSpc>
              <a:defRPr/>
            </a:pPr>
            <a:r>
              <a:rPr lang="en-US" sz="2000" smtClean="0"/>
              <a:t>Independent of the price of the jacket</a:t>
            </a:r>
          </a:p>
          <a:p>
            <a:pPr eaLnBrk="1" hangingPunct="1">
              <a:lnSpc>
                <a:spcPct val="80000"/>
              </a:lnSpc>
              <a:defRPr/>
            </a:pPr>
            <a:r>
              <a:rPr lang="en-US" sz="2400" smtClean="0"/>
              <a:t>To test this they constructed a problem [13’] in which the prices of the two items were interchanged (calculator given as $125 in the first, and $120 in the second store; the jacket set at $15 in both stores)</a:t>
            </a:r>
          </a:p>
          <a:p>
            <a:pPr eaLnBrk="1" hangingPunct="1">
              <a:lnSpc>
                <a:spcPct val="80000"/>
              </a:lnSpc>
              <a:defRPr/>
            </a:pPr>
            <a:r>
              <a:rPr lang="en-US" sz="2400" smtClean="0"/>
              <a:t>Only 29% of N=93 respondents were willing to drive to the other store to save $5 on as $120 calculator</a:t>
            </a:r>
          </a:p>
          <a:p>
            <a:pPr eaLnBrk="1" hangingPunct="1">
              <a:lnSpc>
                <a:spcPct val="80000"/>
              </a:lnSpc>
              <a:defRPr/>
            </a:pPr>
            <a:r>
              <a:rPr lang="en-US" sz="2400" smtClean="0"/>
              <a:t>This supports “topical” accounting, because [13] and [13’] are identical in both minimal and comprehensive accounts</a:t>
            </a:r>
          </a:p>
        </p:txBody>
      </p:sp>
      <p:sp>
        <p:nvSpPr>
          <p:cNvPr id="77826" name="Slide Number Placeholder 5"/>
          <p:cNvSpPr>
            <a:spLocks noGrp="1"/>
          </p:cNvSpPr>
          <p:nvPr>
            <p:ph type="sldNum" sz="quarter" idx="12"/>
          </p:nvPr>
        </p:nvSpPr>
        <p:spPr>
          <a:xfrm>
            <a:off x="3124200" y="6248400"/>
            <a:ext cx="2895600" cy="476250"/>
          </a:xfrm>
          <a:noFill/>
        </p:spPr>
        <p:txBody>
          <a:bodyPr/>
          <a:lstStyle/>
          <a:p>
            <a:pPr algn="ctr"/>
            <a:fld id="{843BB209-520C-40AD-A4BF-7278E0560A60}" type="slidenum">
              <a:rPr lang="ar-SA"/>
              <a:pPr algn="ctr"/>
              <a:t>79</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p:cNvSpPr>
            <a:spLocks noGrp="1" noChangeArrowheads="1"/>
          </p:cNvSpPr>
          <p:nvPr>
            <p:ph type="title"/>
          </p:nvPr>
        </p:nvSpPr>
        <p:spPr>
          <a:xfrm>
            <a:off x="609600" y="304800"/>
            <a:ext cx="8166100" cy="1295400"/>
          </a:xfrm>
        </p:spPr>
        <p:txBody>
          <a:bodyPr lIns="90488" tIns="44450" rIns="90488" bIns="44450" anchor="b"/>
          <a:lstStyle/>
          <a:p>
            <a:pPr rtl="1" eaLnBrk="1" hangingPunct="1">
              <a:defRPr/>
            </a:pPr>
            <a:r>
              <a:rPr lang="fa-IR" altLang="ko-KR" sz="2000" dirty="0" smtClean="0">
                <a:cs typeface="B Nazanin" pitchFamily="2" charset="-78"/>
              </a:rPr>
              <a:t>گذري بر فرضيه كارآيي بازار (</a:t>
            </a:r>
            <a:r>
              <a:rPr lang="en-US" altLang="ko-KR" sz="2000" dirty="0" smtClean="0">
                <a:ea typeface="Gulim" pitchFamily="34" charset="-127"/>
                <a:cs typeface="B Nazanin" pitchFamily="2" charset="-78"/>
              </a:rPr>
              <a:t>EMH</a:t>
            </a:r>
            <a:r>
              <a:rPr lang="fa-IR" altLang="ko-KR" sz="2000" dirty="0" smtClean="0">
                <a:cs typeface="B Nazanin" pitchFamily="2" charset="-78"/>
              </a:rPr>
              <a:t>) (ادامه ...)</a:t>
            </a:r>
            <a:br>
              <a:rPr lang="fa-IR" altLang="ko-KR" sz="2000" dirty="0" smtClean="0">
                <a:cs typeface="B Nazanin" pitchFamily="2" charset="-78"/>
              </a:rPr>
            </a:br>
            <a:r>
              <a:rPr lang="fa-IR" altLang="ko-KR" sz="4000" dirty="0" smtClean="0">
                <a:cs typeface="B Nazanin" pitchFamily="2" charset="-78"/>
              </a:rPr>
              <a:t>آزمون</a:t>
            </a:r>
            <a:r>
              <a:rPr lang="en-US" altLang="ko-KR" sz="4000" dirty="0" smtClean="0">
                <a:latin typeface="Nazanin" pitchFamily="2" charset="-78"/>
                <a:ea typeface="Gulim" pitchFamily="34" charset="-127"/>
                <a:cs typeface="B Nazanin" pitchFamily="2" charset="-78"/>
              </a:rPr>
              <a:t>‌</a:t>
            </a:r>
            <a:r>
              <a:rPr lang="fa-IR" altLang="ko-KR" sz="4000" dirty="0" smtClean="0">
                <a:cs typeface="B Nazanin" pitchFamily="2" charset="-78"/>
              </a:rPr>
              <a:t>هاي تجربي كارآيي بازار</a:t>
            </a:r>
            <a:endParaRPr lang="en-US" altLang="ko-KR" sz="4000" dirty="0" smtClean="0">
              <a:ea typeface="Gulim" pitchFamily="34" charset="-127"/>
              <a:cs typeface="B Nazanin" pitchFamily="2" charset="-78"/>
            </a:endParaRPr>
          </a:p>
        </p:txBody>
      </p:sp>
      <p:sp>
        <p:nvSpPr>
          <p:cNvPr id="19458" name="Rectangle 2"/>
          <p:cNvSpPr>
            <a:spLocks noGrp="1" noChangeArrowheads="1"/>
          </p:cNvSpPr>
          <p:nvPr>
            <p:ph idx="1"/>
          </p:nvPr>
        </p:nvSpPr>
        <p:spPr>
          <a:xfrm>
            <a:off x="685800" y="1828800"/>
            <a:ext cx="8305800" cy="4495800"/>
          </a:xfrm>
        </p:spPr>
        <p:txBody>
          <a:bodyPr lIns="90488" tIns="44450" rIns="90488" bIns="44450"/>
          <a:lstStyle/>
          <a:p>
            <a:pPr algn="r" rtl="1" eaLnBrk="1" hangingPunct="1">
              <a:defRPr/>
            </a:pPr>
            <a:r>
              <a:rPr lang="fa-IR" altLang="ko-KR" sz="2800" dirty="0" smtClean="0">
                <a:ea typeface="굴림" pitchFamily="50" charset="-127"/>
                <a:cs typeface="B Nazanin" pitchFamily="2" charset="-78"/>
              </a:rPr>
              <a:t>كارآيي در سطح ضعيف</a:t>
            </a:r>
          </a:p>
          <a:p>
            <a:pPr lvl="1" algn="r" rtl="1" eaLnBrk="1" hangingPunct="1">
              <a:defRPr/>
            </a:pPr>
            <a:r>
              <a:rPr lang="fa-IR" altLang="ko-KR" sz="2400" dirty="0" smtClean="0">
                <a:ea typeface="굴림" pitchFamily="50" charset="-127"/>
                <a:cs typeface="B Nazanin" pitchFamily="2" charset="-78"/>
              </a:rPr>
              <a:t>آزمون مفيد بودن قواعد معاملاتي به منظور پي بردن به فايده</a:t>
            </a:r>
            <a:r>
              <a:rPr lang="en-US" altLang="ko-KR" sz="2400" dirty="0" smtClean="0">
                <a:ea typeface="굴림" pitchFamily="50" charset="-127"/>
                <a:cs typeface="B Nazanin" pitchFamily="2" charset="-78"/>
              </a:rPr>
              <a:t>‌</a:t>
            </a:r>
            <a:r>
              <a:rPr lang="fa-IR" altLang="ko-KR" sz="2400" dirty="0" smtClean="0">
                <a:cs typeface="B Nazanin" pitchFamily="2" charset="-78"/>
              </a:rPr>
              <a:t>مند بودن اطلاعات تاريخي قيمت و حجم؛</a:t>
            </a:r>
          </a:p>
          <a:p>
            <a:pPr algn="r" rtl="1" eaLnBrk="1" hangingPunct="1">
              <a:defRPr/>
            </a:pPr>
            <a:r>
              <a:rPr lang="fa-IR" altLang="ko-KR" sz="2800" dirty="0" smtClean="0">
                <a:cs typeface="B Nazanin" pitchFamily="2" charset="-78"/>
              </a:rPr>
              <a:t>كارآيي در سطح نيمه قوي</a:t>
            </a:r>
          </a:p>
          <a:p>
            <a:pPr lvl="1" algn="r" rtl="1" eaLnBrk="1" hangingPunct="1">
              <a:defRPr/>
            </a:pPr>
            <a:r>
              <a:rPr lang="fa-IR" altLang="ko-KR" sz="2400" dirty="0" smtClean="0">
                <a:cs typeface="B Nazanin" pitchFamily="2" charset="-78"/>
              </a:rPr>
              <a:t>انجام تحقيقات رويداد پژوهانه در نزديكي زمان</a:t>
            </a:r>
            <a:r>
              <a:rPr lang="en-US" altLang="ko-KR" sz="2400" dirty="0" smtClean="0">
                <a:ea typeface="굴림" pitchFamily="50" charset="-127"/>
                <a:cs typeface="B Nazanin" pitchFamily="2" charset="-78"/>
              </a:rPr>
              <a:t>‌</a:t>
            </a:r>
            <a:r>
              <a:rPr lang="fa-IR" altLang="ko-KR" sz="2400" dirty="0" smtClean="0">
                <a:cs typeface="B Nazanin" pitchFamily="2" charset="-78"/>
              </a:rPr>
              <a:t>هاي انتشار عمومي اطلاعات به منظور سنجش واكنش آني؛</a:t>
            </a:r>
          </a:p>
          <a:p>
            <a:pPr algn="r" rtl="1" eaLnBrk="1" hangingPunct="1">
              <a:defRPr/>
            </a:pPr>
            <a:r>
              <a:rPr lang="fa-IR" altLang="ko-KR" sz="2800" dirty="0" smtClean="0">
                <a:cs typeface="B Nazanin" pitchFamily="2" charset="-78"/>
              </a:rPr>
              <a:t>كارآيي در سطح قوي</a:t>
            </a:r>
          </a:p>
          <a:p>
            <a:pPr lvl="1" algn="r" rtl="1" eaLnBrk="1" hangingPunct="1">
              <a:defRPr/>
            </a:pPr>
            <a:r>
              <a:rPr lang="fa-IR" altLang="ko-KR" sz="2400" dirty="0" smtClean="0">
                <a:cs typeface="B Nazanin" pitchFamily="2" charset="-78"/>
              </a:rPr>
              <a:t>ارزيابي عملكرد مديران حرفه</a:t>
            </a:r>
            <a:r>
              <a:rPr lang="en-US" altLang="ko-KR" sz="2400" dirty="0" smtClean="0">
                <a:ea typeface="굴림" pitchFamily="50" charset="-127"/>
                <a:cs typeface="B Nazanin" pitchFamily="2" charset="-78"/>
              </a:rPr>
              <a:t>‌</a:t>
            </a:r>
            <a:r>
              <a:rPr lang="fa-IR" altLang="ko-KR" sz="2400" dirty="0" smtClean="0">
                <a:cs typeface="B Nazanin" pitchFamily="2" charset="-78"/>
              </a:rPr>
              <a:t>اي و درون سازماني به منظور سنجش ميزان برتري اطلاعاتي آن</a:t>
            </a:r>
            <a:r>
              <a:rPr lang="en-US" altLang="ko-KR" sz="2400" dirty="0" smtClean="0">
                <a:ea typeface="굴림" pitchFamily="50" charset="-127"/>
                <a:cs typeface="B Nazanin" pitchFamily="2" charset="-78"/>
              </a:rPr>
              <a:t>‌</a:t>
            </a:r>
            <a:r>
              <a:rPr lang="fa-IR" altLang="ko-KR" sz="2400" dirty="0" smtClean="0">
                <a:cs typeface="B Nazanin" pitchFamily="2" charset="-78"/>
              </a:rPr>
              <a:t>ها نسبت به سرمايه</a:t>
            </a:r>
            <a:r>
              <a:rPr lang="en-US" altLang="ko-KR" sz="2400" dirty="0" smtClean="0">
                <a:ea typeface="굴림" pitchFamily="50" charset="-127"/>
                <a:cs typeface="B Nazanin" pitchFamily="2" charset="-78"/>
              </a:rPr>
              <a:t>‌</a:t>
            </a:r>
            <a:r>
              <a:rPr lang="fa-IR" altLang="ko-KR" sz="2400" dirty="0" smtClean="0">
                <a:cs typeface="B Nazanin" pitchFamily="2" charset="-78"/>
              </a:rPr>
              <a:t>گذاران عادي.</a:t>
            </a:r>
            <a:endParaRPr lang="en-US" altLang="ko-KR" sz="2400" dirty="0" smtClean="0">
              <a:ea typeface="굴림" pitchFamily="50" charset="-127"/>
              <a:cs typeface="B Nazanin" pitchFamily="2" charset="-78"/>
            </a:endParaRPr>
          </a:p>
        </p:txBody>
      </p:sp>
      <p:sp>
        <p:nvSpPr>
          <p:cNvPr id="10242" name="Footer Placeholder 4"/>
          <p:cNvSpPr>
            <a:spLocks noGrp="1"/>
          </p:cNvSpPr>
          <p:nvPr>
            <p:ph type="ftr" sz="quarter" idx="11"/>
          </p:nvPr>
        </p:nvSpPr>
        <p:spPr>
          <a:xfrm>
            <a:off x="6553200" y="6248400"/>
            <a:ext cx="2133600" cy="476250"/>
          </a:xfrm>
          <a:noFill/>
        </p:spPr>
        <p:txBody>
          <a:bodyPr/>
          <a:lstStyle/>
          <a:p>
            <a:pPr algn="r"/>
            <a:r>
              <a:rPr lang="ar-SA"/>
              <a:t>سعید اسلامی بیدگلی</a:t>
            </a:r>
            <a:endParaRPr lang="en-US"/>
          </a:p>
        </p:txBody>
      </p:sp>
      <p:sp>
        <p:nvSpPr>
          <p:cNvPr id="10243" name="Slide Number Placeholder 5"/>
          <p:cNvSpPr>
            <a:spLocks noGrp="1"/>
          </p:cNvSpPr>
          <p:nvPr>
            <p:ph type="sldNum" sz="quarter" idx="12"/>
          </p:nvPr>
        </p:nvSpPr>
        <p:spPr>
          <a:xfrm>
            <a:off x="3124200" y="6248400"/>
            <a:ext cx="2895600" cy="476250"/>
          </a:xfrm>
          <a:noFill/>
        </p:spPr>
        <p:txBody>
          <a:bodyPr/>
          <a:lstStyle/>
          <a:p>
            <a:pPr algn="ctr"/>
            <a:fld id="{867EF8DB-007C-4000-A1A9-1B456BB00867}" type="slidenum">
              <a:rPr lang="ar-SA"/>
              <a:pPr algn="ctr"/>
              <a:t>8</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5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9458">
                                            <p:txEl>
                                              <p:pRg st="0" end="0"/>
                                            </p:txEl>
                                          </p:spTgt>
                                        </p:tgtEl>
                                        <p:attrNameLst>
                                          <p:attrName>ppt_c</p:attrName>
                                        </p:attrNameLst>
                                      </p:cBhvr>
                                      <p:to>
                                        <a:schemeClr val="accent1"/>
                                      </p:to>
                                    </p:animClr>
                                  </p:subTnLst>
                                </p:cTn>
                              </p:par>
                              <p:par>
                                <p:cTn id="7" presetID="1" presetClass="entr" presetSubtype="0" fill="hold" grpId="0" nodeType="withEffect">
                                  <p:stCondLst>
                                    <p:cond delay="0"/>
                                  </p:stCondLst>
                                  <p:childTnLst>
                                    <p:set>
                                      <p:cBhvr>
                                        <p:cTn id="8" dur="1" fill="hold">
                                          <p:stCondLst>
                                            <p:cond delay="499"/>
                                          </p:stCondLst>
                                        </p:cTn>
                                        <p:tgtEl>
                                          <p:spTgt spid="19458">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9458">
                                            <p:txEl>
                                              <p:pRg st="1" end="1"/>
                                            </p:txEl>
                                          </p:spTgt>
                                        </p:tgtEl>
                                        <p:attrNameLst>
                                          <p:attrName>ppt_c</p:attrName>
                                        </p:attrNameLst>
                                      </p:cBhvr>
                                      <p:to>
                                        <a:schemeClr val="accent1"/>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9458">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9458">
                                            <p:txEl>
                                              <p:pRg st="2" end="2"/>
                                            </p:txEl>
                                          </p:spTgt>
                                        </p:tgtEl>
                                        <p:attrNameLst>
                                          <p:attrName>ppt_c</p:attrName>
                                        </p:attrNameLst>
                                      </p:cBhvr>
                                      <p:to>
                                        <a:schemeClr val="accent1"/>
                                      </p:to>
                                    </p:animClr>
                                  </p:subTnLst>
                                </p:cTn>
                              </p:par>
                              <p:par>
                                <p:cTn id="13" presetID="1" presetClass="entr" presetSubtype="0" fill="hold" grpId="0" nodeType="withEffect">
                                  <p:stCondLst>
                                    <p:cond delay="0"/>
                                  </p:stCondLst>
                                  <p:childTnLst>
                                    <p:set>
                                      <p:cBhvr>
                                        <p:cTn id="14" dur="1" fill="hold">
                                          <p:stCondLst>
                                            <p:cond delay="499"/>
                                          </p:stCondLst>
                                        </p:cTn>
                                        <p:tgtEl>
                                          <p:spTgt spid="19458">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9458">
                                            <p:txEl>
                                              <p:pRg st="3" end="3"/>
                                            </p:txEl>
                                          </p:spTgt>
                                        </p:tgtEl>
                                        <p:attrNameLst>
                                          <p:attrName>ppt_c</p:attrName>
                                        </p:attrNameLst>
                                      </p:cBhvr>
                                      <p:to>
                                        <a:schemeClr val="accent1"/>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458">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9458">
                                            <p:txEl>
                                              <p:pRg st="4" end="4"/>
                                            </p:txEl>
                                          </p:spTgt>
                                        </p:tgtEl>
                                        <p:attrNameLst>
                                          <p:attrName>ppt_c</p:attrName>
                                        </p:attrNameLst>
                                      </p:cBhvr>
                                      <p:to>
                                        <a:schemeClr val="accent1"/>
                                      </p:to>
                                    </p:animClr>
                                  </p:subTnLst>
                                </p:cTn>
                              </p:par>
                              <p:par>
                                <p:cTn id="19" presetID="1" presetClass="entr" presetSubtype="0" fill="hold" grpId="0" nodeType="withEffect">
                                  <p:stCondLst>
                                    <p:cond delay="0"/>
                                  </p:stCondLst>
                                  <p:childTnLst>
                                    <p:set>
                                      <p:cBhvr>
                                        <p:cTn id="20" dur="1" fill="hold">
                                          <p:stCondLst>
                                            <p:cond delay="499"/>
                                          </p:stCondLst>
                                        </p:cTn>
                                        <p:tgtEl>
                                          <p:spTgt spid="19458">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9458">
                                            <p:txEl>
                                              <p:pRg st="5" end="5"/>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ChangeArrowheads="1"/>
          </p:cNvSpPr>
          <p:nvPr>
            <p:ph type="title"/>
          </p:nvPr>
        </p:nvSpPr>
        <p:spPr/>
        <p:txBody>
          <a:bodyPr/>
          <a:lstStyle/>
          <a:p>
            <a:pPr eaLnBrk="1" hangingPunct="1">
              <a:defRPr/>
            </a:pPr>
            <a:r>
              <a:rPr lang="en-US" sz="4000" smtClean="0">
                <a:latin typeface="Comic Sans MS" pitchFamily="66" charset="0"/>
              </a:rPr>
              <a:t>The Implication of Topical Accounting</a:t>
            </a:r>
          </a:p>
        </p:txBody>
      </p:sp>
      <p:sp>
        <p:nvSpPr>
          <p:cNvPr id="58372" name="Rectangle 3"/>
          <p:cNvSpPr>
            <a:spLocks noGrp="1" noChangeArrowheads="1"/>
          </p:cNvSpPr>
          <p:nvPr>
            <p:ph idx="1"/>
          </p:nvPr>
        </p:nvSpPr>
        <p:spPr>
          <a:xfrm>
            <a:off x="457200" y="1600200"/>
            <a:ext cx="8229600" cy="4724400"/>
          </a:xfrm>
        </p:spPr>
        <p:txBody>
          <a:bodyPr/>
          <a:lstStyle/>
          <a:p>
            <a:pPr eaLnBrk="1" hangingPunct="1">
              <a:lnSpc>
                <a:spcPct val="80000"/>
              </a:lnSpc>
              <a:defRPr/>
            </a:pPr>
            <a:r>
              <a:rPr lang="en-US" sz="2800" smtClean="0"/>
              <a:t>People will exert the same degree of effort to save $15 on a $150 purchase as to save $5 on a $50 purchase. It is not the absolute size of the saving, but the relative proportion saved that matters</a:t>
            </a:r>
          </a:p>
          <a:p>
            <a:pPr eaLnBrk="1" hangingPunct="1">
              <a:lnSpc>
                <a:spcPct val="80000"/>
              </a:lnSpc>
              <a:defRPr/>
            </a:pPr>
            <a:r>
              <a:rPr lang="en-US" sz="2800" smtClean="0"/>
              <a:t>Surveys show that the standard deviation of prices of the same product in different stores in a city are roughly proportional to the average price of the product. This must result from consumer’s effort to find the best price, i.e., consumers exert effort in proportion to the average saving, not the absolute saving on a product (Pratt, Wise and Zeckhauser)</a:t>
            </a:r>
          </a:p>
        </p:txBody>
      </p:sp>
      <p:sp>
        <p:nvSpPr>
          <p:cNvPr id="78850" name="Slide Number Placeholder 5"/>
          <p:cNvSpPr>
            <a:spLocks noGrp="1"/>
          </p:cNvSpPr>
          <p:nvPr>
            <p:ph type="sldNum" sz="quarter" idx="12"/>
          </p:nvPr>
        </p:nvSpPr>
        <p:spPr>
          <a:xfrm>
            <a:off x="3124200" y="6248400"/>
            <a:ext cx="2895600" cy="476250"/>
          </a:xfrm>
          <a:noFill/>
        </p:spPr>
        <p:txBody>
          <a:bodyPr/>
          <a:lstStyle/>
          <a:p>
            <a:pPr algn="ctr"/>
            <a:fld id="{62BCA5D4-FF5B-421B-8646-100263228662}" type="slidenum">
              <a:rPr lang="ar-SA"/>
              <a:pPr algn="ctr"/>
              <a:t>80</a:t>
            </a:fld>
            <a:endParaRPr lang="en-US"/>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ChangeArrowheads="1"/>
          </p:cNvSpPr>
          <p:nvPr>
            <p:ph type="title"/>
          </p:nvPr>
        </p:nvSpPr>
        <p:spPr/>
        <p:txBody>
          <a:bodyPr/>
          <a:lstStyle/>
          <a:p>
            <a:pPr eaLnBrk="1" hangingPunct="1">
              <a:defRPr/>
            </a:pPr>
            <a:r>
              <a:rPr lang="en-US" smtClean="0">
                <a:latin typeface="Comic Sans MS" pitchFamily="66" charset="0"/>
              </a:rPr>
              <a:t>Which Account?</a:t>
            </a:r>
          </a:p>
        </p:txBody>
      </p:sp>
      <p:sp>
        <p:nvSpPr>
          <p:cNvPr id="59396" name="Rectangle 3"/>
          <p:cNvSpPr>
            <a:spLocks noGrp="1" noChangeArrowheads="1"/>
          </p:cNvSpPr>
          <p:nvPr>
            <p:ph idx="1"/>
          </p:nvPr>
        </p:nvSpPr>
        <p:spPr/>
        <p:txBody>
          <a:bodyPr/>
          <a:lstStyle/>
          <a:p>
            <a:pPr eaLnBrk="1" hangingPunct="1">
              <a:lnSpc>
                <a:spcPct val="90000"/>
              </a:lnSpc>
              <a:defRPr/>
            </a:pPr>
            <a:r>
              <a:rPr lang="en-US" b="1" smtClean="0">
                <a:latin typeface="Comic Sans MS" pitchFamily="66" charset="0"/>
              </a:rPr>
              <a:t>[14]</a:t>
            </a:r>
            <a:r>
              <a:rPr lang="en-US" smtClean="0">
                <a:latin typeface="Comic Sans MS" pitchFamily="66" charset="0"/>
              </a:rPr>
              <a:t> N = 200. Imagine that you have decided to see a play and paid the admission price of $10 per ticket. As you enter the theatre, you discover that you have lost the ticket. The seat was not marked and the ticket cannot be recovered. </a:t>
            </a:r>
          </a:p>
          <a:p>
            <a:pPr eaLnBrk="1" hangingPunct="1">
              <a:lnSpc>
                <a:spcPct val="90000"/>
              </a:lnSpc>
              <a:defRPr/>
            </a:pPr>
            <a:r>
              <a:rPr lang="en-US" smtClean="0">
                <a:latin typeface="Comic Sans MS" pitchFamily="66" charset="0"/>
              </a:rPr>
              <a:t>Would you pay $10 for another ticket? </a:t>
            </a:r>
          </a:p>
          <a:p>
            <a:pPr eaLnBrk="1" hangingPunct="1">
              <a:lnSpc>
                <a:spcPct val="90000"/>
              </a:lnSpc>
              <a:defRPr/>
            </a:pPr>
            <a:r>
              <a:rPr lang="en-US" smtClean="0">
                <a:latin typeface="Comic Sans MS" pitchFamily="66" charset="0"/>
              </a:rPr>
              <a:t>Yes (46%).   No (54%)</a:t>
            </a:r>
          </a:p>
          <a:p>
            <a:pPr eaLnBrk="1" hangingPunct="1">
              <a:lnSpc>
                <a:spcPct val="90000"/>
              </a:lnSpc>
              <a:buFontTx/>
              <a:buNone/>
              <a:defRPr/>
            </a:pPr>
            <a:endParaRPr lang="en-US" smtClean="0">
              <a:latin typeface="Comic Sans MS" pitchFamily="66" charset="0"/>
            </a:endParaRPr>
          </a:p>
        </p:txBody>
      </p:sp>
      <p:sp>
        <p:nvSpPr>
          <p:cNvPr id="79874" name="Slide Number Placeholder 5"/>
          <p:cNvSpPr>
            <a:spLocks noGrp="1"/>
          </p:cNvSpPr>
          <p:nvPr>
            <p:ph type="sldNum" sz="quarter" idx="12"/>
          </p:nvPr>
        </p:nvSpPr>
        <p:spPr>
          <a:xfrm>
            <a:off x="3124200" y="6248400"/>
            <a:ext cx="2895600" cy="476250"/>
          </a:xfrm>
          <a:noFill/>
        </p:spPr>
        <p:txBody>
          <a:bodyPr/>
          <a:lstStyle/>
          <a:p>
            <a:pPr algn="ctr"/>
            <a:fld id="{B256766C-8485-4C7E-839F-D90C80677EB6}" type="slidenum">
              <a:rPr lang="ar-SA"/>
              <a:pPr algn="ctr"/>
              <a:t>81</a:t>
            </a:fld>
            <a:endParaRPr lang="en-US"/>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ChangeArrowheads="1"/>
          </p:cNvSpPr>
          <p:nvPr>
            <p:ph type="title"/>
          </p:nvPr>
        </p:nvSpPr>
        <p:spPr/>
        <p:txBody>
          <a:bodyPr/>
          <a:lstStyle/>
          <a:p>
            <a:pPr eaLnBrk="1" hangingPunct="1">
              <a:defRPr/>
            </a:pPr>
            <a:r>
              <a:rPr lang="en-US" smtClean="0">
                <a:latin typeface="Comic Sans MS" pitchFamily="66" charset="0"/>
              </a:rPr>
              <a:t>Which Account?, ctd</a:t>
            </a:r>
          </a:p>
        </p:txBody>
      </p:sp>
      <p:sp>
        <p:nvSpPr>
          <p:cNvPr id="60420" name="Rectangle 3"/>
          <p:cNvSpPr>
            <a:spLocks noGrp="1" noChangeArrowheads="1"/>
          </p:cNvSpPr>
          <p:nvPr>
            <p:ph idx="1"/>
          </p:nvPr>
        </p:nvSpPr>
        <p:spPr/>
        <p:txBody>
          <a:bodyPr/>
          <a:lstStyle/>
          <a:p>
            <a:pPr eaLnBrk="1" hangingPunct="1">
              <a:defRPr/>
            </a:pPr>
            <a:r>
              <a:rPr lang="en-US" b="1" smtClean="0">
                <a:latin typeface="Comic Sans MS" pitchFamily="66" charset="0"/>
              </a:rPr>
              <a:t>[14’]</a:t>
            </a:r>
            <a:r>
              <a:rPr lang="en-US" smtClean="0">
                <a:latin typeface="Comic Sans MS" pitchFamily="66" charset="0"/>
              </a:rPr>
              <a:t> N = 183. Imagine that you have decided to see a play where admission is $10 per ticket. As you enter the theatre, you discover that you have lost a $10 bill. </a:t>
            </a:r>
          </a:p>
          <a:p>
            <a:pPr eaLnBrk="1" hangingPunct="1">
              <a:defRPr/>
            </a:pPr>
            <a:r>
              <a:rPr lang="en-US" smtClean="0">
                <a:latin typeface="Comic Sans MS" pitchFamily="66" charset="0"/>
              </a:rPr>
              <a:t>Would you still pay $10 for a ticket for the play?</a:t>
            </a:r>
          </a:p>
          <a:p>
            <a:pPr eaLnBrk="1" hangingPunct="1">
              <a:defRPr/>
            </a:pPr>
            <a:r>
              <a:rPr lang="en-US" smtClean="0">
                <a:latin typeface="Comic Sans MS" pitchFamily="66" charset="0"/>
              </a:rPr>
              <a:t>Yes (88%).    No (12%).</a:t>
            </a:r>
          </a:p>
        </p:txBody>
      </p:sp>
      <p:sp>
        <p:nvSpPr>
          <p:cNvPr id="80898" name="Slide Number Placeholder 5"/>
          <p:cNvSpPr>
            <a:spLocks noGrp="1"/>
          </p:cNvSpPr>
          <p:nvPr>
            <p:ph type="sldNum" sz="quarter" idx="12"/>
          </p:nvPr>
        </p:nvSpPr>
        <p:spPr>
          <a:xfrm>
            <a:off x="3124200" y="6248400"/>
            <a:ext cx="2895600" cy="476250"/>
          </a:xfrm>
          <a:noFill/>
        </p:spPr>
        <p:txBody>
          <a:bodyPr/>
          <a:lstStyle/>
          <a:p>
            <a:pPr algn="ctr"/>
            <a:fld id="{17409D3A-AC2D-43FE-BE69-0E2C712C143C}" type="slidenum">
              <a:rPr lang="ar-SA"/>
              <a:pPr algn="ctr"/>
              <a:t>82</a:t>
            </a:fld>
            <a:endParaRPr lang="en-US"/>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p:nvPr>
        </p:nvSpPr>
        <p:spPr>
          <a:xfrm>
            <a:off x="304800" y="274638"/>
            <a:ext cx="8534400" cy="1143000"/>
          </a:xfrm>
        </p:spPr>
        <p:txBody>
          <a:bodyPr/>
          <a:lstStyle/>
          <a:p>
            <a:pPr eaLnBrk="1" hangingPunct="1">
              <a:defRPr/>
            </a:pPr>
            <a:r>
              <a:rPr lang="en-US" sz="4000" smtClean="0">
                <a:latin typeface="Comic Sans MS" pitchFamily="66" charset="0"/>
              </a:rPr>
              <a:t>Commentary of Problems [14], [14’]</a:t>
            </a:r>
          </a:p>
        </p:txBody>
      </p:sp>
      <p:sp>
        <p:nvSpPr>
          <p:cNvPr id="61444" name="Rectangle 3"/>
          <p:cNvSpPr>
            <a:spLocks noGrp="1" noChangeArrowheads="1"/>
          </p:cNvSpPr>
          <p:nvPr>
            <p:ph idx="1"/>
          </p:nvPr>
        </p:nvSpPr>
        <p:spPr/>
        <p:txBody>
          <a:bodyPr/>
          <a:lstStyle/>
          <a:p>
            <a:pPr eaLnBrk="1" hangingPunct="1">
              <a:lnSpc>
                <a:spcPct val="90000"/>
              </a:lnSpc>
              <a:defRPr/>
            </a:pPr>
            <a:r>
              <a:rPr lang="en-US" sz="2400" smtClean="0"/>
              <a:t>Why are so many people unwilling to spend $10 on going to the theatre after having lost a $10 ticket if they would readily spend that sum if they had lost an equivalent amount of cash?</a:t>
            </a:r>
          </a:p>
          <a:p>
            <a:pPr eaLnBrk="1" hangingPunct="1">
              <a:lnSpc>
                <a:spcPct val="90000"/>
              </a:lnSpc>
              <a:defRPr/>
            </a:pPr>
            <a:r>
              <a:rPr lang="en-US" sz="2400" smtClean="0"/>
              <a:t>K &amp; T think its is how the two problems are grouped into mental accounts. Losing the ticket gets put into the account of going to the theatre and “doubles” the cost of seeing the play. Losing the $10 bill gets put into a separate account (money used that day/week or month) so making the person feel only slightly less affluent</a:t>
            </a:r>
          </a:p>
          <a:p>
            <a:pPr eaLnBrk="1" hangingPunct="1">
              <a:lnSpc>
                <a:spcPct val="90000"/>
              </a:lnSpc>
              <a:defRPr/>
            </a:pPr>
            <a:r>
              <a:rPr lang="en-US" sz="2400" smtClean="0"/>
              <a:t>These mental accounting choices are also influenced by regret, feelings of frustration and self-satisfaction.</a:t>
            </a:r>
          </a:p>
        </p:txBody>
      </p:sp>
      <p:sp>
        <p:nvSpPr>
          <p:cNvPr id="81922" name="Slide Number Placeholder 5"/>
          <p:cNvSpPr>
            <a:spLocks noGrp="1"/>
          </p:cNvSpPr>
          <p:nvPr>
            <p:ph type="sldNum" sz="quarter" idx="12"/>
          </p:nvPr>
        </p:nvSpPr>
        <p:spPr>
          <a:xfrm>
            <a:off x="3124200" y="6248400"/>
            <a:ext cx="2895600" cy="476250"/>
          </a:xfrm>
          <a:noFill/>
        </p:spPr>
        <p:txBody>
          <a:bodyPr/>
          <a:lstStyle/>
          <a:p>
            <a:pPr algn="ctr"/>
            <a:fld id="{39202C6D-805E-4656-A640-DB6E621578CA}" type="slidenum">
              <a:rPr lang="ar-SA"/>
              <a:pPr algn="ctr"/>
              <a:t>83</a:t>
            </a:fld>
            <a:endParaRPr lang="en-US"/>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p:cNvSpPr>
            <a:spLocks noGrp="1" noChangeArrowheads="1"/>
          </p:cNvSpPr>
          <p:nvPr>
            <p:ph type="title"/>
          </p:nvPr>
        </p:nvSpPr>
        <p:spPr/>
        <p:txBody>
          <a:bodyPr/>
          <a:lstStyle/>
          <a:p>
            <a:pPr eaLnBrk="1" hangingPunct="1">
              <a:defRPr/>
            </a:pPr>
            <a:r>
              <a:rPr lang="en-US" smtClean="0">
                <a:latin typeface="Comic Sans MS" pitchFamily="66" charset="0"/>
              </a:rPr>
              <a:t>The “Endowment effect”</a:t>
            </a:r>
          </a:p>
        </p:txBody>
      </p:sp>
      <p:sp>
        <p:nvSpPr>
          <p:cNvPr id="62468" name="Rectangle 3"/>
          <p:cNvSpPr>
            <a:spLocks noGrp="1" noChangeArrowheads="1"/>
          </p:cNvSpPr>
          <p:nvPr>
            <p:ph idx="1"/>
          </p:nvPr>
        </p:nvSpPr>
        <p:spPr>
          <a:xfrm>
            <a:off x="457200" y="1600200"/>
            <a:ext cx="8382000" cy="4648200"/>
          </a:xfrm>
        </p:spPr>
        <p:txBody>
          <a:bodyPr/>
          <a:lstStyle/>
          <a:p>
            <a:pPr eaLnBrk="1" hangingPunct="1">
              <a:lnSpc>
                <a:spcPct val="80000"/>
              </a:lnSpc>
              <a:defRPr/>
            </a:pPr>
            <a:r>
              <a:rPr lang="en-US" sz="2400" smtClean="0"/>
              <a:t>K &amp; T propose that the “status quo” serves as the reference level in making choices</a:t>
            </a:r>
          </a:p>
          <a:p>
            <a:pPr eaLnBrk="1" hangingPunct="1">
              <a:lnSpc>
                <a:spcPct val="80000"/>
              </a:lnSpc>
              <a:defRPr/>
            </a:pPr>
            <a:r>
              <a:rPr lang="en-US" sz="2400" smtClean="0"/>
              <a:t>Many choices involve making a decision between retaining the status quo and accepting an alternative to it. </a:t>
            </a:r>
          </a:p>
          <a:p>
            <a:pPr eaLnBrk="1" hangingPunct="1">
              <a:lnSpc>
                <a:spcPct val="80000"/>
              </a:lnSpc>
              <a:defRPr/>
            </a:pPr>
            <a:r>
              <a:rPr lang="en-US" sz="2400" smtClean="0"/>
              <a:t>Because prospects are evaluated in relation to the status quo gains will be evaluated cautiously from a risk averse point of view, and losses will be evaluated in a risk seeking manner</a:t>
            </a:r>
          </a:p>
          <a:p>
            <a:pPr eaLnBrk="1" hangingPunct="1">
              <a:lnSpc>
                <a:spcPct val="80000"/>
              </a:lnSpc>
              <a:defRPr/>
            </a:pPr>
            <a:r>
              <a:rPr lang="en-US" sz="2400" smtClean="0"/>
              <a:t>Because losses tend to loom larger than gains, a decision maker will be biased in favour of retaining the status quo </a:t>
            </a:r>
          </a:p>
          <a:p>
            <a:pPr eaLnBrk="1" hangingPunct="1">
              <a:lnSpc>
                <a:spcPct val="80000"/>
              </a:lnSpc>
              <a:defRPr/>
            </a:pPr>
            <a:r>
              <a:rPr lang="en-US" sz="2400" smtClean="0"/>
              <a:t>This is termed the “endowment effect” – it explains the reluctance of people to part with assets that belong to their “endowment”.</a:t>
            </a:r>
          </a:p>
        </p:txBody>
      </p:sp>
      <p:sp>
        <p:nvSpPr>
          <p:cNvPr id="82946" name="Slide Number Placeholder 5"/>
          <p:cNvSpPr>
            <a:spLocks noGrp="1"/>
          </p:cNvSpPr>
          <p:nvPr>
            <p:ph type="sldNum" sz="quarter" idx="12"/>
          </p:nvPr>
        </p:nvSpPr>
        <p:spPr>
          <a:xfrm>
            <a:off x="3124200" y="6248400"/>
            <a:ext cx="2895600" cy="476250"/>
          </a:xfrm>
          <a:noFill/>
        </p:spPr>
        <p:txBody>
          <a:bodyPr/>
          <a:lstStyle/>
          <a:p>
            <a:pPr algn="ctr"/>
            <a:fld id="{76E8C045-9164-483B-AAEF-B29641597FB5}" type="slidenum">
              <a:rPr lang="ar-SA"/>
              <a:pPr algn="ctr"/>
              <a:t>84</a:t>
            </a:fld>
            <a:endParaRPr lang="en-US"/>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p:txBody>
          <a:bodyPr/>
          <a:lstStyle/>
          <a:p>
            <a:pPr eaLnBrk="1" hangingPunct="1">
              <a:defRPr/>
            </a:pPr>
            <a:r>
              <a:rPr lang="en-US" smtClean="0">
                <a:latin typeface="Comic Sans MS" pitchFamily="66" charset="0"/>
              </a:rPr>
              <a:t>A Reluctance to Trade</a:t>
            </a:r>
          </a:p>
        </p:txBody>
      </p:sp>
      <p:sp>
        <p:nvSpPr>
          <p:cNvPr id="63492" name="Rectangle 3"/>
          <p:cNvSpPr>
            <a:spLocks noGrp="1" noChangeArrowheads="1"/>
          </p:cNvSpPr>
          <p:nvPr>
            <p:ph idx="1"/>
          </p:nvPr>
        </p:nvSpPr>
        <p:spPr>
          <a:xfrm>
            <a:off x="457200" y="1600200"/>
            <a:ext cx="8229600" cy="4724400"/>
          </a:xfrm>
        </p:spPr>
        <p:txBody>
          <a:bodyPr/>
          <a:lstStyle/>
          <a:p>
            <a:pPr eaLnBrk="1" hangingPunct="1">
              <a:lnSpc>
                <a:spcPct val="80000"/>
              </a:lnSpc>
              <a:defRPr/>
            </a:pPr>
            <a:r>
              <a:rPr lang="en-US" sz="2400" smtClean="0">
                <a:latin typeface="Comic Sans MS" pitchFamily="66" charset="0"/>
              </a:rPr>
              <a:t>[15] One group of respondents was told to imagine that they had been offered and accepted a job in Alaska (Very cold) at a a very good salary (Good Money).</a:t>
            </a:r>
          </a:p>
          <a:p>
            <a:pPr eaLnBrk="1" hangingPunct="1">
              <a:lnSpc>
                <a:spcPct val="80000"/>
              </a:lnSpc>
              <a:defRPr/>
            </a:pPr>
            <a:r>
              <a:rPr lang="en-US" sz="2400" smtClean="0">
                <a:latin typeface="Comic Sans MS" pitchFamily="66" charset="0"/>
              </a:rPr>
              <a:t>Another group of respondents was told that they had been offered and accepted a job in Florida (Nice Climate) at a moderate salary (Poor money).</a:t>
            </a:r>
          </a:p>
          <a:p>
            <a:pPr eaLnBrk="1" hangingPunct="1">
              <a:lnSpc>
                <a:spcPct val="80000"/>
              </a:lnSpc>
              <a:defRPr/>
            </a:pPr>
            <a:r>
              <a:rPr lang="en-US" sz="2400" smtClean="0">
                <a:latin typeface="Comic Sans MS" pitchFamily="66" charset="0"/>
              </a:rPr>
              <a:t>After being asked to think about these situations for a while both groups were asked if they would like to swap (e.g., cold climate with good money for good climate and poor money, and vice versa).</a:t>
            </a:r>
          </a:p>
          <a:p>
            <a:pPr eaLnBrk="1" hangingPunct="1">
              <a:lnSpc>
                <a:spcPct val="80000"/>
              </a:lnSpc>
              <a:defRPr/>
            </a:pPr>
            <a:r>
              <a:rPr lang="en-US" sz="2400" smtClean="0">
                <a:latin typeface="Comic Sans MS" pitchFamily="66" charset="0"/>
              </a:rPr>
              <a:t>K &amp; T observed a marked reluctance in both groups to swap. They suggest that this illustrates the endowment effect in that respondents become biased in favour of the status quo.</a:t>
            </a:r>
          </a:p>
        </p:txBody>
      </p:sp>
      <p:sp>
        <p:nvSpPr>
          <p:cNvPr id="83970" name="Slide Number Placeholder 5"/>
          <p:cNvSpPr>
            <a:spLocks noGrp="1"/>
          </p:cNvSpPr>
          <p:nvPr>
            <p:ph type="sldNum" sz="quarter" idx="12"/>
          </p:nvPr>
        </p:nvSpPr>
        <p:spPr>
          <a:xfrm>
            <a:off x="3124200" y="6248400"/>
            <a:ext cx="2895600" cy="476250"/>
          </a:xfrm>
          <a:noFill/>
        </p:spPr>
        <p:txBody>
          <a:bodyPr/>
          <a:lstStyle/>
          <a:p>
            <a:pPr algn="ctr"/>
            <a:fld id="{4CACEE26-3F49-4A98-BF58-FE6C34246B33}" type="slidenum">
              <a:rPr lang="ar-SA"/>
              <a:pPr algn="ctr"/>
              <a:t>85</a:t>
            </a:fld>
            <a:endParaRPr lang="en-US"/>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2"/>
          <p:cNvSpPr>
            <a:spLocks noGrp="1" noChangeArrowheads="1"/>
          </p:cNvSpPr>
          <p:nvPr>
            <p:ph type="title"/>
          </p:nvPr>
        </p:nvSpPr>
        <p:spPr/>
        <p:txBody>
          <a:bodyPr/>
          <a:lstStyle/>
          <a:p>
            <a:pPr eaLnBrk="1" hangingPunct="1">
              <a:defRPr/>
            </a:pPr>
            <a:r>
              <a:rPr lang="en-US" smtClean="0">
                <a:latin typeface="Comic Sans MS" pitchFamily="66" charset="0"/>
              </a:rPr>
              <a:t>Commentary</a:t>
            </a:r>
          </a:p>
        </p:txBody>
      </p:sp>
      <p:sp>
        <p:nvSpPr>
          <p:cNvPr id="64516" name="Rectangle 3"/>
          <p:cNvSpPr>
            <a:spLocks noGrp="1" noChangeArrowheads="1"/>
          </p:cNvSpPr>
          <p:nvPr>
            <p:ph idx="1"/>
          </p:nvPr>
        </p:nvSpPr>
        <p:spPr/>
        <p:txBody>
          <a:bodyPr/>
          <a:lstStyle/>
          <a:p>
            <a:pPr eaLnBrk="1" hangingPunct="1">
              <a:lnSpc>
                <a:spcPct val="80000"/>
              </a:lnSpc>
              <a:defRPr/>
            </a:pPr>
            <a:r>
              <a:rPr lang="en-US" sz="2800" smtClean="0"/>
              <a:t>The endowment effect will favour stability over change. The fact that people fear losses more than they anticipate gains, gains will have to be substantially greater than losses to induce people to change.</a:t>
            </a:r>
          </a:p>
          <a:p>
            <a:pPr eaLnBrk="1" hangingPunct="1">
              <a:lnSpc>
                <a:spcPct val="80000"/>
              </a:lnSpc>
              <a:defRPr/>
            </a:pPr>
            <a:r>
              <a:rPr lang="en-US" sz="2800" smtClean="0"/>
              <a:t>K &amp; T note “</a:t>
            </a:r>
            <a:r>
              <a:rPr lang="en-US" sz="2800" smtClean="0">
                <a:latin typeface="Times New Roman" pitchFamily="18" charset="0"/>
              </a:rPr>
              <a:t>Thus the instability of preferences produces a preference for stability. In addition to favouring stability over change, the combination of adaptation and loss aversion  provides limited protection against regret and envy by reducing the attractiveness of foregone alternatives and of others’ endowments</a:t>
            </a:r>
            <a:r>
              <a:rPr lang="en-US" sz="2800" smtClean="0"/>
              <a:t>.”</a:t>
            </a:r>
          </a:p>
        </p:txBody>
      </p:sp>
      <p:sp>
        <p:nvSpPr>
          <p:cNvPr id="84994" name="Slide Number Placeholder 5"/>
          <p:cNvSpPr>
            <a:spLocks noGrp="1"/>
          </p:cNvSpPr>
          <p:nvPr>
            <p:ph type="sldNum" sz="quarter" idx="12"/>
          </p:nvPr>
        </p:nvSpPr>
        <p:spPr>
          <a:xfrm>
            <a:off x="3124200" y="6248400"/>
            <a:ext cx="2895600" cy="476250"/>
          </a:xfrm>
          <a:noFill/>
        </p:spPr>
        <p:txBody>
          <a:bodyPr/>
          <a:lstStyle/>
          <a:p>
            <a:pPr algn="ctr"/>
            <a:fld id="{A2B77C41-827E-4AEE-916A-9A7AE15E46E0}" type="slidenum">
              <a:rPr lang="ar-SA"/>
              <a:pPr algn="ctr"/>
              <a:t>86</a:t>
            </a:fld>
            <a:endParaRPr lang="en-US"/>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2"/>
          <p:cNvSpPr>
            <a:spLocks noGrp="1" noChangeArrowheads="1"/>
          </p:cNvSpPr>
          <p:nvPr>
            <p:ph type="title"/>
          </p:nvPr>
        </p:nvSpPr>
        <p:spPr/>
        <p:txBody>
          <a:bodyPr/>
          <a:lstStyle/>
          <a:p>
            <a:pPr eaLnBrk="1" hangingPunct="1">
              <a:defRPr/>
            </a:pPr>
            <a:r>
              <a:rPr lang="en-US" smtClean="0">
                <a:latin typeface="Comic Sans MS" pitchFamily="66" charset="0"/>
              </a:rPr>
              <a:t>Either a cost or a loss</a:t>
            </a:r>
          </a:p>
        </p:txBody>
      </p:sp>
      <p:sp>
        <p:nvSpPr>
          <p:cNvPr id="65540" name="Rectangle 3"/>
          <p:cNvSpPr>
            <a:spLocks noGrp="1" noChangeArrowheads="1"/>
          </p:cNvSpPr>
          <p:nvPr>
            <p:ph idx="1"/>
          </p:nvPr>
        </p:nvSpPr>
        <p:spPr/>
        <p:txBody>
          <a:bodyPr/>
          <a:lstStyle/>
          <a:p>
            <a:pPr eaLnBrk="1" hangingPunct="1">
              <a:lnSpc>
                <a:spcPct val="90000"/>
              </a:lnSpc>
              <a:defRPr/>
            </a:pPr>
            <a:r>
              <a:rPr lang="en-US" sz="2800" b="1" smtClean="0">
                <a:latin typeface="Comic Sans MS" pitchFamily="66" charset="0"/>
              </a:rPr>
              <a:t>[16]</a:t>
            </a:r>
            <a:r>
              <a:rPr lang="en-US" sz="2800" smtClean="0">
                <a:latin typeface="Comic Sans MS" pitchFamily="66" charset="0"/>
              </a:rPr>
              <a:t> N = 132. Would you accept a gamble that offers a 10% chance to win $95 and a 90% chance to lose $5?</a:t>
            </a:r>
          </a:p>
          <a:p>
            <a:pPr eaLnBrk="1" hangingPunct="1">
              <a:lnSpc>
                <a:spcPct val="90000"/>
              </a:lnSpc>
              <a:defRPr/>
            </a:pPr>
            <a:r>
              <a:rPr lang="en-US" sz="2800" smtClean="0">
                <a:latin typeface="Comic Sans MS" pitchFamily="66" charset="0"/>
              </a:rPr>
              <a:t>&lt;Filler problem&gt;</a:t>
            </a:r>
          </a:p>
          <a:p>
            <a:pPr eaLnBrk="1" hangingPunct="1">
              <a:lnSpc>
                <a:spcPct val="90000"/>
              </a:lnSpc>
              <a:defRPr/>
            </a:pPr>
            <a:r>
              <a:rPr lang="en-US" sz="2800" b="1" smtClean="0">
                <a:latin typeface="Comic Sans MS" pitchFamily="66" charset="0"/>
              </a:rPr>
              <a:t>[16’]</a:t>
            </a:r>
            <a:r>
              <a:rPr lang="en-US" sz="2800" smtClean="0">
                <a:latin typeface="Comic Sans MS" pitchFamily="66" charset="0"/>
              </a:rPr>
              <a:t> Would you pay $5 to participate in a lottery that offers a 10% chance to win $100 and a 90% chance to win nothing?</a:t>
            </a:r>
          </a:p>
          <a:p>
            <a:pPr eaLnBrk="1" hangingPunct="1">
              <a:lnSpc>
                <a:spcPct val="90000"/>
              </a:lnSpc>
              <a:defRPr/>
            </a:pPr>
            <a:r>
              <a:rPr lang="en-US" sz="2800" smtClean="0">
                <a:latin typeface="Comic Sans MS" pitchFamily="66" charset="0"/>
              </a:rPr>
              <a:t>55 respondents expressed different preferences, 42 rejected the gamble in [16] but accepted the lottery in [16’] </a:t>
            </a:r>
          </a:p>
        </p:txBody>
      </p:sp>
      <p:sp>
        <p:nvSpPr>
          <p:cNvPr id="86018" name="Slide Number Placeholder 5"/>
          <p:cNvSpPr>
            <a:spLocks noGrp="1"/>
          </p:cNvSpPr>
          <p:nvPr>
            <p:ph type="sldNum" sz="quarter" idx="12"/>
          </p:nvPr>
        </p:nvSpPr>
        <p:spPr>
          <a:xfrm>
            <a:off x="3124200" y="6248400"/>
            <a:ext cx="2895600" cy="476250"/>
          </a:xfrm>
          <a:noFill/>
        </p:spPr>
        <p:txBody>
          <a:bodyPr/>
          <a:lstStyle/>
          <a:p>
            <a:pPr algn="ctr"/>
            <a:fld id="{9B4FA110-E7EB-4FF0-AD62-84222191CDF0}" type="slidenum">
              <a:rPr lang="ar-SA"/>
              <a:pPr algn="ctr"/>
              <a:t>87</a:t>
            </a:fld>
            <a:endParaRPr lang="en-US"/>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2"/>
          <p:cNvSpPr>
            <a:spLocks noGrp="1" noChangeArrowheads="1"/>
          </p:cNvSpPr>
          <p:nvPr>
            <p:ph type="title"/>
          </p:nvPr>
        </p:nvSpPr>
        <p:spPr/>
        <p:txBody>
          <a:bodyPr/>
          <a:lstStyle/>
          <a:p>
            <a:pPr eaLnBrk="1" hangingPunct="1">
              <a:defRPr/>
            </a:pPr>
            <a:r>
              <a:rPr lang="en-US" smtClean="0">
                <a:latin typeface="Comic Sans MS" pitchFamily="66" charset="0"/>
              </a:rPr>
              <a:t>Commentary</a:t>
            </a:r>
          </a:p>
        </p:txBody>
      </p:sp>
      <p:sp>
        <p:nvSpPr>
          <p:cNvPr id="66564" name="Rectangle 3"/>
          <p:cNvSpPr>
            <a:spLocks noGrp="1" noChangeArrowheads="1"/>
          </p:cNvSpPr>
          <p:nvPr>
            <p:ph idx="1"/>
          </p:nvPr>
        </p:nvSpPr>
        <p:spPr/>
        <p:txBody>
          <a:bodyPr/>
          <a:lstStyle/>
          <a:p>
            <a:pPr eaLnBrk="1" hangingPunct="1">
              <a:lnSpc>
                <a:spcPct val="80000"/>
              </a:lnSpc>
              <a:defRPr/>
            </a:pPr>
            <a:r>
              <a:rPr lang="en-US" sz="2300" smtClean="0"/>
              <a:t>This problem relates to decisions about buying insurance where the premium can be framed either as a cost or a loss. </a:t>
            </a:r>
          </a:p>
          <a:p>
            <a:pPr eaLnBrk="1" hangingPunct="1">
              <a:lnSpc>
                <a:spcPct val="80000"/>
              </a:lnSpc>
              <a:defRPr/>
            </a:pPr>
            <a:r>
              <a:rPr lang="en-US" sz="2300" smtClean="0"/>
              <a:t>Richard Thaler notes the effect of such framing on a bill before congress preventing stores from being compelled to charge the same amount for cash and credit card use:</a:t>
            </a:r>
          </a:p>
          <a:p>
            <a:pPr eaLnBrk="1" hangingPunct="1">
              <a:lnSpc>
                <a:spcPct val="80000"/>
              </a:lnSpc>
              <a:defRPr/>
            </a:pPr>
            <a:r>
              <a:rPr lang="en-US" sz="2300" smtClean="0"/>
              <a:t> “</a:t>
            </a:r>
            <a:r>
              <a:rPr lang="en-US" sz="2300" smtClean="0">
                <a:latin typeface="Times New Roman" pitchFamily="18" charset="0"/>
              </a:rPr>
              <a:t>When it appeared likely that some kind of bill would pass, the credit card lobby turned its attention to form rather than substance. Specifically, it preferred that any difference between cash and credit card customers take the form of a cash discount rather than a credit card surcharge. The preference makes sense if consumers would view the cash discount as an opportunity cost of using the credit card but the surcharge as an out-of-pocket cost</a:t>
            </a:r>
            <a:r>
              <a:rPr lang="en-US" sz="2300" smtClean="0"/>
              <a:t>.”</a:t>
            </a:r>
          </a:p>
        </p:txBody>
      </p:sp>
      <p:sp>
        <p:nvSpPr>
          <p:cNvPr id="87042" name="Slide Number Placeholder 5"/>
          <p:cNvSpPr>
            <a:spLocks noGrp="1"/>
          </p:cNvSpPr>
          <p:nvPr>
            <p:ph type="sldNum" sz="quarter" idx="12"/>
          </p:nvPr>
        </p:nvSpPr>
        <p:spPr>
          <a:xfrm>
            <a:off x="3124200" y="6248400"/>
            <a:ext cx="2895600" cy="476250"/>
          </a:xfrm>
          <a:noFill/>
        </p:spPr>
        <p:txBody>
          <a:bodyPr/>
          <a:lstStyle/>
          <a:p>
            <a:pPr algn="ctr"/>
            <a:fld id="{89C9DEEA-F542-4824-A754-FCAFC5BE25A2}" type="slidenum">
              <a:rPr lang="ar-SA"/>
              <a:pPr algn="ctr"/>
              <a:t>88</a:t>
            </a:fld>
            <a:endParaRPr lang="en-US"/>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ChangeArrowheads="1"/>
          </p:cNvSpPr>
          <p:nvPr>
            <p:ph type="title"/>
          </p:nvPr>
        </p:nvSpPr>
        <p:spPr/>
        <p:txBody>
          <a:bodyPr/>
          <a:lstStyle/>
          <a:p>
            <a:pPr eaLnBrk="1" hangingPunct="1">
              <a:defRPr/>
            </a:pPr>
            <a:r>
              <a:rPr lang="en-US" smtClean="0">
                <a:latin typeface="Comic Sans MS" pitchFamily="66" charset="0"/>
              </a:rPr>
              <a:t>The Dead–Loss Effect</a:t>
            </a:r>
          </a:p>
        </p:txBody>
      </p:sp>
      <p:sp>
        <p:nvSpPr>
          <p:cNvPr id="67588" name="Rectangle 3"/>
          <p:cNvSpPr>
            <a:spLocks noGrp="1" noChangeArrowheads="1"/>
          </p:cNvSpPr>
          <p:nvPr>
            <p:ph idx="1"/>
          </p:nvPr>
        </p:nvSpPr>
        <p:spPr/>
        <p:txBody>
          <a:bodyPr/>
          <a:lstStyle/>
          <a:p>
            <a:pPr eaLnBrk="1" hangingPunct="1">
              <a:lnSpc>
                <a:spcPct val="90000"/>
              </a:lnSpc>
              <a:defRPr/>
            </a:pPr>
            <a:r>
              <a:rPr lang="en-US" smtClean="0"/>
              <a:t>This effect is also called the “sunk-costs” effect and (by ethologists) the “concorde effect”.</a:t>
            </a:r>
          </a:p>
          <a:p>
            <a:pPr eaLnBrk="1" hangingPunct="1">
              <a:lnSpc>
                <a:spcPct val="90000"/>
              </a:lnSpc>
              <a:defRPr/>
            </a:pPr>
            <a:r>
              <a:rPr lang="en-US" smtClean="0"/>
              <a:t>It concerns the reluctance of people to admit that some of their resources or investments have been lost, with the consequent tendency to throw good money (or resources) after the bad/lost resources.</a:t>
            </a:r>
          </a:p>
        </p:txBody>
      </p:sp>
      <p:sp>
        <p:nvSpPr>
          <p:cNvPr id="88066" name="Slide Number Placeholder 5"/>
          <p:cNvSpPr>
            <a:spLocks noGrp="1"/>
          </p:cNvSpPr>
          <p:nvPr>
            <p:ph type="sldNum" sz="quarter" idx="12"/>
          </p:nvPr>
        </p:nvSpPr>
        <p:spPr>
          <a:xfrm>
            <a:off x="3124200" y="6248400"/>
            <a:ext cx="2895600" cy="476250"/>
          </a:xfrm>
          <a:noFill/>
        </p:spPr>
        <p:txBody>
          <a:bodyPr/>
          <a:lstStyle/>
          <a:p>
            <a:pPr algn="ctr"/>
            <a:fld id="{379C8A6C-4AE7-44C7-92B3-74A8041758E8}" type="slidenum">
              <a:rPr lang="ar-SA"/>
              <a:pPr algn="ctr"/>
              <a:t>89</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title"/>
          </p:nvPr>
        </p:nvSpPr>
        <p:spPr/>
        <p:txBody>
          <a:bodyPr lIns="90488" tIns="44450" rIns="90488" bIns="44450" anchor="b"/>
          <a:lstStyle/>
          <a:p>
            <a:pPr rtl="1" eaLnBrk="1" hangingPunct="1">
              <a:defRPr/>
            </a:pPr>
            <a:r>
              <a:rPr lang="fa-IR" altLang="ko-KR" dirty="0" smtClean="0">
                <a:ea typeface="굴림" pitchFamily="50" charset="-127"/>
                <a:cs typeface="B Nazanin" pitchFamily="2" charset="-78"/>
              </a:rPr>
              <a:t>ساختار آزمون</a:t>
            </a:r>
            <a:r>
              <a:rPr lang="en-US" altLang="ko-KR" dirty="0" smtClean="0">
                <a:ea typeface="굴림" pitchFamily="50" charset="-127"/>
                <a:cs typeface="B Nazanin" pitchFamily="2" charset="-78"/>
              </a:rPr>
              <a:t>‌</a:t>
            </a:r>
            <a:r>
              <a:rPr lang="fa-IR" altLang="ko-KR" dirty="0" smtClean="0">
                <a:ea typeface="굴림" pitchFamily="50" charset="-127"/>
                <a:cs typeface="B Nazanin" pitchFamily="2" charset="-78"/>
              </a:rPr>
              <a:t>هاي كارآيي</a:t>
            </a:r>
            <a:endParaRPr lang="en-US" altLang="ko-KR" dirty="0" smtClean="0">
              <a:ea typeface="굴림" pitchFamily="50" charset="-127"/>
              <a:cs typeface="B Nazanin" pitchFamily="2" charset="-78"/>
            </a:endParaRPr>
          </a:p>
        </p:txBody>
      </p:sp>
      <p:sp>
        <p:nvSpPr>
          <p:cNvPr id="21506" name="Rectangle 2"/>
          <p:cNvSpPr>
            <a:spLocks noGrp="1" noChangeArrowheads="1"/>
          </p:cNvSpPr>
          <p:nvPr>
            <p:ph idx="1"/>
          </p:nvPr>
        </p:nvSpPr>
        <p:spPr>
          <a:xfrm>
            <a:off x="228600" y="1447800"/>
            <a:ext cx="8534400" cy="4800600"/>
          </a:xfrm>
        </p:spPr>
        <p:txBody>
          <a:bodyPr lIns="90488" tIns="44450" rIns="90488" bIns="44450"/>
          <a:lstStyle/>
          <a:p>
            <a:pPr marL="355600" indent="-355600" algn="r" rtl="1" eaLnBrk="1" hangingPunct="1">
              <a:lnSpc>
                <a:spcPct val="80000"/>
              </a:lnSpc>
              <a:defRPr/>
            </a:pPr>
            <a:r>
              <a:rPr lang="fa-IR" altLang="ko-KR" sz="3300" dirty="0" smtClean="0">
                <a:ea typeface="굴림" pitchFamily="50" charset="-127"/>
                <a:cs typeface="B Nazanin" pitchFamily="2" charset="-78"/>
              </a:rPr>
              <a:t>بررسي قيمت و بازدهي طي زمان:</a:t>
            </a:r>
          </a:p>
          <a:p>
            <a:pPr marL="628650" lvl="1" indent="-271463" algn="r" rtl="1" eaLnBrk="1" hangingPunct="1">
              <a:lnSpc>
                <a:spcPct val="80000"/>
              </a:lnSpc>
              <a:defRPr/>
            </a:pPr>
            <a:r>
              <a:rPr lang="fa-IR" altLang="ko-KR" sz="2900" dirty="0" smtClean="0">
                <a:ea typeface="굴림" pitchFamily="50" charset="-127"/>
                <a:cs typeface="B Nazanin" pitchFamily="2" charset="-78"/>
              </a:rPr>
              <a:t>همبستگي زماني؛</a:t>
            </a:r>
          </a:p>
          <a:p>
            <a:pPr marL="628650" lvl="1" indent="-271463" algn="r" rtl="1" eaLnBrk="1" hangingPunct="1">
              <a:lnSpc>
                <a:spcPct val="80000"/>
              </a:lnSpc>
              <a:defRPr/>
            </a:pPr>
            <a:r>
              <a:rPr lang="fa-IR" altLang="ko-KR" sz="2900" dirty="0" smtClean="0">
                <a:ea typeface="굴림" pitchFamily="50" charset="-127"/>
                <a:cs typeface="B Nazanin" pitchFamily="2" charset="-78"/>
              </a:rPr>
              <a:t>روندهاي فصلي؛</a:t>
            </a:r>
          </a:p>
          <a:p>
            <a:pPr marL="628650" lvl="1" indent="-271463" algn="r" rtl="1" eaLnBrk="1" hangingPunct="1">
              <a:lnSpc>
                <a:spcPct val="80000"/>
              </a:lnSpc>
              <a:defRPr/>
            </a:pPr>
            <a:r>
              <a:rPr lang="fa-IR" altLang="ko-KR" sz="2900" dirty="0" smtClean="0">
                <a:ea typeface="굴림" pitchFamily="50" charset="-127"/>
                <a:cs typeface="B Nazanin" pitchFamily="2" charset="-78"/>
              </a:rPr>
              <a:t>پيش بيني پذيري؛</a:t>
            </a:r>
          </a:p>
          <a:p>
            <a:pPr marL="355600" indent="-355600" algn="r" rtl="1" eaLnBrk="1" hangingPunct="1">
              <a:lnSpc>
                <a:spcPct val="80000"/>
              </a:lnSpc>
              <a:defRPr/>
            </a:pPr>
            <a:r>
              <a:rPr lang="fa-IR" altLang="ko-KR" sz="3300" dirty="0" smtClean="0">
                <a:ea typeface="굴림" pitchFamily="50" charset="-127"/>
                <a:cs typeface="B Nazanin" pitchFamily="2" charset="-78"/>
              </a:rPr>
              <a:t>محاسبه بازده غير عادي حول و حوش رويداد مشاهده شده:</a:t>
            </a:r>
          </a:p>
          <a:p>
            <a:pPr marL="628650" lvl="1" indent="-271463" algn="r" rtl="1" eaLnBrk="1" hangingPunct="1">
              <a:lnSpc>
                <a:spcPct val="80000"/>
              </a:lnSpc>
              <a:defRPr/>
            </a:pPr>
            <a:r>
              <a:rPr lang="fa-IR" altLang="ko-KR" sz="2900" dirty="0" smtClean="0">
                <a:ea typeface="굴림" pitchFamily="50" charset="-127"/>
                <a:cs typeface="B Nazanin" pitchFamily="2" charset="-78"/>
              </a:rPr>
              <a:t> با استفاده از مدل بازار برآوردهاي زير انجام مي</a:t>
            </a:r>
            <a:r>
              <a:rPr lang="en-US" altLang="ko-KR" sz="2900" dirty="0" smtClean="0">
                <a:ea typeface="굴림" pitchFamily="50" charset="-127"/>
                <a:cs typeface="B Nazanin" pitchFamily="2" charset="-78"/>
              </a:rPr>
              <a:t>‌</a:t>
            </a:r>
            <a:r>
              <a:rPr lang="fa-IR" altLang="ko-KR" sz="2900" dirty="0" smtClean="0">
                <a:cs typeface="B Nazanin" pitchFamily="2" charset="-78"/>
              </a:rPr>
              <a:t>شود:</a:t>
            </a:r>
          </a:p>
          <a:p>
            <a:pPr marL="628650" lvl="1" indent="-271463" algn="r" rtl="1" eaLnBrk="1" hangingPunct="1">
              <a:lnSpc>
                <a:spcPct val="80000"/>
              </a:lnSpc>
              <a:defRPr/>
            </a:pPr>
            <a:endParaRPr lang="en-US" altLang="ko-KR" sz="2900" dirty="0" smtClean="0">
              <a:ea typeface="굴림" pitchFamily="50" charset="-127"/>
              <a:cs typeface="B Nazanin" pitchFamily="2" charset="-78"/>
            </a:endParaRPr>
          </a:p>
          <a:p>
            <a:pPr marL="901700" lvl="2" indent="-271463" eaLnBrk="1" hangingPunct="1">
              <a:lnSpc>
                <a:spcPct val="80000"/>
              </a:lnSpc>
              <a:buFont typeface="Wingdings" pitchFamily="2" charset="2"/>
              <a:buNone/>
              <a:defRPr/>
            </a:pPr>
            <a:r>
              <a:rPr lang="en-US" altLang="ko-KR" sz="2000" dirty="0" smtClean="0">
                <a:ea typeface="굴림" pitchFamily="50" charset="-127"/>
                <a:cs typeface="B Nazanin" pitchFamily="2" charset="-78"/>
              </a:rPr>
              <a:t>a.  </a:t>
            </a:r>
            <a:r>
              <a:rPr lang="en-US" altLang="ko-KR" sz="2000" dirty="0" err="1" smtClean="0">
                <a:ea typeface="굴림" pitchFamily="50" charset="-127"/>
                <a:cs typeface="B Nazanin" pitchFamily="2" charset="-78"/>
              </a:rPr>
              <a:t>R</a:t>
            </a:r>
            <a:r>
              <a:rPr lang="en-US" altLang="ko-KR" sz="2000" baseline="-25000" dirty="0" err="1" smtClean="0">
                <a:ea typeface="굴림" pitchFamily="50" charset="-127"/>
                <a:cs typeface="B Nazanin" pitchFamily="2" charset="-78"/>
              </a:rPr>
              <a:t>t</a:t>
            </a:r>
            <a:r>
              <a:rPr lang="en-US" altLang="ko-KR" sz="2000" dirty="0" smtClean="0">
                <a:ea typeface="굴림" pitchFamily="50" charset="-127"/>
                <a:cs typeface="B Nazanin" pitchFamily="2" charset="-78"/>
              </a:rPr>
              <a:t> = a</a:t>
            </a:r>
            <a:r>
              <a:rPr lang="en-US" altLang="ko-KR" sz="2000" baseline="-25000" dirty="0" smtClean="0">
                <a:ea typeface="굴림" pitchFamily="50" charset="-127"/>
                <a:cs typeface="B Nazanin" pitchFamily="2" charset="-78"/>
              </a:rPr>
              <a:t>t</a:t>
            </a:r>
            <a:r>
              <a:rPr lang="en-US" altLang="ko-KR" sz="2000" dirty="0" smtClean="0">
                <a:ea typeface="굴림" pitchFamily="50" charset="-127"/>
                <a:cs typeface="B Nazanin" pitchFamily="2" charset="-78"/>
              </a:rPr>
              <a:t> + </a:t>
            </a:r>
            <a:r>
              <a:rPr lang="en-US" altLang="ko-KR" sz="2000" dirty="0" err="1" smtClean="0">
                <a:ea typeface="굴림" pitchFamily="50" charset="-127"/>
                <a:cs typeface="B Nazanin" pitchFamily="2" charset="-78"/>
              </a:rPr>
              <a:t>b</a:t>
            </a:r>
            <a:r>
              <a:rPr lang="en-US" altLang="ko-KR" sz="2000" baseline="-25000" dirty="0" err="1" smtClean="0">
                <a:ea typeface="굴림" pitchFamily="50" charset="-127"/>
                <a:cs typeface="B Nazanin" pitchFamily="2" charset="-78"/>
              </a:rPr>
              <a:t>t</a:t>
            </a:r>
            <a:r>
              <a:rPr lang="en-US" altLang="ko-KR" sz="2000" dirty="0" err="1" smtClean="0">
                <a:ea typeface="굴림" pitchFamily="50" charset="-127"/>
                <a:cs typeface="B Nazanin" pitchFamily="2" charset="-78"/>
              </a:rPr>
              <a:t>R</a:t>
            </a:r>
            <a:r>
              <a:rPr lang="en-US" altLang="ko-KR" sz="2000" baseline="-25000" dirty="0" err="1" smtClean="0">
                <a:ea typeface="굴림" pitchFamily="50" charset="-127"/>
                <a:cs typeface="B Nazanin" pitchFamily="2" charset="-78"/>
              </a:rPr>
              <a:t>mt</a:t>
            </a:r>
            <a:r>
              <a:rPr lang="en-US" altLang="ko-KR" sz="2000" dirty="0" smtClean="0">
                <a:ea typeface="굴림" pitchFamily="50" charset="-127"/>
                <a:cs typeface="B Nazanin" pitchFamily="2" charset="-78"/>
              </a:rPr>
              <a:t> + e</a:t>
            </a:r>
            <a:r>
              <a:rPr lang="en-US" altLang="ko-KR" sz="2000" baseline="-25000" dirty="0" smtClean="0">
                <a:ea typeface="굴림" pitchFamily="50" charset="-127"/>
                <a:cs typeface="B Nazanin" pitchFamily="2" charset="-78"/>
              </a:rPr>
              <a:t>t</a:t>
            </a:r>
          </a:p>
          <a:p>
            <a:pPr marL="901700" lvl="2" indent="-271463" eaLnBrk="1" hangingPunct="1">
              <a:lnSpc>
                <a:spcPct val="80000"/>
              </a:lnSpc>
              <a:buFont typeface="Wingdings" pitchFamily="2" charset="2"/>
              <a:buNone/>
              <a:defRPr/>
            </a:pPr>
            <a:r>
              <a:rPr lang="en-US" altLang="ko-KR" sz="2000" dirty="0" smtClean="0">
                <a:ea typeface="굴림" pitchFamily="50" charset="-127"/>
                <a:cs typeface="B Nazanin" pitchFamily="2" charset="-78"/>
              </a:rPr>
              <a:t>	</a:t>
            </a:r>
            <a:r>
              <a:rPr lang="en-US" altLang="ko-KR" sz="2000" dirty="0" smtClean="0">
                <a:ea typeface="굴림" pitchFamily="50" charset="-127"/>
                <a:cs typeface="B Nazanin" pitchFamily="2" charset="-78"/>
                <a:sym typeface="Wingdings" pitchFamily="2" charset="2"/>
              </a:rPr>
              <a:t> </a:t>
            </a:r>
            <a:r>
              <a:rPr lang="en-US" altLang="ko-KR" sz="2000" dirty="0" smtClean="0">
                <a:ea typeface="굴림" pitchFamily="50" charset="-127"/>
                <a:cs typeface="B Nazanin" pitchFamily="2" charset="-78"/>
              </a:rPr>
              <a:t>Expected Return</a:t>
            </a:r>
            <a:r>
              <a:rPr lang="en-US" altLang="ko-KR" sz="2000" dirty="0" smtClean="0">
                <a:ea typeface="굴림" pitchFamily="50" charset="-127"/>
                <a:cs typeface="B Nazanin" pitchFamily="2" charset="-78"/>
                <a:sym typeface="Wingdings" pitchFamily="2" charset="2"/>
              </a:rPr>
              <a:t> = </a:t>
            </a:r>
            <a:r>
              <a:rPr lang="en-US" altLang="ko-KR" sz="2000" dirty="0" smtClean="0">
                <a:ea typeface="굴림" pitchFamily="50" charset="-127"/>
                <a:cs typeface="B Nazanin" pitchFamily="2" charset="-78"/>
              </a:rPr>
              <a:t>a</a:t>
            </a:r>
            <a:r>
              <a:rPr lang="en-US" altLang="ko-KR" sz="2000" baseline="-25000" dirty="0" smtClean="0">
                <a:ea typeface="굴림" pitchFamily="50" charset="-127"/>
                <a:cs typeface="B Nazanin" pitchFamily="2" charset="-78"/>
              </a:rPr>
              <a:t>t</a:t>
            </a:r>
            <a:r>
              <a:rPr lang="en-US" altLang="ko-KR" sz="2000" dirty="0" smtClean="0">
                <a:ea typeface="굴림" pitchFamily="50" charset="-127"/>
                <a:cs typeface="B Nazanin" pitchFamily="2" charset="-78"/>
              </a:rPr>
              <a:t> + </a:t>
            </a:r>
            <a:r>
              <a:rPr lang="en-US" altLang="ko-KR" sz="2000" dirty="0" err="1" smtClean="0">
                <a:ea typeface="굴림" pitchFamily="50" charset="-127"/>
                <a:cs typeface="B Nazanin" pitchFamily="2" charset="-78"/>
              </a:rPr>
              <a:t>b</a:t>
            </a:r>
            <a:r>
              <a:rPr lang="en-US" altLang="ko-KR" sz="2000" baseline="-25000" dirty="0" err="1" smtClean="0">
                <a:ea typeface="굴림" pitchFamily="50" charset="-127"/>
                <a:cs typeface="B Nazanin" pitchFamily="2" charset="-78"/>
              </a:rPr>
              <a:t>t</a:t>
            </a:r>
            <a:r>
              <a:rPr lang="en-US" altLang="ko-KR" sz="2000" dirty="0" err="1" smtClean="0">
                <a:ea typeface="굴림" pitchFamily="50" charset="-127"/>
                <a:cs typeface="B Nazanin" pitchFamily="2" charset="-78"/>
              </a:rPr>
              <a:t>R</a:t>
            </a:r>
            <a:r>
              <a:rPr lang="en-US" altLang="ko-KR" sz="2000" baseline="-25000" dirty="0" err="1" smtClean="0">
                <a:ea typeface="굴림" pitchFamily="50" charset="-127"/>
                <a:cs typeface="B Nazanin" pitchFamily="2" charset="-78"/>
              </a:rPr>
              <a:t>mt</a:t>
            </a:r>
            <a:endParaRPr lang="en-US" altLang="ko-KR" sz="2000" baseline="-25000" dirty="0" smtClean="0">
              <a:ea typeface="굴림" pitchFamily="50" charset="-127"/>
              <a:cs typeface="B Nazanin" pitchFamily="2" charset="-78"/>
            </a:endParaRPr>
          </a:p>
          <a:p>
            <a:pPr marL="901700" lvl="2" indent="-271463" eaLnBrk="1" hangingPunct="1">
              <a:lnSpc>
                <a:spcPct val="80000"/>
              </a:lnSpc>
              <a:buFont typeface="Wingdings" pitchFamily="2" charset="2"/>
              <a:buNone/>
              <a:defRPr/>
            </a:pPr>
            <a:r>
              <a:rPr lang="en-US" altLang="ko-KR" sz="2000" dirty="0" smtClean="0">
                <a:ea typeface="굴림" pitchFamily="50" charset="-127"/>
                <a:cs typeface="B Nazanin" pitchFamily="2" charset="-78"/>
              </a:rPr>
              <a:t>	</a:t>
            </a:r>
            <a:r>
              <a:rPr lang="en-US" altLang="ko-KR" sz="2000" dirty="0" smtClean="0">
                <a:ea typeface="굴림" pitchFamily="50" charset="-127"/>
                <a:cs typeface="B Nazanin" pitchFamily="2" charset="-78"/>
                <a:sym typeface="Wingdings" pitchFamily="2" charset="2"/>
              </a:rPr>
              <a:t> </a:t>
            </a:r>
            <a:r>
              <a:rPr lang="en-US" altLang="ko-KR" sz="2000" dirty="0" smtClean="0">
                <a:ea typeface="굴림" pitchFamily="50" charset="-127"/>
                <a:cs typeface="B Nazanin" pitchFamily="2" charset="-78"/>
              </a:rPr>
              <a:t>Excess Return = Actual – Expected return</a:t>
            </a:r>
          </a:p>
          <a:p>
            <a:pPr marL="901700" lvl="2" indent="-271463" eaLnBrk="1" hangingPunct="1">
              <a:lnSpc>
                <a:spcPct val="80000"/>
              </a:lnSpc>
              <a:buFont typeface="Wingdings" pitchFamily="2" charset="2"/>
              <a:buNone/>
              <a:defRPr/>
            </a:pPr>
            <a:r>
              <a:rPr lang="en-US" altLang="ko-KR" sz="2000" dirty="0" smtClean="0">
                <a:ea typeface="굴림" pitchFamily="50" charset="-127"/>
                <a:cs typeface="B Nazanin" pitchFamily="2" charset="-78"/>
              </a:rPr>
              <a:t>		     = (a</a:t>
            </a:r>
            <a:r>
              <a:rPr lang="en-US" altLang="ko-KR" sz="2000" baseline="-25000" dirty="0" smtClean="0">
                <a:ea typeface="굴림" pitchFamily="50" charset="-127"/>
                <a:cs typeface="B Nazanin" pitchFamily="2" charset="-78"/>
              </a:rPr>
              <a:t>t</a:t>
            </a:r>
            <a:r>
              <a:rPr lang="en-US" altLang="ko-KR" sz="2000" dirty="0" smtClean="0">
                <a:ea typeface="굴림" pitchFamily="50" charset="-127"/>
                <a:cs typeface="B Nazanin" pitchFamily="2" charset="-78"/>
              </a:rPr>
              <a:t> + </a:t>
            </a:r>
            <a:r>
              <a:rPr lang="en-US" altLang="ko-KR" sz="2000" dirty="0" err="1" smtClean="0">
                <a:ea typeface="굴림" pitchFamily="50" charset="-127"/>
                <a:cs typeface="B Nazanin" pitchFamily="2" charset="-78"/>
              </a:rPr>
              <a:t>b</a:t>
            </a:r>
            <a:r>
              <a:rPr lang="en-US" altLang="ko-KR" sz="2000" baseline="-25000" dirty="0" err="1" smtClean="0">
                <a:ea typeface="굴림" pitchFamily="50" charset="-127"/>
                <a:cs typeface="B Nazanin" pitchFamily="2" charset="-78"/>
              </a:rPr>
              <a:t>t</a:t>
            </a:r>
            <a:r>
              <a:rPr lang="en-US" altLang="ko-KR" sz="2000" dirty="0" err="1" smtClean="0">
                <a:ea typeface="굴림" pitchFamily="50" charset="-127"/>
                <a:cs typeface="B Nazanin" pitchFamily="2" charset="-78"/>
              </a:rPr>
              <a:t>R</a:t>
            </a:r>
            <a:r>
              <a:rPr lang="en-US" altLang="ko-KR" sz="2000" baseline="-25000" dirty="0" err="1" smtClean="0">
                <a:ea typeface="굴림" pitchFamily="50" charset="-127"/>
                <a:cs typeface="B Nazanin" pitchFamily="2" charset="-78"/>
              </a:rPr>
              <a:t>mt</a:t>
            </a:r>
            <a:r>
              <a:rPr lang="en-US" altLang="ko-KR" sz="2000" dirty="0" smtClean="0">
                <a:ea typeface="굴림" pitchFamily="50" charset="-127"/>
                <a:cs typeface="B Nazanin" pitchFamily="2" charset="-78"/>
              </a:rPr>
              <a:t> + e</a:t>
            </a:r>
            <a:r>
              <a:rPr lang="en-US" altLang="ko-KR" sz="2000" baseline="-25000" dirty="0" smtClean="0">
                <a:ea typeface="굴림" pitchFamily="50" charset="-127"/>
                <a:cs typeface="B Nazanin" pitchFamily="2" charset="-78"/>
              </a:rPr>
              <a:t>t</a:t>
            </a:r>
            <a:r>
              <a:rPr lang="en-US" altLang="ko-KR" sz="2000" dirty="0" smtClean="0">
                <a:ea typeface="굴림" pitchFamily="50" charset="-127"/>
                <a:cs typeface="B Nazanin" pitchFamily="2" charset="-78"/>
              </a:rPr>
              <a:t>) – (a</a:t>
            </a:r>
            <a:r>
              <a:rPr lang="en-US" altLang="ko-KR" sz="2000" baseline="-25000" dirty="0" smtClean="0">
                <a:ea typeface="굴림" pitchFamily="50" charset="-127"/>
                <a:cs typeface="B Nazanin" pitchFamily="2" charset="-78"/>
              </a:rPr>
              <a:t>t</a:t>
            </a:r>
            <a:r>
              <a:rPr lang="en-US" altLang="ko-KR" sz="2000" dirty="0" smtClean="0">
                <a:ea typeface="굴림" pitchFamily="50" charset="-127"/>
                <a:cs typeface="B Nazanin" pitchFamily="2" charset="-78"/>
              </a:rPr>
              <a:t> + </a:t>
            </a:r>
            <a:r>
              <a:rPr lang="en-US" altLang="ko-KR" sz="2000" dirty="0" err="1" smtClean="0">
                <a:ea typeface="굴림" pitchFamily="50" charset="-127"/>
                <a:cs typeface="B Nazanin" pitchFamily="2" charset="-78"/>
              </a:rPr>
              <a:t>b</a:t>
            </a:r>
            <a:r>
              <a:rPr lang="en-US" altLang="ko-KR" sz="2000" baseline="-25000" dirty="0" err="1" smtClean="0">
                <a:ea typeface="굴림" pitchFamily="50" charset="-127"/>
                <a:cs typeface="B Nazanin" pitchFamily="2" charset="-78"/>
              </a:rPr>
              <a:t>t</a:t>
            </a:r>
            <a:r>
              <a:rPr lang="en-US" altLang="ko-KR" sz="2000" dirty="0" err="1" smtClean="0">
                <a:ea typeface="굴림" pitchFamily="50" charset="-127"/>
                <a:cs typeface="B Nazanin" pitchFamily="2" charset="-78"/>
              </a:rPr>
              <a:t>R</a:t>
            </a:r>
            <a:r>
              <a:rPr lang="en-US" altLang="ko-KR" sz="2000" baseline="-25000" dirty="0" err="1" smtClean="0">
                <a:ea typeface="굴림" pitchFamily="50" charset="-127"/>
                <a:cs typeface="B Nazanin" pitchFamily="2" charset="-78"/>
              </a:rPr>
              <a:t>mt</a:t>
            </a:r>
            <a:r>
              <a:rPr lang="en-US" altLang="ko-KR" sz="2000" dirty="0" smtClean="0">
                <a:ea typeface="굴림" pitchFamily="50" charset="-127"/>
                <a:cs typeface="B Nazanin" pitchFamily="2" charset="-78"/>
              </a:rPr>
              <a:t>) = e</a:t>
            </a:r>
            <a:r>
              <a:rPr lang="en-US" altLang="ko-KR" sz="2000" baseline="-25000" dirty="0" smtClean="0">
                <a:ea typeface="굴림" pitchFamily="50" charset="-127"/>
                <a:cs typeface="B Nazanin" pitchFamily="2" charset="-78"/>
              </a:rPr>
              <a:t>t</a:t>
            </a:r>
            <a:endParaRPr lang="en-US" altLang="ko-KR" sz="2000" dirty="0" smtClean="0">
              <a:ea typeface="굴림" pitchFamily="50" charset="-127"/>
              <a:cs typeface="B Nazanin" pitchFamily="2" charset="-78"/>
            </a:endParaRPr>
          </a:p>
          <a:p>
            <a:pPr marL="901700" lvl="2" indent="-271463" eaLnBrk="1" hangingPunct="1">
              <a:lnSpc>
                <a:spcPct val="80000"/>
              </a:lnSpc>
              <a:buFont typeface="Wingdings" pitchFamily="2" charset="2"/>
              <a:buNone/>
              <a:defRPr/>
            </a:pPr>
            <a:r>
              <a:rPr lang="en-US" altLang="ko-KR" sz="2000" dirty="0" smtClean="0">
                <a:ea typeface="굴림" pitchFamily="50" charset="-127"/>
                <a:cs typeface="B Nazanin" pitchFamily="2" charset="-78"/>
              </a:rPr>
              <a:t>b.  Cumulate the excess returns over event windows</a:t>
            </a:r>
          </a:p>
        </p:txBody>
      </p:sp>
      <p:sp>
        <p:nvSpPr>
          <p:cNvPr id="11266" name="Footer Placeholder 4"/>
          <p:cNvSpPr>
            <a:spLocks noGrp="1"/>
          </p:cNvSpPr>
          <p:nvPr>
            <p:ph type="ftr" sz="quarter" idx="11"/>
          </p:nvPr>
        </p:nvSpPr>
        <p:spPr>
          <a:xfrm>
            <a:off x="6553200" y="6248400"/>
            <a:ext cx="2133600" cy="476250"/>
          </a:xfrm>
          <a:noFill/>
        </p:spPr>
        <p:txBody>
          <a:bodyPr/>
          <a:lstStyle/>
          <a:p>
            <a:pPr algn="r"/>
            <a:r>
              <a:rPr lang="ar-SA"/>
              <a:t>سعید اسلامی بیدگلی</a:t>
            </a:r>
            <a:endParaRPr lang="en-US"/>
          </a:p>
        </p:txBody>
      </p:sp>
      <p:sp>
        <p:nvSpPr>
          <p:cNvPr id="11267" name="Slide Number Placeholder 5"/>
          <p:cNvSpPr>
            <a:spLocks noGrp="1"/>
          </p:cNvSpPr>
          <p:nvPr>
            <p:ph type="sldNum" sz="quarter" idx="12"/>
          </p:nvPr>
        </p:nvSpPr>
        <p:spPr>
          <a:xfrm>
            <a:off x="3124200" y="6248400"/>
            <a:ext cx="2895600" cy="476250"/>
          </a:xfrm>
          <a:noFill/>
        </p:spPr>
        <p:txBody>
          <a:bodyPr/>
          <a:lstStyle/>
          <a:p>
            <a:pPr algn="ctr"/>
            <a:fld id="{00EF9473-CEEE-41F4-9720-04ED7FB1B428}" type="slidenum">
              <a:rPr lang="ar-SA"/>
              <a:pPr algn="ctr"/>
              <a:t>9</a:t>
            </a:fld>
            <a:endParaRPr lang="en-US"/>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2"/>
          <p:cNvSpPr>
            <a:spLocks noGrp="1" noChangeArrowheads="1"/>
          </p:cNvSpPr>
          <p:nvPr>
            <p:ph type="title"/>
          </p:nvPr>
        </p:nvSpPr>
        <p:spPr/>
        <p:txBody>
          <a:bodyPr/>
          <a:lstStyle/>
          <a:p>
            <a:pPr eaLnBrk="1" hangingPunct="1">
              <a:defRPr/>
            </a:pPr>
            <a:r>
              <a:rPr lang="en-US" smtClean="0">
                <a:latin typeface="Comic Sans MS" pitchFamily="66" charset="0"/>
              </a:rPr>
              <a:t>Tennis-Elbow Example</a:t>
            </a:r>
          </a:p>
        </p:txBody>
      </p:sp>
      <p:sp>
        <p:nvSpPr>
          <p:cNvPr id="68612" name="Rectangle 3"/>
          <p:cNvSpPr>
            <a:spLocks noGrp="1" noChangeArrowheads="1"/>
          </p:cNvSpPr>
          <p:nvPr>
            <p:ph idx="1"/>
          </p:nvPr>
        </p:nvSpPr>
        <p:spPr/>
        <p:txBody>
          <a:bodyPr/>
          <a:lstStyle/>
          <a:p>
            <a:pPr eaLnBrk="1" hangingPunct="1">
              <a:lnSpc>
                <a:spcPct val="80000"/>
              </a:lnSpc>
              <a:defRPr/>
            </a:pPr>
            <a:r>
              <a:rPr lang="en-US" sz="2400" smtClean="0"/>
              <a:t>Thaler gives the example of a who develops tennis elbow soon after paying the membership fee of a tennis club and who then continues to play in agony rather than admit to wasting his investment.</a:t>
            </a:r>
          </a:p>
          <a:p>
            <a:pPr eaLnBrk="1" hangingPunct="1">
              <a:lnSpc>
                <a:spcPct val="80000"/>
              </a:lnSpc>
              <a:defRPr/>
            </a:pPr>
            <a:r>
              <a:rPr lang="en-US" sz="2400" smtClean="0"/>
              <a:t>Playing in agony helps maintain the frame of the membership fee as a “cost” rather than as a loss. Recognizing that the membership fee was a dead loss is seen as more aversive than enduring the agony of tennis elbow..</a:t>
            </a:r>
          </a:p>
          <a:p>
            <a:pPr eaLnBrk="1" hangingPunct="1">
              <a:lnSpc>
                <a:spcPct val="80000"/>
              </a:lnSpc>
              <a:defRPr/>
            </a:pPr>
            <a:r>
              <a:rPr lang="en-US" sz="2400" smtClean="0"/>
              <a:t>Similarly, the British and French governments didn’t want to admit having wasted the money needed to develop the Concorde, and so through in additional money to complete the project which eventually only sold 13 aircraft.</a:t>
            </a:r>
          </a:p>
        </p:txBody>
      </p:sp>
      <p:sp>
        <p:nvSpPr>
          <p:cNvPr id="89090" name="Slide Number Placeholder 5"/>
          <p:cNvSpPr>
            <a:spLocks noGrp="1"/>
          </p:cNvSpPr>
          <p:nvPr>
            <p:ph type="sldNum" sz="quarter" idx="12"/>
          </p:nvPr>
        </p:nvSpPr>
        <p:spPr>
          <a:xfrm>
            <a:off x="3124200" y="6248400"/>
            <a:ext cx="2895600" cy="476250"/>
          </a:xfrm>
          <a:noFill/>
        </p:spPr>
        <p:txBody>
          <a:bodyPr/>
          <a:lstStyle/>
          <a:p>
            <a:pPr algn="ctr"/>
            <a:fld id="{8877DD0F-E22D-4C7B-8F1A-2F3FBB81EDAA}" type="slidenum">
              <a:rPr lang="ar-SA"/>
              <a:pPr algn="ctr"/>
              <a:t>90</a:t>
            </a:fld>
            <a:endParaRPr lang="en-US"/>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p:txBody>
          <a:bodyPr/>
          <a:lstStyle/>
          <a:p>
            <a:pPr eaLnBrk="1" hangingPunct="1">
              <a:defRPr/>
            </a:pPr>
            <a:r>
              <a:rPr lang="en-US" smtClean="0">
                <a:latin typeface="Comic Sans MS" pitchFamily="66" charset="0"/>
              </a:rPr>
              <a:t>Some Conclusions</a:t>
            </a:r>
          </a:p>
        </p:txBody>
      </p:sp>
      <p:sp>
        <p:nvSpPr>
          <p:cNvPr id="69636" name="Rectangle 3"/>
          <p:cNvSpPr>
            <a:spLocks noGrp="1" noChangeArrowheads="1"/>
          </p:cNvSpPr>
          <p:nvPr>
            <p:ph idx="1"/>
          </p:nvPr>
        </p:nvSpPr>
        <p:spPr/>
        <p:txBody>
          <a:bodyPr/>
          <a:lstStyle/>
          <a:p>
            <a:pPr eaLnBrk="1" hangingPunct="1">
              <a:lnSpc>
                <a:spcPct val="90000"/>
              </a:lnSpc>
              <a:defRPr/>
            </a:pPr>
            <a:r>
              <a:rPr lang="en-US" sz="2400" smtClean="0"/>
              <a:t>Prospect Theory can be linked with a great many other psychological and cognitive theories. </a:t>
            </a:r>
          </a:p>
          <a:p>
            <a:pPr eaLnBrk="1" hangingPunct="1">
              <a:lnSpc>
                <a:spcPct val="90000"/>
              </a:lnSpc>
              <a:defRPr/>
            </a:pPr>
            <a:r>
              <a:rPr lang="en-US" sz="2400" smtClean="0"/>
              <a:t>For example, a worker given a raise may be unhappy if his raise is less than that given to others (social comparison theory).</a:t>
            </a:r>
          </a:p>
          <a:p>
            <a:pPr eaLnBrk="1" hangingPunct="1">
              <a:lnSpc>
                <a:spcPct val="90000"/>
              </a:lnSpc>
              <a:defRPr/>
            </a:pPr>
            <a:r>
              <a:rPr lang="en-US" sz="2400" smtClean="0"/>
              <a:t>This suggests that Prospect Theory can be usefully developed by exploring such links to other theories.</a:t>
            </a:r>
          </a:p>
          <a:p>
            <a:pPr eaLnBrk="1" hangingPunct="1">
              <a:lnSpc>
                <a:spcPct val="90000"/>
              </a:lnSpc>
              <a:defRPr/>
            </a:pPr>
            <a:r>
              <a:rPr lang="en-US" sz="2400" smtClean="0"/>
              <a:t>It does not break down the notion of action at all just like decision theory. Essentially, it is an attempt to extend psychophysics in the realm of values and beliefs.</a:t>
            </a:r>
          </a:p>
          <a:p>
            <a:pPr eaLnBrk="1" hangingPunct="1">
              <a:lnSpc>
                <a:spcPct val="90000"/>
              </a:lnSpc>
              <a:defRPr/>
            </a:pPr>
            <a:r>
              <a:rPr lang="en-US" sz="2400" smtClean="0"/>
              <a:t>It has uncovered many intriguing experimental findings and has strong empirical support</a:t>
            </a:r>
          </a:p>
        </p:txBody>
      </p:sp>
      <p:sp>
        <p:nvSpPr>
          <p:cNvPr id="90114" name="Slide Number Placeholder 5"/>
          <p:cNvSpPr>
            <a:spLocks noGrp="1"/>
          </p:cNvSpPr>
          <p:nvPr>
            <p:ph type="sldNum" sz="quarter" idx="12"/>
          </p:nvPr>
        </p:nvSpPr>
        <p:spPr>
          <a:xfrm>
            <a:off x="3124200" y="6248400"/>
            <a:ext cx="2895600" cy="476250"/>
          </a:xfrm>
          <a:noFill/>
        </p:spPr>
        <p:txBody>
          <a:bodyPr/>
          <a:lstStyle/>
          <a:p>
            <a:pPr algn="ctr"/>
            <a:fld id="{88BCECD5-7466-4751-AE46-1F0131A13F44}" type="slidenum">
              <a:rPr lang="ar-SA"/>
              <a:pPr algn="ctr"/>
              <a:t>91</a:t>
            </a:fld>
            <a:endParaRPr lang="en-US"/>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sz="half" idx="1"/>
          </p:nvPr>
        </p:nvSpPr>
        <p:spPr>
          <a:xfrm>
            <a:off x="457200" y="914400"/>
            <a:ext cx="8153400" cy="5211763"/>
          </a:xfrm>
        </p:spPr>
        <p:txBody>
          <a:bodyPr/>
          <a:lstStyle/>
          <a:p>
            <a:pPr algn="ctr" rtl="1" eaLnBrk="1" hangingPunct="1">
              <a:buFontTx/>
              <a:buNone/>
              <a:defRPr/>
            </a:pPr>
            <a:r>
              <a:rPr lang="fa-IR" sz="6900" dirty="0" smtClean="0">
                <a:cs typeface="B Nazanin" pitchFamily="2" charset="-78"/>
              </a:rPr>
              <a:t>   سوال؟</a:t>
            </a:r>
          </a:p>
          <a:p>
            <a:pPr algn="ctr" rtl="1" eaLnBrk="1" hangingPunct="1">
              <a:buFontTx/>
              <a:buNone/>
              <a:defRPr/>
            </a:pPr>
            <a:endParaRPr lang="fa-IR" sz="6900" dirty="0" smtClean="0">
              <a:cs typeface="B Nazanin" pitchFamily="2" charset="-78"/>
            </a:endParaRPr>
          </a:p>
          <a:p>
            <a:pPr algn="ctr" rtl="1" eaLnBrk="1" hangingPunct="1">
              <a:buFontTx/>
              <a:buNone/>
              <a:defRPr/>
            </a:pPr>
            <a:endParaRPr lang="fa-IR" sz="6900" dirty="0" smtClean="0">
              <a:cs typeface="B Nazanin" pitchFamily="2" charset="-78"/>
            </a:endParaRPr>
          </a:p>
          <a:p>
            <a:pPr algn="ctr" rtl="1" eaLnBrk="1" hangingPunct="1">
              <a:buFontTx/>
              <a:buNone/>
              <a:defRPr/>
            </a:pPr>
            <a:r>
              <a:rPr lang="en-US" sz="2800" dirty="0" smtClean="0">
                <a:cs typeface="B Nazanin" pitchFamily="2" charset="-78"/>
                <a:hlinkClick r:id="rId2"/>
              </a:rPr>
              <a:t>www.eslamibidgoli.ir</a:t>
            </a:r>
            <a:r>
              <a:rPr lang="en-US" sz="2800" dirty="0" smtClean="0">
                <a:cs typeface="B Nazanin" pitchFamily="2" charset="-78"/>
              </a:rPr>
              <a:t> </a:t>
            </a:r>
          </a:p>
        </p:txBody>
      </p:sp>
      <p:pic>
        <p:nvPicPr>
          <p:cNvPr id="91139" name="Picture 3" descr="ist2_2228037_question_mark_box"/>
          <p:cNvPicPr>
            <a:picLocks noGrp="1" noChangeAspect="1" noChangeArrowheads="1"/>
          </p:cNvPicPr>
          <p:nvPr>
            <p:ph sz="half" idx="2"/>
          </p:nvPr>
        </p:nvPicPr>
        <p:blipFill>
          <a:blip r:embed="rId3" cstate="print"/>
          <a:srcRect/>
          <a:stretch>
            <a:fillRect/>
          </a:stretch>
        </p:blipFill>
        <p:spPr>
          <a:xfrm>
            <a:off x="3132138" y="2259013"/>
            <a:ext cx="2430462" cy="2339975"/>
          </a:xfrm>
          <a:noFill/>
        </p:spPr>
      </p:pic>
      <p:sp>
        <p:nvSpPr>
          <p:cNvPr id="91141" name="Slide Number Placeholder 6"/>
          <p:cNvSpPr>
            <a:spLocks noGrp="1"/>
          </p:cNvSpPr>
          <p:nvPr>
            <p:ph type="sldNum" sz="quarter" idx="11"/>
          </p:nvPr>
        </p:nvSpPr>
        <p:spPr>
          <a:xfrm>
            <a:off x="3124200" y="6248400"/>
            <a:ext cx="2895600" cy="476250"/>
          </a:xfrm>
          <a:noFill/>
        </p:spPr>
        <p:txBody>
          <a:bodyPr/>
          <a:lstStyle/>
          <a:p>
            <a:pPr algn="ctr"/>
            <a:fld id="{FD9064D1-B467-4A48-A972-F89E50998276}" type="slidenum">
              <a:rPr lang="ar-SA"/>
              <a:pPr algn="ctr"/>
              <a:t>92</a:t>
            </a:fld>
            <a:endParaRPr lang="en-US"/>
          </a:p>
        </p:txBody>
      </p:sp>
      <p:sp>
        <p:nvSpPr>
          <p:cNvPr id="91140" name="Footer Placeholder 5"/>
          <p:cNvSpPr>
            <a:spLocks noGrp="1"/>
          </p:cNvSpPr>
          <p:nvPr>
            <p:ph type="ftr" sz="quarter" idx="12"/>
          </p:nvPr>
        </p:nvSpPr>
        <p:spPr>
          <a:xfrm>
            <a:off x="6553200" y="6248400"/>
            <a:ext cx="2133600" cy="476250"/>
          </a:xfrm>
          <a:noFill/>
        </p:spPr>
        <p:txBody>
          <a:bodyPr/>
          <a:lstStyle/>
          <a:p>
            <a:pPr algn="r"/>
            <a:r>
              <a:rPr lang="ar-SA"/>
              <a:t>سعيد اسلامي بيدگلي</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1060</TotalTime>
  <Words>7692</Words>
  <Application>Microsoft Office PowerPoint</Application>
  <PresentationFormat>On-screen Show (4:3)</PresentationFormat>
  <Paragraphs>723</Paragraphs>
  <Slides>92</Slides>
  <Notes>11</Notes>
  <HiddenSlides>0</HiddenSlides>
  <MMClips>0</MMClips>
  <ScaleCrop>false</ScaleCrop>
  <HeadingPairs>
    <vt:vector size="4" baseType="variant">
      <vt:variant>
        <vt:lpstr>Theme</vt:lpstr>
      </vt:variant>
      <vt:variant>
        <vt:i4>1</vt:i4>
      </vt:variant>
      <vt:variant>
        <vt:lpstr>Slide Titles</vt:lpstr>
      </vt:variant>
      <vt:variant>
        <vt:i4>92</vt:i4>
      </vt:variant>
    </vt:vector>
  </HeadingPairs>
  <TitlesOfParts>
    <vt:vector size="93" baseType="lpstr">
      <vt:lpstr>Office Theme</vt:lpstr>
      <vt:lpstr>به نام خدا    نگاهی به مالی رفتاری  ارائه:  سعید اسلامی بیدگلی (CIIA) www.eslamibidgoli.com  http://eslamibidgoli.blogfa.com      بهار 1394 </vt:lpstr>
      <vt:lpstr>سير دانش مديريت مالي</vt:lpstr>
      <vt:lpstr>پارادايم‌هاي کلاسیک</vt:lpstr>
      <vt:lpstr>نتايج پارادایم‌های سنتی گذري بر فرضيه كارآيي بازار (EMH)</vt:lpstr>
      <vt:lpstr>Slide 5</vt:lpstr>
      <vt:lpstr>گذري بر فرضيه كارآيي بازار (EMH) (ادامه ...)</vt:lpstr>
      <vt:lpstr>گذري بر فرضيه كارآيي بازار (EMH) (ادامه ...) آيا در يك بازار كارآ به مديران پرتفوي نيازي هست؟ </vt:lpstr>
      <vt:lpstr>گذري بر فرضيه كارآيي بازار (EMH) (ادامه ...) آزمون‌هاي تجربي كارآيي بازار</vt:lpstr>
      <vt:lpstr>ساختار آزمون‌هاي كارآيي</vt:lpstr>
      <vt:lpstr>شالوده مدل‌های مالی</vt:lpstr>
      <vt:lpstr>چند سوال (ورود به بحث مالی رفتاری)</vt:lpstr>
      <vt:lpstr>یک بازی ساده</vt:lpstr>
      <vt:lpstr>بازی و کارآیی</vt:lpstr>
      <vt:lpstr>عقلانیت، کامل بودن بازار و پارادیم‌های جدید مالی</vt:lpstr>
      <vt:lpstr>امور مالی رفتاري(1)</vt:lpstr>
      <vt:lpstr>امور مالی رفتاري(2)</vt:lpstr>
      <vt:lpstr>فرصت‌هاي آربيتراژ و امور مالی رفتاري</vt:lpstr>
      <vt:lpstr>فرصت‌هاي آربيتراژ و امور مالی رفتاري (ادامه)</vt:lpstr>
      <vt:lpstr>مالی رفتاری در دوسطح</vt:lpstr>
      <vt:lpstr>مالی رفتاری در دوسطح (ادامه 2) </vt:lpstr>
      <vt:lpstr>شواهدي بر ناکارايي بازارها</vt:lpstr>
      <vt:lpstr>چالش مالی رفتاری در سطح کلان</vt:lpstr>
      <vt:lpstr>شواهدی برناکارایی بازار</vt:lpstr>
      <vt:lpstr>شواهد ی برغيرعقلايي بودن عامل‌هاي اقتصادي</vt:lpstr>
      <vt:lpstr>چالش مالی رفتاری در سطح خرد</vt:lpstr>
      <vt:lpstr>زيرمجموعه‌هاي تصميمات شهودي</vt:lpstr>
      <vt:lpstr>رويکرد هاي ديگر تصميمات شهودي</vt:lpstr>
      <vt:lpstr>منابع خطاهای رفتاری در سرمایه گذاری</vt:lpstr>
      <vt:lpstr>خطاهاي روانشناختي و امور مالی رفتاري انحرافات شهودي (1)</vt:lpstr>
      <vt:lpstr>خطاهاي روانشناختي و امور مالی رفتاري خود فريبي(1)</vt:lpstr>
      <vt:lpstr>خود فریبی اعتماد بیش از حد</vt:lpstr>
      <vt:lpstr>اعتماد بیش از حد و ریسک</vt:lpstr>
      <vt:lpstr>وضعیت فعلی (1)</vt:lpstr>
      <vt:lpstr>قواعد احساسی</vt:lpstr>
      <vt:lpstr>جنبه های اجتماعی سرمایه گذاری</vt:lpstr>
      <vt:lpstr>Beliefs in Prospect Theory</vt:lpstr>
      <vt:lpstr>Beliefs in Prospect Theory</vt:lpstr>
      <vt:lpstr>Decision Weights</vt:lpstr>
      <vt:lpstr>Hypothetical Probability Weighting Function Π</vt:lpstr>
      <vt:lpstr>Evidence</vt:lpstr>
      <vt:lpstr>Non-linear Decision weights</vt:lpstr>
      <vt:lpstr>Commentary on Problem [1]</vt:lpstr>
      <vt:lpstr>Overvaluing very low probabilities</vt:lpstr>
      <vt:lpstr>Commentary on Problem [2]</vt:lpstr>
      <vt:lpstr>Evidence for Certainty Effect</vt:lpstr>
      <vt:lpstr>Commentary on Problem [3]</vt:lpstr>
      <vt:lpstr>Evidence for Certainty Effect, ctd</vt:lpstr>
      <vt:lpstr>Evidence for Certainty Effect, ctd 2</vt:lpstr>
      <vt:lpstr>Commentary on Problems [4] and [5]</vt:lpstr>
      <vt:lpstr>Non-monetary evidence of certainty effect</vt:lpstr>
      <vt:lpstr>Commentary on Problem 6</vt:lpstr>
      <vt:lpstr>Undervaluing intermediate probabilities</vt:lpstr>
      <vt:lpstr>Commentary on Problem 7</vt:lpstr>
      <vt:lpstr>Values in Prospect Theory</vt:lpstr>
      <vt:lpstr>The “S”-curve and Framing effects</vt:lpstr>
      <vt:lpstr>The Hypothetical Value Function</vt:lpstr>
      <vt:lpstr>Risk Aversion in the domain of gains</vt:lpstr>
      <vt:lpstr>Risk Seeking in the domain of losses</vt:lpstr>
      <vt:lpstr>Some Evidence</vt:lpstr>
      <vt:lpstr>Commentary on Problem [8]</vt:lpstr>
      <vt:lpstr>Losses loom larger than gains</vt:lpstr>
      <vt:lpstr>What are “Frames”?</vt:lpstr>
      <vt:lpstr>The effects of framing prospects as losses or gains</vt:lpstr>
      <vt:lpstr>Commentary on Problem [9]</vt:lpstr>
      <vt:lpstr>Now consider …</vt:lpstr>
      <vt:lpstr>Commentary on problem [10]</vt:lpstr>
      <vt:lpstr>Framing Effects are like Illusions</vt:lpstr>
      <vt:lpstr>Failure of Dominance</vt:lpstr>
      <vt:lpstr>Failure of Dominance, ctd</vt:lpstr>
      <vt:lpstr>Commentary on Problem [12]</vt:lpstr>
      <vt:lpstr>Commentary on Problem [12] ctd</vt:lpstr>
      <vt:lpstr>Moral of the story</vt:lpstr>
      <vt:lpstr>Mental Accounting</vt:lpstr>
      <vt:lpstr>Organizing the Outcomes of Transactions</vt:lpstr>
      <vt:lpstr>Mental Accounting and Framing</vt:lpstr>
      <vt:lpstr>Three possible kinds of mental account</vt:lpstr>
      <vt:lpstr>Multiattribute Problem</vt:lpstr>
      <vt:lpstr>Accounting Representation of Problem</vt:lpstr>
      <vt:lpstr>Testing the Prediction of Topical Accounts</vt:lpstr>
      <vt:lpstr>The Implication of Topical Accounting</vt:lpstr>
      <vt:lpstr>Which Account?</vt:lpstr>
      <vt:lpstr>Which Account?, ctd</vt:lpstr>
      <vt:lpstr>Commentary of Problems [14], [14’]</vt:lpstr>
      <vt:lpstr>The “Endowment effect”</vt:lpstr>
      <vt:lpstr>A Reluctance to Trade</vt:lpstr>
      <vt:lpstr>Commentary</vt:lpstr>
      <vt:lpstr>Either a cost or a loss</vt:lpstr>
      <vt:lpstr>Commentary</vt:lpstr>
      <vt:lpstr>The Dead–Loss Effect</vt:lpstr>
      <vt:lpstr>Tennis-Elbow Example</vt:lpstr>
      <vt:lpstr>Some Conclusions</vt:lpstr>
      <vt:lpstr>Slide 92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eslami</dc:creator>
  <cp:lastModifiedBy>eslami</cp:lastModifiedBy>
  <cp:revision>62</cp:revision>
  <dcterms:created xsi:type="dcterms:W3CDTF">1601-01-01T00:00:00Z</dcterms:created>
  <dcterms:modified xsi:type="dcterms:W3CDTF">2015-04-07T10:08:34Z</dcterms:modified>
</cp:coreProperties>
</file>